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4"/>
  </p:sldMasterIdLst>
  <p:notesMasterIdLst>
    <p:notesMasterId r:id="rId16"/>
  </p:notesMasterIdLst>
  <p:handoutMasterIdLst>
    <p:handoutMasterId r:id="rId17"/>
  </p:handoutMasterIdLst>
  <p:sldIdLst>
    <p:sldId id="256" r:id="rId5"/>
    <p:sldId id="273" r:id="rId6"/>
    <p:sldId id="275" r:id="rId7"/>
    <p:sldId id="276" r:id="rId8"/>
    <p:sldId id="265" r:id="rId9"/>
    <p:sldId id="277" r:id="rId10"/>
    <p:sldId id="279" r:id="rId11"/>
    <p:sldId id="285" r:id="rId12"/>
    <p:sldId id="280" r:id="rId13"/>
    <p:sldId id="284"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91" userDrawn="1">
          <p15:clr>
            <a:srgbClr val="A4A3A4"/>
          </p15:clr>
        </p15:guide>
        <p15:guide id="2" pos="4543" userDrawn="1">
          <p15:clr>
            <a:srgbClr val="A4A3A4"/>
          </p15:clr>
        </p15:guide>
        <p15:guide id="3" pos="5700" userDrawn="1">
          <p15:clr>
            <a:srgbClr val="A4A3A4"/>
          </p15:clr>
        </p15:guide>
        <p15:guide id="4" pos="2071" userDrawn="1">
          <p15:clr>
            <a:srgbClr val="A4A3A4"/>
          </p15:clr>
        </p15:guide>
        <p15:guide id="5" orient="horz" pos="2818" userDrawn="1">
          <p15:clr>
            <a:srgbClr val="A4A3A4"/>
          </p15:clr>
        </p15:guide>
        <p15:guide id="6" orient="horz" pos="2183" userDrawn="1">
          <p15:clr>
            <a:srgbClr val="A4A3A4"/>
          </p15:clr>
        </p15:guide>
        <p15:guide id="7" orient="horz" pos="2976" userDrawn="1">
          <p15:clr>
            <a:srgbClr val="A4A3A4"/>
          </p15:clr>
        </p15:guide>
        <p15:guide id="8" orient="horz" pos="136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6F6"/>
    <a:srgbClr val="ECB720"/>
    <a:srgbClr val="76766B"/>
    <a:srgbClr val="729D4D"/>
    <a:srgbClr val="3A7D64"/>
    <a:srgbClr val="4179AA"/>
    <a:srgbClr val="9361B3"/>
    <a:srgbClr val="C84674"/>
    <a:srgbClr val="E97135"/>
    <a:srgbClr val="4147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42" autoAdjust="0"/>
    <p:restoredTop sz="96357" autoAdjust="0"/>
  </p:normalViewPr>
  <p:slideViewPr>
    <p:cSldViewPr snapToGrid="0" showGuides="1">
      <p:cViewPr varScale="1">
        <p:scale>
          <a:sx n="67" d="100"/>
          <a:sy n="67" d="100"/>
        </p:scale>
        <p:origin x="648" y="44"/>
      </p:cViewPr>
      <p:guideLst>
        <p:guide orient="horz" pos="2591"/>
        <p:guide pos="4543"/>
        <p:guide pos="5700"/>
        <p:guide pos="2071"/>
        <p:guide orient="horz" pos="2818"/>
        <p:guide orient="horz" pos="2183"/>
        <p:guide orient="horz" pos="2976"/>
        <p:guide orient="horz" pos="1366"/>
      </p:guideLst>
    </p:cSldViewPr>
  </p:slideViewPr>
  <p:notesTextViewPr>
    <p:cViewPr>
      <p:scale>
        <a:sx n="1" d="1"/>
        <a:sy n="1" d="1"/>
      </p:scale>
      <p:origin x="0" y="0"/>
    </p:cViewPr>
  </p:notesTextViewPr>
  <p:notesViewPr>
    <p:cSldViewPr snapToGrid="0">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A1A13D-6513-B679-BCFB-C8C6393C74E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430BCBA-DEBB-4037-8D1F-49929E9742A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1C5F326-0917-4756-9E33-04C9D22156CE}" type="datetimeFigureOut">
              <a:rPr lang="en-GB" smtClean="0"/>
              <a:t>04/03/2024</a:t>
            </a:fld>
            <a:endParaRPr lang="en-GB"/>
          </a:p>
        </p:txBody>
      </p:sp>
      <p:sp>
        <p:nvSpPr>
          <p:cNvPr id="4" name="Footer Placeholder 3">
            <a:extLst>
              <a:ext uri="{FF2B5EF4-FFF2-40B4-BE49-F238E27FC236}">
                <a16:creationId xmlns:a16="http://schemas.microsoft.com/office/drawing/2014/main" id="{70E2634E-E7D7-A44D-78F0-8BAF9D6457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6" name="Slide Number Placeholder 5">
            <a:extLst>
              <a:ext uri="{FF2B5EF4-FFF2-40B4-BE49-F238E27FC236}">
                <a16:creationId xmlns:a16="http://schemas.microsoft.com/office/drawing/2014/main" id="{72DAF7E0-573E-55F5-5A24-9691EE4752D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30D014C-125F-4F5E-9095-B75FBBCD8B34}" type="slidenum">
              <a:rPr lang="en-GB" smtClean="0"/>
              <a:t>‹#›</a:t>
            </a:fld>
            <a:endParaRPr lang="en-GB"/>
          </a:p>
        </p:txBody>
      </p:sp>
    </p:spTree>
    <p:extLst>
      <p:ext uri="{BB962C8B-B14F-4D97-AF65-F5344CB8AC3E}">
        <p14:creationId xmlns:p14="http://schemas.microsoft.com/office/powerpoint/2010/main" val="2654816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F1EACA-E7A7-4983-A3AC-7F6D215EA181}" type="datetimeFigureOut">
              <a:rPr lang="en-GB" smtClean="0"/>
              <a:t>04/03/2024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B10567-32D7-4C6B-A64F-CFCFF718CD9F}" type="slidenum">
              <a:rPr lang="en-GB" smtClean="0"/>
              <a:t>‹#›</a:t>
            </a:fld>
            <a:endParaRPr lang="en-GB"/>
          </a:p>
        </p:txBody>
      </p:sp>
    </p:spTree>
    <p:extLst>
      <p:ext uri="{BB962C8B-B14F-4D97-AF65-F5344CB8AC3E}">
        <p14:creationId xmlns:p14="http://schemas.microsoft.com/office/powerpoint/2010/main" val="3972314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currently 13 in the UK (first funded was awarded in 2022). Funding for the Greater Essex proposals has been offered as part of a second wave of eleven HDRC’s.</a:t>
            </a:r>
          </a:p>
        </p:txBody>
      </p:sp>
      <p:sp>
        <p:nvSpPr>
          <p:cNvPr id="4" name="Slide Number Placeholder 3"/>
          <p:cNvSpPr>
            <a:spLocks noGrp="1"/>
          </p:cNvSpPr>
          <p:nvPr>
            <p:ph type="sldNum" sz="quarter" idx="5"/>
          </p:nvPr>
        </p:nvSpPr>
        <p:spPr/>
        <p:txBody>
          <a:bodyPr/>
          <a:lstStyle/>
          <a:p>
            <a:fld id="{F1B10567-32D7-4C6B-A64F-CFCFF718CD9F}" type="slidenum">
              <a:rPr lang="en-GB" smtClean="0"/>
              <a:t>2</a:t>
            </a:fld>
            <a:endParaRPr lang="en-GB"/>
          </a:p>
        </p:txBody>
      </p:sp>
    </p:spTree>
    <p:extLst>
      <p:ext uri="{BB962C8B-B14F-4D97-AF65-F5344CB8AC3E}">
        <p14:creationId xmlns:p14="http://schemas.microsoft.com/office/powerpoint/2010/main" val="3951487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currently 13 in the UK (first funded was awarded in 2022). Funding for the Greater Essex proposals has been offered as part of a second wave of eleven HDRC’s.</a:t>
            </a:r>
          </a:p>
        </p:txBody>
      </p:sp>
      <p:sp>
        <p:nvSpPr>
          <p:cNvPr id="4" name="Slide Number Placeholder 3"/>
          <p:cNvSpPr>
            <a:spLocks noGrp="1"/>
          </p:cNvSpPr>
          <p:nvPr>
            <p:ph type="sldNum" sz="quarter" idx="5"/>
          </p:nvPr>
        </p:nvSpPr>
        <p:spPr/>
        <p:txBody>
          <a:bodyPr/>
          <a:lstStyle/>
          <a:p>
            <a:fld id="{F1B10567-32D7-4C6B-A64F-CFCFF718CD9F}" type="slidenum">
              <a:rPr lang="en-GB" smtClean="0"/>
              <a:t>3</a:t>
            </a:fld>
            <a:endParaRPr lang="en-GB"/>
          </a:p>
        </p:txBody>
      </p:sp>
    </p:spTree>
    <p:extLst>
      <p:ext uri="{BB962C8B-B14F-4D97-AF65-F5344CB8AC3E}">
        <p14:creationId xmlns:p14="http://schemas.microsoft.com/office/powerpoint/2010/main" val="1666010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currently 13 in the UK (first funded was awarded in 2022). Funding for the Greater Essex proposals has been offered as part of a second wave of eleven HDRC’s.</a:t>
            </a:r>
          </a:p>
        </p:txBody>
      </p:sp>
      <p:sp>
        <p:nvSpPr>
          <p:cNvPr id="4" name="Slide Number Placeholder 3"/>
          <p:cNvSpPr>
            <a:spLocks noGrp="1"/>
          </p:cNvSpPr>
          <p:nvPr>
            <p:ph type="sldNum" sz="quarter" idx="5"/>
          </p:nvPr>
        </p:nvSpPr>
        <p:spPr/>
        <p:txBody>
          <a:bodyPr/>
          <a:lstStyle/>
          <a:p>
            <a:fld id="{F1B10567-32D7-4C6B-A64F-CFCFF718CD9F}" type="slidenum">
              <a:rPr lang="en-GB" smtClean="0"/>
              <a:t>4</a:t>
            </a:fld>
            <a:endParaRPr lang="en-GB"/>
          </a:p>
        </p:txBody>
      </p:sp>
    </p:spTree>
    <p:extLst>
      <p:ext uri="{BB962C8B-B14F-4D97-AF65-F5344CB8AC3E}">
        <p14:creationId xmlns:p14="http://schemas.microsoft.com/office/powerpoint/2010/main" val="2549176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Research Programme </a:t>
            </a:r>
          </a:p>
          <a:p>
            <a:endParaRPr lang="en-GB" dirty="0"/>
          </a:p>
          <a:p>
            <a:r>
              <a:rPr lang="en-GB" b="1" dirty="0"/>
              <a:t>Collaborative: </a:t>
            </a:r>
            <a:r>
              <a:rPr lang="en-GB" dirty="0"/>
              <a:t>the HDRC will work in partnership with district councils, public service partners and members of the community to undertake high-quality research on local priority issues. Our collaborative approach will maximise the opportunity to ensure that research informs responses to local challenges around the WDH; a</a:t>
            </a:r>
          </a:p>
          <a:p>
            <a:endParaRPr lang="en-GB" dirty="0"/>
          </a:p>
          <a:p>
            <a:r>
              <a:rPr lang="en-GB" b="1" dirty="0"/>
              <a:t>Place-based:</a:t>
            </a:r>
            <a:r>
              <a:rPr lang="en-GB" dirty="0"/>
              <a:t> GE’s cities, towns and villages differ markedly in their social, economic and environmental circumstances. Distinctive subcultures exist in each place. The HDRC will not, therefore, focus its research across the whole GE by default. Rather, it will prioritise research in those areas of GE where health outcomes are poorest – coastal towns in Tendring district, Canvey Island, estates in Colchester, Basildon, Harlow, Southend-On-Sea and Thurrock. This will ensure that the work of the HDRC is focused on a smaller number of localities with the greatest need and not spread thinly across the area as a whole.</a:t>
            </a:r>
          </a:p>
        </p:txBody>
      </p:sp>
      <p:sp>
        <p:nvSpPr>
          <p:cNvPr id="4" name="Slide Number Placeholder 3"/>
          <p:cNvSpPr>
            <a:spLocks noGrp="1"/>
          </p:cNvSpPr>
          <p:nvPr>
            <p:ph type="sldNum" sz="quarter" idx="5"/>
          </p:nvPr>
        </p:nvSpPr>
        <p:spPr/>
        <p:txBody>
          <a:bodyPr/>
          <a:lstStyle/>
          <a:p>
            <a:fld id="{F1B10567-32D7-4C6B-A64F-CFCFF718CD9F}" type="slidenum">
              <a:rPr lang="en-GB" smtClean="0"/>
              <a:t>5</a:t>
            </a:fld>
            <a:endParaRPr lang="en-GB"/>
          </a:p>
        </p:txBody>
      </p:sp>
    </p:spTree>
    <p:extLst>
      <p:ext uri="{BB962C8B-B14F-4D97-AF65-F5344CB8AC3E}">
        <p14:creationId xmlns:p14="http://schemas.microsoft.com/office/powerpoint/2010/main" val="2737158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Research Programme </a:t>
            </a:r>
          </a:p>
          <a:p>
            <a:endParaRPr lang="en-GB" dirty="0"/>
          </a:p>
          <a:p>
            <a:r>
              <a:rPr lang="en-GB" b="1" dirty="0"/>
              <a:t>Collaborative: </a:t>
            </a:r>
            <a:r>
              <a:rPr lang="en-GB" dirty="0"/>
              <a:t>the HDRC will work in partnership with district councils, public service partners and members of the community to undertake high-quality research on local priority issues. Our collaborative approach will maximise the opportunity to ensure that research informs responses to local challenges around the WDH; a</a:t>
            </a:r>
          </a:p>
          <a:p>
            <a:endParaRPr lang="en-GB" dirty="0"/>
          </a:p>
          <a:p>
            <a:r>
              <a:rPr lang="en-GB" b="1" dirty="0"/>
              <a:t>Place-based:</a:t>
            </a:r>
            <a:r>
              <a:rPr lang="en-GB" dirty="0"/>
              <a:t> GE’s cities, towns and villages differ markedly in their social, economic and environmental circumstances. Distinctive subcultures exist in each place. The HDRC will not, therefore, focus its research across the whole GE by default. Rather, it will prioritise research in those areas of GE where health outcomes are poorest – coastal towns in Tendring district, Canvey Island, estates in Colchester, Basildon, Harlow, Southend-On-Sea and Thurrock. This will ensure that the work of the HDRC is focused on a smaller number of localities with the greatest need and not spread thinly across the area as a whole.</a:t>
            </a:r>
          </a:p>
        </p:txBody>
      </p:sp>
      <p:sp>
        <p:nvSpPr>
          <p:cNvPr id="4" name="Slide Number Placeholder 3"/>
          <p:cNvSpPr>
            <a:spLocks noGrp="1"/>
          </p:cNvSpPr>
          <p:nvPr>
            <p:ph type="sldNum" sz="quarter" idx="5"/>
          </p:nvPr>
        </p:nvSpPr>
        <p:spPr/>
        <p:txBody>
          <a:bodyPr/>
          <a:lstStyle/>
          <a:p>
            <a:fld id="{F1B10567-32D7-4C6B-A64F-CFCFF718CD9F}" type="slidenum">
              <a:rPr lang="en-GB" smtClean="0"/>
              <a:t>6</a:t>
            </a:fld>
            <a:endParaRPr lang="en-GB"/>
          </a:p>
        </p:txBody>
      </p:sp>
    </p:spTree>
    <p:extLst>
      <p:ext uri="{BB962C8B-B14F-4D97-AF65-F5344CB8AC3E}">
        <p14:creationId xmlns:p14="http://schemas.microsoft.com/office/powerpoint/2010/main" val="2901807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currently 13 in the UK (first funded was awarded in 2022). Funding for the Greater Essex proposals has been offered as part of a second wave of eleven HDRC’s.</a:t>
            </a:r>
          </a:p>
        </p:txBody>
      </p:sp>
      <p:sp>
        <p:nvSpPr>
          <p:cNvPr id="4" name="Slide Number Placeholder 3"/>
          <p:cNvSpPr>
            <a:spLocks noGrp="1"/>
          </p:cNvSpPr>
          <p:nvPr>
            <p:ph type="sldNum" sz="quarter" idx="5"/>
          </p:nvPr>
        </p:nvSpPr>
        <p:spPr/>
        <p:txBody>
          <a:bodyPr/>
          <a:lstStyle/>
          <a:p>
            <a:fld id="{F1B10567-32D7-4C6B-A64F-CFCFF718CD9F}" type="slidenum">
              <a:rPr lang="en-GB" smtClean="0"/>
              <a:t>10</a:t>
            </a:fld>
            <a:endParaRPr lang="en-GB"/>
          </a:p>
        </p:txBody>
      </p:sp>
    </p:spTree>
    <p:extLst>
      <p:ext uri="{BB962C8B-B14F-4D97-AF65-F5344CB8AC3E}">
        <p14:creationId xmlns:p14="http://schemas.microsoft.com/office/powerpoint/2010/main" val="7644909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F2AF8-7A47-AD7C-E395-D6299B2C44C0}"/>
              </a:ext>
            </a:extLst>
          </p:cNvPr>
          <p:cNvSpPr>
            <a:spLocks noGrp="1"/>
          </p:cNvSpPr>
          <p:nvPr>
            <p:ph type="ctrTitle"/>
          </p:nvPr>
        </p:nvSpPr>
        <p:spPr>
          <a:xfrm>
            <a:off x="540000" y="1944000"/>
            <a:ext cx="5421600" cy="1620000"/>
          </a:xfrm>
        </p:spPr>
        <p:txBody>
          <a:bodyPr anchor="t" anchorCtr="0"/>
          <a:lstStyle>
            <a:lvl1pPr algn="l">
              <a:lnSpc>
                <a:spcPct val="90000"/>
              </a:lnSpc>
              <a:defRPr sz="60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E5EF42DB-DC5E-BDA8-4439-0D28FE6315CD}"/>
              </a:ext>
            </a:extLst>
          </p:cNvPr>
          <p:cNvSpPr>
            <a:spLocks noGrp="1"/>
          </p:cNvSpPr>
          <p:nvPr>
            <p:ph type="subTitle" idx="1"/>
          </p:nvPr>
        </p:nvSpPr>
        <p:spPr>
          <a:xfrm>
            <a:off x="539750" y="3789606"/>
            <a:ext cx="5421850" cy="1080000"/>
          </a:xfrm>
        </p:spPr>
        <p:txBody>
          <a:bodyPr/>
          <a:lstStyle>
            <a:lvl1pPr marL="0" indent="0" algn="l">
              <a:spcBef>
                <a:spcPts val="0"/>
              </a:spcBef>
              <a:spcAft>
                <a:spcPts val="0"/>
              </a:spcAft>
              <a:buNone/>
              <a:defRPr sz="3400" b="0">
                <a:solidFill>
                  <a:schemeClr val="bg1"/>
                </a:solidFill>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E0270189-B4F1-9519-7F15-73B284A4FC09}"/>
              </a:ext>
            </a:extLst>
          </p:cNvPr>
          <p:cNvSpPr>
            <a:spLocks noGrp="1"/>
          </p:cNvSpPr>
          <p:nvPr>
            <p:ph type="dt" sz="half" idx="10"/>
          </p:nvPr>
        </p:nvSpPr>
        <p:spPr>
          <a:xfrm>
            <a:off x="539750" y="5220000"/>
            <a:ext cx="2743200" cy="365125"/>
          </a:xfrm>
        </p:spPr>
        <p:txBody>
          <a:bodyPr lIns="0" tIns="0" rIns="0" bIns="0" anchor="t" anchorCtr="0"/>
          <a:lstStyle>
            <a:lvl1pPr>
              <a:defRPr sz="2000">
                <a:solidFill>
                  <a:schemeClr val="bg1"/>
                </a:solidFill>
                <a:latin typeface="Calibri Light" panose="020F0302020204030204" pitchFamily="34" charset="0"/>
                <a:cs typeface="Calibri Light" panose="020F0302020204030204" pitchFamily="34" charset="0"/>
              </a:defRPr>
            </a:lvl1pPr>
          </a:lstStyle>
          <a:p>
            <a:fld id="{1F320846-5969-4CBF-ACE6-14C5E9B07FE6}" type="datetimeFigureOut">
              <a:rPr lang="en-GB" smtClean="0"/>
              <a:pPr/>
              <a:t>04/03/2024</a:t>
            </a:fld>
            <a:endParaRPr lang="en-GB"/>
          </a:p>
        </p:txBody>
      </p:sp>
    </p:spTree>
    <p:extLst>
      <p:ext uri="{BB962C8B-B14F-4D97-AF65-F5344CB8AC3E}">
        <p14:creationId xmlns:p14="http://schemas.microsoft.com/office/powerpoint/2010/main" val="289792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ntro + table">
    <p:spTree>
      <p:nvGrpSpPr>
        <p:cNvPr id="1" name=""/>
        <p:cNvGrpSpPr/>
        <p:nvPr/>
      </p:nvGrpSpPr>
      <p:grpSpPr>
        <a:xfrm>
          <a:off x="0" y="0"/>
          <a:ext cx="0" cy="0"/>
          <a:chOff x="0" y="0"/>
          <a:chExt cx="0" cy="0"/>
        </a:xfrm>
      </p:grpSpPr>
      <p:sp>
        <p:nvSpPr>
          <p:cNvPr id="4" name="Table Placeholder 3">
            <a:extLst>
              <a:ext uri="{FF2B5EF4-FFF2-40B4-BE49-F238E27FC236}">
                <a16:creationId xmlns:a16="http://schemas.microsoft.com/office/drawing/2014/main" id="{34BE234A-BFD6-6806-DC62-4EC83903E2D9}"/>
              </a:ext>
            </a:extLst>
          </p:cNvPr>
          <p:cNvSpPr>
            <a:spLocks noGrp="1"/>
          </p:cNvSpPr>
          <p:nvPr>
            <p:ph type="tbl" sz="quarter" idx="12"/>
          </p:nvPr>
        </p:nvSpPr>
        <p:spPr>
          <a:xfrm>
            <a:off x="539750" y="2663824"/>
            <a:ext cx="11110913" cy="3349626"/>
          </a:xfrm>
        </p:spPr>
        <p:txBody>
          <a:bodyPr/>
          <a:lstStyle/>
          <a:p>
            <a:r>
              <a:rPr lang="en-US"/>
              <a:t>Click icon to add table</a:t>
            </a:r>
            <a:endParaRPr lang="en-GB"/>
          </a:p>
        </p:txBody>
      </p:sp>
      <p:sp>
        <p:nvSpPr>
          <p:cNvPr id="5" name="Text Placeholder 4">
            <a:extLst>
              <a:ext uri="{FF2B5EF4-FFF2-40B4-BE49-F238E27FC236}">
                <a16:creationId xmlns:a16="http://schemas.microsoft.com/office/drawing/2014/main" id="{EA45179F-EE03-814B-3EA9-219AEEBA6DCF}"/>
              </a:ext>
            </a:extLst>
          </p:cNvPr>
          <p:cNvSpPr>
            <a:spLocks noGrp="1"/>
          </p:cNvSpPr>
          <p:nvPr>
            <p:ph type="body" sz="quarter" idx="10"/>
          </p:nvPr>
        </p:nvSpPr>
        <p:spPr>
          <a:xfrm>
            <a:off x="544512" y="1863725"/>
            <a:ext cx="9159557" cy="685800"/>
          </a:xfrm>
        </p:spPr>
        <p:txBody>
          <a:bodyPr/>
          <a:lstStyle>
            <a:lvl1pPr>
              <a:defRPr sz="1500" b="0"/>
            </a:lvl1pPr>
          </a:lstStyle>
          <a:p>
            <a:pPr lvl="0"/>
            <a:r>
              <a:rPr lang="en-US"/>
              <a:t>Click to edit Master text styles</a:t>
            </a:r>
          </a:p>
        </p:txBody>
      </p:sp>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998881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xt + quot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D99EF23F-F78E-B85E-C8A6-4612E8B21D2B}"/>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5">
            <a:extLst>
              <a:ext uri="{FF2B5EF4-FFF2-40B4-BE49-F238E27FC236}">
                <a16:creationId xmlns:a16="http://schemas.microsoft.com/office/drawing/2014/main" id="{57AA0C61-5B7D-1DEF-0A9F-4C853E79D915}"/>
              </a:ext>
            </a:extLst>
          </p:cNvPr>
          <p:cNvSpPr>
            <a:spLocks noGrp="1"/>
          </p:cNvSpPr>
          <p:nvPr>
            <p:ph type="body" sz="quarter" idx="10"/>
          </p:nvPr>
        </p:nvSpPr>
        <p:spPr>
          <a:xfrm>
            <a:off x="7109999" y="1872000"/>
            <a:ext cx="4542251" cy="4141450"/>
          </a:xfrm>
        </p:spPr>
        <p:txBody>
          <a:bodyPr/>
          <a:lstStyle>
            <a:lvl1pPr>
              <a:spcBef>
                <a:spcPts val="0"/>
              </a:spcBef>
              <a:spcAft>
                <a:spcPts val="1984"/>
              </a:spcAft>
              <a:defRPr sz="3200" b="0">
                <a:latin typeface="Calibri Light" panose="020F0302020204030204" pitchFamily="34" charset="0"/>
                <a:cs typeface="Calibri Light" panose="020F0302020204030204" pitchFamily="34" charset="0"/>
              </a:defRPr>
            </a:lvl1pPr>
            <a:lvl2pPr>
              <a:defRPr sz="2100" b="1">
                <a:solidFill>
                  <a:schemeClr val="accent1"/>
                </a:solidFill>
              </a:defRPr>
            </a:lvl2pPr>
          </a:lstStyle>
          <a:p>
            <a:pPr lvl="0"/>
            <a:r>
              <a:rPr lang="en-US"/>
              <a:t>Click to edit Master text styles</a:t>
            </a:r>
          </a:p>
          <a:p>
            <a:pPr lvl="1"/>
            <a:r>
              <a:rPr lang="en-US"/>
              <a:t>Second level</a:t>
            </a:r>
          </a:p>
        </p:txBody>
      </p:sp>
      <p:pic>
        <p:nvPicPr>
          <p:cNvPr id="4" name="Graphic 3">
            <a:extLst>
              <a:ext uri="{FF2B5EF4-FFF2-40B4-BE49-F238E27FC236}">
                <a16:creationId xmlns:a16="http://schemas.microsoft.com/office/drawing/2014/main" id="{6E5D9694-FA2F-43E5-73F7-C884725B4F3A}"/>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Tree>
    <p:extLst>
      <p:ext uri="{BB962C8B-B14F-4D97-AF65-F5344CB8AC3E}">
        <p14:creationId xmlns:p14="http://schemas.microsoft.com/office/powerpoint/2010/main" val="740105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 column with imag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3D21-E776-6E77-F103-77DB1FD683EA}"/>
              </a:ext>
            </a:extLst>
          </p:cNvPr>
          <p:cNvSpPr>
            <a:spLocks noGrp="1"/>
          </p:cNvSpPr>
          <p:nvPr>
            <p:ph type="title"/>
          </p:nvPr>
        </p:nvSpPr>
        <p:spPr/>
        <p:txBody>
          <a:bodyPr/>
          <a:lstStyle/>
          <a:p>
            <a:r>
              <a:rPr lang="en-US"/>
              <a:t>Click to edit Master title style</a:t>
            </a:r>
            <a:endParaRPr lang="en-GB"/>
          </a:p>
        </p:txBody>
      </p:sp>
      <p:sp>
        <p:nvSpPr>
          <p:cNvPr id="4" name="Picture Placeholder 3">
            <a:extLst>
              <a:ext uri="{FF2B5EF4-FFF2-40B4-BE49-F238E27FC236}">
                <a16:creationId xmlns:a16="http://schemas.microsoft.com/office/drawing/2014/main" id="{93B056AB-5AFA-E9DB-AB05-CDFD6EF51105}"/>
              </a:ext>
            </a:extLst>
          </p:cNvPr>
          <p:cNvSpPr>
            <a:spLocks noGrp="1"/>
          </p:cNvSpPr>
          <p:nvPr>
            <p:ph type="pic" sz="quarter" idx="10"/>
          </p:nvPr>
        </p:nvSpPr>
        <p:spPr>
          <a:xfrm>
            <a:off x="547200" y="1933200"/>
            <a:ext cx="1710000" cy="1710000"/>
          </a:xfrm>
          <a:prstGeom prst="ellipse">
            <a:avLst/>
          </a:prstGeom>
          <a:solidFill>
            <a:srgbClr val="CCCCCC"/>
          </a:solidFill>
        </p:spPr>
        <p:txBody>
          <a:bodyPr/>
          <a:lstStyle/>
          <a:p>
            <a:r>
              <a:rPr lang="en-US"/>
              <a:t>Click icon to add picture</a:t>
            </a:r>
            <a:endParaRPr lang="en-GB"/>
          </a:p>
        </p:txBody>
      </p:sp>
      <p:sp>
        <p:nvSpPr>
          <p:cNvPr id="5" name="Picture Placeholder 3">
            <a:extLst>
              <a:ext uri="{FF2B5EF4-FFF2-40B4-BE49-F238E27FC236}">
                <a16:creationId xmlns:a16="http://schemas.microsoft.com/office/drawing/2014/main" id="{61AF6A3C-B207-AEB7-D66E-908E24293E19}"/>
              </a:ext>
            </a:extLst>
          </p:cNvPr>
          <p:cNvSpPr>
            <a:spLocks noGrp="1"/>
          </p:cNvSpPr>
          <p:nvPr>
            <p:ph type="pic" sz="quarter" idx="11"/>
          </p:nvPr>
        </p:nvSpPr>
        <p:spPr>
          <a:xfrm>
            <a:off x="3521569" y="1933200"/>
            <a:ext cx="1710000" cy="1710000"/>
          </a:xfrm>
          <a:prstGeom prst="ellipse">
            <a:avLst/>
          </a:prstGeom>
          <a:solidFill>
            <a:srgbClr val="CCCCCC"/>
          </a:solidFill>
        </p:spPr>
        <p:txBody>
          <a:bodyPr/>
          <a:lstStyle/>
          <a:p>
            <a:r>
              <a:rPr lang="en-US"/>
              <a:t>Click icon to add picture</a:t>
            </a:r>
            <a:endParaRPr lang="en-GB"/>
          </a:p>
        </p:txBody>
      </p:sp>
      <p:sp>
        <p:nvSpPr>
          <p:cNvPr id="6" name="Picture Placeholder 3">
            <a:extLst>
              <a:ext uri="{FF2B5EF4-FFF2-40B4-BE49-F238E27FC236}">
                <a16:creationId xmlns:a16="http://schemas.microsoft.com/office/drawing/2014/main" id="{28C3FDFE-E961-4A2A-8230-2029FDC24E17}"/>
              </a:ext>
            </a:extLst>
          </p:cNvPr>
          <p:cNvSpPr>
            <a:spLocks noGrp="1"/>
          </p:cNvSpPr>
          <p:nvPr>
            <p:ph type="pic" sz="quarter" idx="12"/>
          </p:nvPr>
        </p:nvSpPr>
        <p:spPr>
          <a:xfrm>
            <a:off x="6503138" y="1933200"/>
            <a:ext cx="1710000" cy="1710000"/>
          </a:xfrm>
          <a:prstGeom prst="ellipse">
            <a:avLst/>
          </a:prstGeom>
          <a:solidFill>
            <a:srgbClr val="CCCCCC"/>
          </a:solidFill>
        </p:spPr>
        <p:txBody>
          <a:bodyPr/>
          <a:lstStyle/>
          <a:p>
            <a:r>
              <a:rPr lang="en-US"/>
              <a:t>Click icon to add picture</a:t>
            </a:r>
            <a:endParaRPr lang="en-GB"/>
          </a:p>
        </p:txBody>
      </p:sp>
      <p:sp>
        <p:nvSpPr>
          <p:cNvPr id="7" name="Picture Placeholder 3">
            <a:extLst>
              <a:ext uri="{FF2B5EF4-FFF2-40B4-BE49-F238E27FC236}">
                <a16:creationId xmlns:a16="http://schemas.microsoft.com/office/drawing/2014/main" id="{23437535-574E-4D1A-4B09-0EC33AE8CCE4}"/>
              </a:ext>
            </a:extLst>
          </p:cNvPr>
          <p:cNvSpPr>
            <a:spLocks noGrp="1"/>
          </p:cNvSpPr>
          <p:nvPr>
            <p:ph type="pic" sz="quarter" idx="13"/>
          </p:nvPr>
        </p:nvSpPr>
        <p:spPr>
          <a:xfrm>
            <a:off x="9484708" y="1933200"/>
            <a:ext cx="1710000" cy="1710000"/>
          </a:xfrm>
          <a:prstGeom prst="ellipse">
            <a:avLst/>
          </a:prstGeom>
          <a:solidFill>
            <a:srgbClr val="CCCCCC"/>
          </a:solidFill>
        </p:spPr>
        <p:txBody>
          <a:bodyPr/>
          <a:lstStyle/>
          <a:p>
            <a:r>
              <a:rPr lang="en-US"/>
              <a:t>Click icon to add picture</a:t>
            </a:r>
            <a:endParaRPr lang="en-GB"/>
          </a:p>
        </p:txBody>
      </p:sp>
      <p:sp>
        <p:nvSpPr>
          <p:cNvPr id="9" name="Text Placeholder 8">
            <a:extLst>
              <a:ext uri="{FF2B5EF4-FFF2-40B4-BE49-F238E27FC236}">
                <a16:creationId xmlns:a16="http://schemas.microsoft.com/office/drawing/2014/main" id="{D3EA98B3-3C62-C9A4-7D0E-AD36E33B5A2C}"/>
              </a:ext>
            </a:extLst>
          </p:cNvPr>
          <p:cNvSpPr>
            <a:spLocks noGrp="1"/>
          </p:cNvSpPr>
          <p:nvPr>
            <p:ph type="body" sz="quarter" idx="14"/>
          </p:nvPr>
        </p:nvSpPr>
        <p:spPr>
          <a:xfrm>
            <a:off x="540000"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8">
            <a:extLst>
              <a:ext uri="{FF2B5EF4-FFF2-40B4-BE49-F238E27FC236}">
                <a16:creationId xmlns:a16="http://schemas.microsoft.com/office/drawing/2014/main" id="{A282ABB3-4635-9A67-7EB3-40B300C86156}"/>
              </a:ext>
            </a:extLst>
          </p:cNvPr>
          <p:cNvSpPr>
            <a:spLocks noGrp="1"/>
          </p:cNvSpPr>
          <p:nvPr>
            <p:ph type="body" sz="quarter" idx="15"/>
          </p:nvPr>
        </p:nvSpPr>
        <p:spPr>
          <a:xfrm>
            <a:off x="9484708"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8">
            <a:extLst>
              <a:ext uri="{FF2B5EF4-FFF2-40B4-BE49-F238E27FC236}">
                <a16:creationId xmlns:a16="http://schemas.microsoft.com/office/drawing/2014/main" id="{76F828D1-6EDC-46D3-81EF-A969D087DCDA}"/>
              </a:ext>
            </a:extLst>
          </p:cNvPr>
          <p:cNvSpPr>
            <a:spLocks noGrp="1"/>
          </p:cNvSpPr>
          <p:nvPr>
            <p:ph type="body" sz="quarter" idx="16"/>
          </p:nvPr>
        </p:nvSpPr>
        <p:spPr>
          <a:xfrm>
            <a:off x="6503138"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Text Placeholder 8">
            <a:extLst>
              <a:ext uri="{FF2B5EF4-FFF2-40B4-BE49-F238E27FC236}">
                <a16:creationId xmlns:a16="http://schemas.microsoft.com/office/drawing/2014/main" id="{809345B1-3DE9-6A5D-AD1B-4BFC3642CD46}"/>
              </a:ext>
            </a:extLst>
          </p:cNvPr>
          <p:cNvSpPr>
            <a:spLocks noGrp="1"/>
          </p:cNvSpPr>
          <p:nvPr>
            <p:ph type="body" sz="quarter" idx="17"/>
          </p:nvPr>
        </p:nvSpPr>
        <p:spPr>
          <a:xfrm>
            <a:off x="3521569"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796317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Final slide">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5EFAE2B-957A-2261-4DA8-9CD844270F6A}"/>
              </a:ext>
            </a:extLst>
          </p:cNvPr>
          <p:cNvSpPr>
            <a:spLocks noGrp="1"/>
          </p:cNvSpPr>
          <p:nvPr>
            <p:ph type="title"/>
          </p:nvPr>
        </p:nvSpPr>
        <p:spPr>
          <a:xfrm>
            <a:off x="540000" y="1306800"/>
            <a:ext cx="2566800" cy="556925"/>
          </a:xfrm>
        </p:spPr>
        <p:txBody>
          <a:bodyPr/>
          <a:lstStyle>
            <a:lvl1pPr>
              <a:defRPr sz="1500" b="0" i="0">
                <a:solidFill>
                  <a:schemeClr val="bg2"/>
                </a:solidFill>
              </a:defRPr>
            </a:lvl1pPr>
          </a:lstStyle>
          <a:p>
            <a:r>
              <a:rPr lang="en-US"/>
              <a:t>Click to edit Master title style</a:t>
            </a:r>
            <a:endParaRPr lang="en-GB"/>
          </a:p>
        </p:txBody>
      </p:sp>
      <p:sp>
        <p:nvSpPr>
          <p:cNvPr id="5" name="Text Placeholder 4">
            <a:extLst>
              <a:ext uri="{FF2B5EF4-FFF2-40B4-BE49-F238E27FC236}">
                <a16:creationId xmlns:a16="http://schemas.microsoft.com/office/drawing/2014/main" id="{696E1EB6-550F-A494-05A8-23E6CAE67B67}"/>
              </a:ext>
            </a:extLst>
          </p:cNvPr>
          <p:cNvSpPr>
            <a:spLocks noGrp="1"/>
          </p:cNvSpPr>
          <p:nvPr>
            <p:ph type="body" sz="quarter" idx="10"/>
          </p:nvPr>
        </p:nvSpPr>
        <p:spPr>
          <a:xfrm>
            <a:off x="539750" y="1954800"/>
            <a:ext cx="2566800" cy="1925537"/>
          </a:xfrm>
        </p:spPr>
        <p:txBody>
          <a:bodyPr/>
          <a:lstStyle>
            <a:lvl1pPr>
              <a:spcBef>
                <a:spcPts val="0"/>
              </a:spcBef>
              <a:spcAft>
                <a:spcPts val="1417"/>
              </a:spcAft>
              <a:defRPr sz="1500" b="0">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p:txBody>
      </p:sp>
      <p:sp>
        <p:nvSpPr>
          <p:cNvPr id="7" name="Text Placeholder 6">
            <a:extLst>
              <a:ext uri="{FF2B5EF4-FFF2-40B4-BE49-F238E27FC236}">
                <a16:creationId xmlns:a16="http://schemas.microsoft.com/office/drawing/2014/main" id="{59E95362-6981-42A1-ABE3-4C3BFBF74483}"/>
              </a:ext>
            </a:extLst>
          </p:cNvPr>
          <p:cNvSpPr>
            <a:spLocks noGrp="1"/>
          </p:cNvSpPr>
          <p:nvPr>
            <p:ph type="body" sz="quarter" idx="11"/>
          </p:nvPr>
        </p:nvSpPr>
        <p:spPr>
          <a:xfrm>
            <a:off x="817200" y="4341600"/>
            <a:ext cx="3326400" cy="270000"/>
          </a:xfrm>
        </p:spPr>
        <p:txBody>
          <a:bodyPr/>
          <a:lstStyle>
            <a:lvl1pPr>
              <a:spcBef>
                <a:spcPts val="0"/>
              </a:spcBef>
              <a:spcAft>
                <a:spcPts val="0"/>
              </a:spcAft>
              <a:defRPr sz="1500">
                <a:solidFill>
                  <a:schemeClr val="bg2"/>
                </a:solidFill>
              </a:defRPr>
            </a:lvl1pPr>
          </a:lstStyle>
          <a:p>
            <a:pPr lvl="0"/>
            <a:r>
              <a:rPr lang="en-US"/>
              <a:t>Click to edit Master text styles</a:t>
            </a:r>
          </a:p>
        </p:txBody>
      </p:sp>
      <p:sp>
        <p:nvSpPr>
          <p:cNvPr id="8" name="Text Placeholder 6">
            <a:extLst>
              <a:ext uri="{FF2B5EF4-FFF2-40B4-BE49-F238E27FC236}">
                <a16:creationId xmlns:a16="http://schemas.microsoft.com/office/drawing/2014/main" id="{2134276C-64CA-120B-917E-916918800DB9}"/>
              </a:ext>
            </a:extLst>
          </p:cNvPr>
          <p:cNvSpPr>
            <a:spLocks noGrp="1"/>
          </p:cNvSpPr>
          <p:nvPr>
            <p:ph type="body" sz="quarter" idx="12"/>
          </p:nvPr>
        </p:nvSpPr>
        <p:spPr>
          <a:xfrm>
            <a:off x="817200" y="4060800"/>
            <a:ext cx="3326400" cy="270000"/>
          </a:xfrm>
        </p:spPr>
        <p:txBody>
          <a:bodyPr/>
          <a:lstStyle>
            <a:lvl1pPr>
              <a:spcBef>
                <a:spcPts val="0"/>
              </a:spcBef>
              <a:spcAft>
                <a:spcPts val="0"/>
              </a:spcAft>
              <a:defRPr sz="1500">
                <a:solidFill>
                  <a:schemeClr val="bg2"/>
                </a:solidFill>
              </a:defRPr>
            </a:lvl1pPr>
          </a:lstStyle>
          <a:p>
            <a:pPr lvl="0"/>
            <a:r>
              <a:rPr lang="en-US"/>
              <a:t>Click to edit Master text styles</a:t>
            </a:r>
          </a:p>
        </p:txBody>
      </p:sp>
      <p:sp>
        <p:nvSpPr>
          <p:cNvPr id="9" name="Text Placeholder 4">
            <a:extLst>
              <a:ext uri="{FF2B5EF4-FFF2-40B4-BE49-F238E27FC236}">
                <a16:creationId xmlns:a16="http://schemas.microsoft.com/office/drawing/2014/main" id="{55CB7D6B-0232-0372-FBD7-8DD40EEA35FD}"/>
              </a:ext>
            </a:extLst>
          </p:cNvPr>
          <p:cNvSpPr>
            <a:spLocks noGrp="1"/>
          </p:cNvSpPr>
          <p:nvPr>
            <p:ph type="body" sz="quarter" idx="13"/>
          </p:nvPr>
        </p:nvSpPr>
        <p:spPr>
          <a:xfrm>
            <a:off x="539750" y="5002801"/>
            <a:ext cx="3603850" cy="1387200"/>
          </a:xfrm>
        </p:spPr>
        <p:txBody>
          <a:bodyPr/>
          <a:lstStyle>
            <a:lvl1pPr>
              <a:spcBef>
                <a:spcPts val="0"/>
              </a:spcBef>
              <a:spcAft>
                <a:spcPts val="2835"/>
              </a:spcAft>
              <a:defRPr sz="1500" b="0">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p:txBody>
      </p:sp>
    </p:spTree>
    <p:extLst>
      <p:ext uri="{BB962C8B-B14F-4D97-AF65-F5344CB8AC3E}">
        <p14:creationId xmlns:p14="http://schemas.microsoft.com/office/powerpoint/2010/main" val="2383114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3D21-E776-6E77-F103-77DB1FD683EA}"/>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67607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3389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with image">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023BC3D-E917-E194-078D-A19A26CD3531}"/>
              </a:ext>
            </a:extLst>
          </p:cNvPr>
          <p:cNvSpPr>
            <a:spLocks noGrp="1"/>
          </p:cNvSpPr>
          <p:nvPr>
            <p:ph type="pic" sz="quarter" idx="11"/>
          </p:nvPr>
        </p:nvSpPr>
        <p:spPr>
          <a:xfrm>
            <a:off x="6227130" y="0"/>
            <a:ext cx="5964871" cy="6858000"/>
          </a:xfrm>
          <a:custGeom>
            <a:avLst/>
            <a:gdLst>
              <a:gd name="connsiteX0" fmla="*/ 0 w 5964871"/>
              <a:gd name="connsiteY0" fmla="*/ 0 h 6858000"/>
              <a:gd name="connsiteX1" fmla="*/ 5964871 w 5964871"/>
              <a:gd name="connsiteY1" fmla="*/ 0 h 6858000"/>
              <a:gd name="connsiteX2" fmla="*/ 5964871 w 5964871"/>
              <a:gd name="connsiteY2" fmla="*/ 6858000 h 6858000"/>
              <a:gd name="connsiteX3" fmla="*/ 1730116 w 5964871"/>
              <a:gd name="connsiteY3" fmla="*/ 6858000 h 6858000"/>
              <a:gd name="connsiteX4" fmla="*/ 1732633 w 5964871"/>
              <a:gd name="connsiteY4" fmla="*/ 6706709 h 6858000"/>
              <a:gd name="connsiteX5" fmla="*/ 1390927 w 5964871"/>
              <a:gd name="connsiteY5" fmla="*/ 3466002 h 6858000"/>
              <a:gd name="connsiteX6" fmla="*/ 2627 w 5964871"/>
              <a:gd name="connsiteY6" fmla="*/ 471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64871" h="6858000">
                <a:moveTo>
                  <a:pt x="0" y="0"/>
                </a:moveTo>
                <a:lnTo>
                  <a:pt x="5964871" y="0"/>
                </a:lnTo>
                <a:lnTo>
                  <a:pt x="5964871" y="6858000"/>
                </a:lnTo>
                <a:lnTo>
                  <a:pt x="1730116" y="6858000"/>
                </a:lnTo>
                <a:lnTo>
                  <a:pt x="1732633" y="6706709"/>
                </a:lnTo>
                <a:cubicBezTo>
                  <a:pt x="1737091" y="5733615"/>
                  <a:pt x="1666493" y="4614231"/>
                  <a:pt x="1390927" y="3466002"/>
                </a:cubicBezTo>
                <a:cubicBezTo>
                  <a:pt x="1069435" y="2126382"/>
                  <a:pt x="517187" y="948452"/>
                  <a:pt x="2627" y="4711"/>
                </a:cubicBezTo>
                <a:close/>
              </a:path>
            </a:pathLst>
          </a:custGeom>
          <a:noFill/>
        </p:spPr>
        <p:txBody>
          <a:bodyPr wrap="square">
            <a:noAutofit/>
          </a:bodyPr>
          <a:lstStyle/>
          <a:p>
            <a:r>
              <a:rPr lang="en-US"/>
              <a:t>Click icon to add picture</a:t>
            </a:r>
            <a:endParaRPr lang="en-GB"/>
          </a:p>
        </p:txBody>
      </p:sp>
      <p:sp>
        <p:nvSpPr>
          <p:cNvPr id="2" name="Title 1">
            <a:extLst>
              <a:ext uri="{FF2B5EF4-FFF2-40B4-BE49-F238E27FC236}">
                <a16:creationId xmlns:a16="http://schemas.microsoft.com/office/drawing/2014/main" id="{E53F2AF8-7A47-AD7C-E395-D6299B2C44C0}"/>
              </a:ext>
            </a:extLst>
          </p:cNvPr>
          <p:cNvSpPr>
            <a:spLocks noGrp="1"/>
          </p:cNvSpPr>
          <p:nvPr>
            <p:ph type="ctrTitle"/>
          </p:nvPr>
        </p:nvSpPr>
        <p:spPr>
          <a:xfrm>
            <a:off x="540000" y="1944000"/>
            <a:ext cx="5421600" cy="1620000"/>
          </a:xfrm>
        </p:spPr>
        <p:txBody>
          <a:bodyPr anchor="t" anchorCtr="0"/>
          <a:lstStyle>
            <a:lvl1pPr algn="l">
              <a:lnSpc>
                <a:spcPct val="90000"/>
              </a:lnSpc>
              <a:defRPr sz="6000">
                <a:solidFill>
                  <a:schemeClr val="accent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E5EF42DB-DC5E-BDA8-4439-0D28FE6315CD}"/>
              </a:ext>
            </a:extLst>
          </p:cNvPr>
          <p:cNvSpPr>
            <a:spLocks noGrp="1"/>
          </p:cNvSpPr>
          <p:nvPr>
            <p:ph type="subTitle" idx="1"/>
          </p:nvPr>
        </p:nvSpPr>
        <p:spPr>
          <a:xfrm>
            <a:off x="539750" y="3789606"/>
            <a:ext cx="5421850" cy="1080000"/>
          </a:xfrm>
        </p:spPr>
        <p:txBody>
          <a:bodyPr/>
          <a:lstStyle>
            <a:lvl1pPr marL="0" indent="0" algn="l">
              <a:spcBef>
                <a:spcPts val="0"/>
              </a:spcBef>
              <a:spcAft>
                <a:spcPts val="0"/>
              </a:spcAft>
              <a:buNone/>
              <a:defRPr sz="3400" b="0">
                <a:solidFill>
                  <a:schemeClr val="tx1"/>
                </a:solidFill>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E0270189-B4F1-9519-7F15-73B284A4FC09}"/>
              </a:ext>
            </a:extLst>
          </p:cNvPr>
          <p:cNvSpPr>
            <a:spLocks noGrp="1"/>
          </p:cNvSpPr>
          <p:nvPr>
            <p:ph type="dt" sz="half" idx="10"/>
          </p:nvPr>
        </p:nvSpPr>
        <p:spPr>
          <a:xfrm>
            <a:off x="539750" y="5220000"/>
            <a:ext cx="2743200" cy="365125"/>
          </a:xfrm>
        </p:spPr>
        <p:txBody>
          <a:bodyPr lIns="0" tIns="0" rIns="0" bIns="0" anchor="t" anchorCtr="0"/>
          <a:lstStyle>
            <a:lvl1pPr>
              <a:defRPr sz="2000">
                <a:solidFill>
                  <a:schemeClr val="tx1"/>
                </a:solidFill>
                <a:latin typeface="Calibri Light" panose="020F0302020204030204" pitchFamily="34" charset="0"/>
                <a:cs typeface="Calibri Light" panose="020F0302020204030204" pitchFamily="34" charset="0"/>
              </a:defRPr>
            </a:lvl1pPr>
          </a:lstStyle>
          <a:p>
            <a:fld id="{1F320846-5969-4CBF-ACE6-14C5E9B07FE6}" type="datetimeFigureOut">
              <a:rPr lang="en-GB" smtClean="0"/>
              <a:pPr/>
              <a:t>04/03/2024</a:t>
            </a:fld>
            <a:endParaRPr lang="en-GB"/>
          </a:p>
        </p:txBody>
      </p:sp>
      <p:pic>
        <p:nvPicPr>
          <p:cNvPr id="16" name="Graphic 15">
            <a:extLst>
              <a:ext uri="{FF2B5EF4-FFF2-40B4-BE49-F238E27FC236}">
                <a16:creationId xmlns:a16="http://schemas.microsoft.com/office/drawing/2014/main" id="{ED655B4C-3D82-E0A8-AE5A-985B6960685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40000" y="468000"/>
            <a:ext cx="2169806" cy="277200"/>
          </a:xfrm>
          <a:prstGeom prst="rect">
            <a:avLst/>
          </a:prstGeom>
        </p:spPr>
      </p:pic>
      <p:pic>
        <p:nvPicPr>
          <p:cNvPr id="5" name="Graphic 4">
            <a:extLst>
              <a:ext uri="{FF2B5EF4-FFF2-40B4-BE49-F238E27FC236}">
                <a16:creationId xmlns:a16="http://schemas.microsoft.com/office/drawing/2014/main" id="{09242D59-5BD5-0B72-7D9D-816D3F4DC72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40000" y="468000"/>
            <a:ext cx="2169806" cy="277200"/>
          </a:xfrm>
          <a:prstGeom prst="rect">
            <a:avLst/>
          </a:prstGeom>
        </p:spPr>
      </p:pic>
    </p:spTree>
    <p:extLst>
      <p:ext uri="{BB962C8B-B14F-4D97-AF65-F5344CB8AC3E}">
        <p14:creationId xmlns:p14="http://schemas.microsoft.com/office/powerpoint/2010/main" val="79915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1F803CF8-6DEC-3F38-1E23-B6030E86F7A7}"/>
              </a:ext>
            </a:extLst>
          </p:cNvPr>
          <p:cNvSpPr>
            <a:spLocks noGrp="1"/>
          </p:cNvSpPr>
          <p:nvPr>
            <p:ph type="body" sz="quarter" idx="10"/>
          </p:nvPr>
        </p:nvSpPr>
        <p:spPr>
          <a:xfrm>
            <a:off x="1170810" y="1911499"/>
            <a:ext cx="3672000" cy="492610"/>
          </a:xfrm>
        </p:spPr>
        <p:txBody>
          <a:bodyPr anchor="b" anchorCtr="0"/>
          <a:lstStyle>
            <a:lvl1pPr>
              <a:defRPr sz="2500"/>
            </a:lvl1pPr>
          </a:lstStyle>
          <a:p>
            <a:pPr lvl="0"/>
            <a:r>
              <a:rPr lang="en-US"/>
              <a:t>Click to edit Master text styles</a:t>
            </a:r>
          </a:p>
        </p:txBody>
      </p:sp>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
        <p:nvSpPr>
          <p:cNvPr id="11" name="Text Placeholder 9">
            <a:extLst>
              <a:ext uri="{FF2B5EF4-FFF2-40B4-BE49-F238E27FC236}">
                <a16:creationId xmlns:a16="http://schemas.microsoft.com/office/drawing/2014/main" id="{6AE92126-64BC-24DE-EC11-D94A8CE63F57}"/>
              </a:ext>
            </a:extLst>
          </p:cNvPr>
          <p:cNvSpPr>
            <a:spLocks noGrp="1"/>
          </p:cNvSpPr>
          <p:nvPr>
            <p:ph type="body" sz="quarter" idx="11" hasCustomPrompt="1"/>
          </p:nvPr>
        </p:nvSpPr>
        <p:spPr>
          <a:xfrm>
            <a:off x="540738" y="1711326"/>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14" name="Text Placeholder 9">
            <a:extLst>
              <a:ext uri="{FF2B5EF4-FFF2-40B4-BE49-F238E27FC236}">
                <a16:creationId xmlns:a16="http://schemas.microsoft.com/office/drawing/2014/main" id="{349BCA8D-4AA5-2903-E974-D2041A328E08}"/>
              </a:ext>
            </a:extLst>
          </p:cNvPr>
          <p:cNvSpPr>
            <a:spLocks noGrp="1"/>
          </p:cNvSpPr>
          <p:nvPr>
            <p:ph type="body" sz="quarter" idx="12"/>
          </p:nvPr>
        </p:nvSpPr>
        <p:spPr>
          <a:xfrm>
            <a:off x="1170810" y="2884514"/>
            <a:ext cx="3672000" cy="492610"/>
          </a:xfrm>
        </p:spPr>
        <p:txBody>
          <a:bodyPr anchor="b" anchorCtr="0"/>
          <a:lstStyle>
            <a:lvl1pPr>
              <a:defRPr sz="2500"/>
            </a:lvl1pPr>
          </a:lstStyle>
          <a:p>
            <a:pPr lvl="0"/>
            <a:r>
              <a:rPr lang="en-US"/>
              <a:t>Click to edit Master text styles</a:t>
            </a:r>
          </a:p>
        </p:txBody>
      </p:sp>
      <p:sp>
        <p:nvSpPr>
          <p:cNvPr id="15" name="Text Placeholder 9">
            <a:extLst>
              <a:ext uri="{FF2B5EF4-FFF2-40B4-BE49-F238E27FC236}">
                <a16:creationId xmlns:a16="http://schemas.microsoft.com/office/drawing/2014/main" id="{3910E9B7-D1D4-E59C-2EBD-9E327D1E6FAC}"/>
              </a:ext>
            </a:extLst>
          </p:cNvPr>
          <p:cNvSpPr>
            <a:spLocks noGrp="1"/>
          </p:cNvSpPr>
          <p:nvPr>
            <p:ph type="body" sz="quarter" idx="13" hasCustomPrompt="1"/>
          </p:nvPr>
        </p:nvSpPr>
        <p:spPr>
          <a:xfrm>
            <a:off x="540738" y="2684341"/>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17" name="Text Placeholder 9">
            <a:extLst>
              <a:ext uri="{FF2B5EF4-FFF2-40B4-BE49-F238E27FC236}">
                <a16:creationId xmlns:a16="http://schemas.microsoft.com/office/drawing/2014/main" id="{608EB52F-2896-A270-88F6-0E7EBDE28FCC}"/>
              </a:ext>
            </a:extLst>
          </p:cNvPr>
          <p:cNvSpPr>
            <a:spLocks noGrp="1"/>
          </p:cNvSpPr>
          <p:nvPr>
            <p:ph type="body" sz="quarter" idx="14"/>
          </p:nvPr>
        </p:nvSpPr>
        <p:spPr>
          <a:xfrm>
            <a:off x="1170810" y="3869253"/>
            <a:ext cx="3672000" cy="492610"/>
          </a:xfrm>
        </p:spPr>
        <p:txBody>
          <a:bodyPr anchor="b" anchorCtr="0"/>
          <a:lstStyle>
            <a:lvl1pPr>
              <a:defRPr sz="2500"/>
            </a:lvl1pPr>
          </a:lstStyle>
          <a:p>
            <a:pPr lvl="0"/>
            <a:r>
              <a:rPr lang="en-US"/>
              <a:t>Click to edit Master text styles</a:t>
            </a:r>
          </a:p>
        </p:txBody>
      </p:sp>
      <p:sp>
        <p:nvSpPr>
          <p:cNvPr id="18" name="Text Placeholder 9">
            <a:extLst>
              <a:ext uri="{FF2B5EF4-FFF2-40B4-BE49-F238E27FC236}">
                <a16:creationId xmlns:a16="http://schemas.microsoft.com/office/drawing/2014/main" id="{47B3CD23-E34C-2C9A-A51C-41BF087FD3B7}"/>
              </a:ext>
            </a:extLst>
          </p:cNvPr>
          <p:cNvSpPr>
            <a:spLocks noGrp="1"/>
          </p:cNvSpPr>
          <p:nvPr>
            <p:ph type="body" sz="quarter" idx="15" hasCustomPrompt="1"/>
          </p:nvPr>
        </p:nvSpPr>
        <p:spPr>
          <a:xfrm>
            <a:off x="540738" y="3669080"/>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0" name="Text Placeholder 9">
            <a:extLst>
              <a:ext uri="{FF2B5EF4-FFF2-40B4-BE49-F238E27FC236}">
                <a16:creationId xmlns:a16="http://schemas.microsoft.com/office/drawing/2014/main" id="{F968155B-5EA6-8E49-9284-830E818CB7D9}"/>
              </a:ext>
            </a:extLst>
          </p:cNvPr>
          <p:cNvSpPr>
            <a:spLocks noGrp="1"/>
          </p:cNvSpPr>
          <p:nvPr>
            <p:ph type="body" sz="quarter" idx="16"/>
          </p:nvPr>
        </p:nvSpPr>
        <p:spPr>
          <a:xfrm>
            <a:off x="1170810" y="4842268"/>
            <a:ext cx="3672000" cy="492610"/>
          </a:xfrm>
        </p:spPr>
        <p:txBody>
          <a:bodyPr anchor="b" anchorCtr="0"/>
          <a:lstStyle>
            <a:lvl1pPr>
              <a:defRPr sz="2500"/>
            </a:lvl1pPr>
          </a:lstStyle>
          <a:p>
            <a:pPr lvl="0"/>
            <a:r>
              <a:rPr lang="en-US"/>
              <a:t>Click to edit Master text styles</a:t>
            </a:r>
          </a:p>
        </p:txBody>
      </p:sp>
      <p:sp>
        <p:nvSpPr>
          <p:cNvPr id="21" name="Text Placeholder 9">
            <a:extLst>
              <a:ext uri="{FF2B5EF4-FFF2-40B4-BE49-F238E27FC236}">
                <a16:creationId xmlns:a16="http://schemas.microsoft.com/office/drawing/2014/main" id="{2603CC46-CD79-1A91-BF7F-CB513C366E47}"/>
              </a:ext>
            </a:extLst>
          </p:cNvPr>
          <p:cNvSpPr>
            <a:spLocks noGrp="1"/>
          </p:cNvSpPr>
          <p:nvPr>
            <p:ph type="body" sz="quarter" idx="17" hasCustomPrompt="1"/>
          </p:nvPr>
        </p:nvSpPr>
        <p:spPr>
          <a:xfrm>
            <a:off x="540738" y="4642095"/>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3" name="Text Placeholder 9">
            <a:extLst>
              <a:ext uri="{FF2B5EF4-FFF2-40B4-BE49-F238E27FC236}">
                <a16:creationId xmlns:a16="http://schemas.microsoft.com/office/drawing/2014/main" id="{A8C442C8-3269-0506-E94C-8A64F9D4B227}"/>
              </a:ext>
            </a:extLst>
          </p:cNvPr>
          <p:cNvSpPr>
            <a:spLocks noGrp="1"/>
          </p:cNvSpPr>
          <p:nvPr>
            <p:ph type="body" sz="quarter" idx="18"/>
          </p:nvPr>
        </p:nvSpPr>
        <p:spPr>
          <a:xfrm>
            <a:off x="6102991" y="1911499"/>
            <a:ext cx="3672000" cy="492610"/>
          </a:xfrm>
        </p:spPr>
        <p:txBody>
          <a:bodyPr anchor="b" anchorCtr="0"/>
          <a:lstStyle>
            <a:lvl1pPr>
              <a:defRPr sz="2500"/>
            </a:lvl1pPr>
          </a:lstStyle>
          <a:p>
            <a:pPr lvl="0"/>
            <a:r>
              <a:rPr lang="en-US"/>
              <a:t>Click to edit Master text styles</a:t>
            </a:r>
          </a:p>
        </p:txBody>
      </p:sp>
      <p:sp>
        <p:nvSpPr>
          <p:cNvPr id="24" name="Text Placeholder 9">
            <a:extLst>
              <a:ext uri="{FF2B5EF4-FFF2-40B4-BE49-F238E27FC236}">
                <a16:creationId xmlns:a16="http://schemas.microsoft.com/office/drawing/2014/main" id="{AD50958E-02E6-A495-A6B0-6C7812B4A489}"/>
              </a:ext>
            </a:extLst>
          </p:cNvPr>
          <p:cNvSpPr>
            <a:spLocks noGrp="1"/>
          </p:cNvSpPr>
          <p:nvPr>
            <p:ph type="body" sz="quarter" idx="19" hasCustomPrompt="1"/>
          </p:nvPr>
        </p:nvSpPr>
        <p:spPr>
          <a:xfrm>
            <a:off x="5472000" y="1711326"/>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5" name="Text Placeholder 9">
            <a:extLst>
              <a:ext uri="{FF2B5EF4-FFF2-40B4-BE49-F238E27FC236}">
                <a16:creationId xmlns:a16="http://schemas.microsoft.com/office/drawing/2014/main" id="{A82202DE-A301-D2F6-3435-17025931FCBD}"/>
              </a:ext>
            </a:extLst>
          </p:cNvPr>
          <p:cNvSpPr>
            <a:spLocks noGrp="1"/>
          </p:cNvSpPr>
          <p:nvPr>
            <p:ph type="body" sz="quarter" idx="20"/>
          </p:nvPr>
        </p:nvSpPr>
        <p:spPr>
          <a:xfrm>
            <a:off x="6102991" y="2884514"/>
            <a:ext cx="3672000" cy="492610"/>
          </a:xfrm>
        </p:spPr>
        <p:txBody>
          <a:bodyPr anchor="b" anchorCtr="0"/>
          <a:lstStyle>
            <a:lvl1pPr>
              <a:defRPr sz="2500"/>
            </a:lvl1pPr>
          </a:lstStyle>
          <a:p>
            <a:pPr lvl="0"/>
            <a:r>
              <a:rPr lang="en-US"/>
              <a:t>Click to edit Master text styles</a:t>
            </a:r>
          </a:p>
        </p:txBody>
      </p:sp>
      <p:sp>
        <p:nvSpPr>
          <p:cNvPr id="26" name="Text Placeholder 9">
            <a:extLst>
              <a:ext uri="{FF2B5EF4-FFF2-40B4-BE49-F238E27FC236}">
                <a16:creationId xmlns:a16="http://schemas.microsoft.com/office/drawing/2014/main" id="{6140F8D5-477C-6B25-60D5-EFFBEBA0B805}"/>
              </a:ext>
            </a:extLst>
          </p:cNvPr>
          <p:cNvSpPr>
            <a:spLocks noGrp="1"/>
          </p:cNvSpPr>
          <p:nvPr>
            <p:ph type="body" sz="quarter" idx="21" hasCustomPrompt="1"/>
          </p:nvPr>
        </p:nvSpPr>
        <p:spPr>
          <a:xfrm>
            <a:off x="5472000" y="2684341"/>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7" name="Text Placeholder 9">
            <a:extLst>
              <a:ext uri="{FF2B5EF4-FFF2-40B4-BE49-F238E27FC236}">
                <a16:creationId xmlns:a16="http://schemas.microsoft.com/office/drawing/2014/main" id="{AEEBBA9D-5DF0-C4DE-DA0C-D94DB9680987}"/>
              </a:ext>
            </a:extLst>
          </p:cNvPr>
          <p:cNvSpPr>
            <a:spLocks noGrp="1"/>
          </p:cNvSpPr>
          <p:nvPr>
            <p:ph type="body" sz="quarter" idx="22"/>
          </p:nvPr>
        </p:nvSpPr>
        <p:spPr>
          <a:xfrm>
            <a:off x="6102991" y="3869253"/>
            <a:ext cx="3672000" cy="492610"/>
          </a:xfrm>
        </p:spPr>
        <p:txBody>
          <a:bodyPr anchor="b" anchorCtr="0"/>
          <a:lstStyle>
            <a:lvl1pPr>
              <a:defRPr sz="2500"/>
            </a:lvl1pPr>
          </a:lstStyle>
          <a:p>
            <a:pPr lvl="0"/>
            <a:r>
              <a:rPr lang="en-US"/>
              <a:t>Click to edit Master text styles</a:t>
            </a:r>
          </a:p>
        </p:txBody>
      </p:sp>
      <p:sp>
        <p:nvSpPr>
          <p:cNvPr id="28" name="Text Placeholder 9">
            <a:extLst>
              <a:ext uri="{FF2B5EF4-FFF2-40B4-BE49-F238E27FC236}">
                <a16:creationId xmlns:a16="http://schemas.microsoft.com/office/drawing/2014/main" id="{DB7F90E3-F280-1CDA-A902-25A755B15883}"/>
              </a:ext>
            </a:extLst>
          </p:cNvPr>
          <p:cNvSpPr>
            <a:spLocks noGrp="1"/>
          </p:cNvSpPr>
          <p:nvPr>
            <p:ph type="body" sz="quarter" idx="23" hasCustomPrompt="1"/>
          </p:nvPr>
        </p:nvSpPr>
        <p:spPr>
          <a:xfrm>
            <a:off x="5472000" y="3669080"/>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9" name="Text Placeholder 9">
            <a:extLst>
              <a:ext uri="{FF2B5EF4-FFF2-40B4-BE49-F238E27FC236}">
                <a16:creationId xmlns:a16="http://schemas.microsoft.com/office/drawing/2014/main" id="{0FEF5F7C-B41B-B0AE-6F50-3C7DA6FBEC8B}"/>
              </a:ext>
            </a:extLst>
          </p:cNvPr>
          <p:cNvSpPr>
            <a:spLocks noGrp="1"/>
          </p:cNvSpPr>
          <p:nvPr>
            <p:ph type="body" sz="quarter" idx="24"/>
          </p:nvPr>
        </p:nvSpPr>
        <p:spPr>
          <a:xfrm>
            <a:off x="6102991" y="4842268"/>
            <a:ext cx="3672000" cy="492610"/>
          </a:xfrm>
        </p:spPr>
        <p:txBody>
          <a:bodyPr anchor="b" anchorCtr="0"/>
          <a:lstStyle>
            <a:lvl1pPr>
              <a:defRPr sz="2500"/>
            </a:lvl1pPr>
          </a:lstStyle>
          <a:p>
            <a:pPr lvl="0"/>
            <a:r>
              <a:rPr lang="en-US"/>
              <a:t>Click to edit Master text styles</a:t>
            </a:r>
          </a:p>
        </p:txBody>
      </p:sp>
      <p:sp>
        <p:nvSpPr>
          <p:cNvPr id="30" name="Text Placeholder 9">
            <a:extLst>
              <a:ext uri="{FF2B5EF4-FFF2-40B4-BE49-F238E27FC236}">
                <a16:creationId xmlns:a16="http://schemas.microsoft.com/office/drawing/2014/main" id="{313923B0-9EB4-1CD6-4D97-CD6FAC8345A4}"/>
              </a:ext>
            </a:extLst>
          </p:cNvPr>
          <p:cNvSpPr>
            <a:spLocks noGrp="1"/>
          </p:cNvSpPr>
          <p:nvPr>
            <p:ph type="body" sz="quarter" idx="25" hasCustomPrompt="1"/>
          </p:nvPr>
        </p:nvSpPr>
        <p:spPr>
          <a:xfrm>
            <a:off x="5472000" y="4642095"/>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Tree>
    <p:extLst>
      <p:ext uri="{BB962C8B-B14F-4D97-AF65-F5344CB8AC3E}">
        <p14:creationId xmlns:p14="http://schemas.microsoft.com/office/powerpoint/2010/main" val="2251962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04ED18-547B-B18B-68FE-7EC3FB2E5B6D}"/>
              </a:ext>
            </a:extLst>
          </p:cNvPr>
          <p:cNvSpPr>
            <a:spLocks noGrp="1"/>
          </p:cNvSpPr>
          <p:nvPr>
            <p:ph sz="half" idx="1"/>
          </p:nvPr>
        </p:nvSpPr>
        <p:spPr>
          <a:xfrm>
            <a:off x="540000" y="1863725"/>
            <a:ext cx="7405200" cy="4149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44548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xt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Graphic 7">
            <a:extLst>
              <a:ext uri="{FF2B5EF4-FFF2-40B4-BE49-F238E27FC236}">
                <a16:creationId xmlns:a16="http://schemas.microsoft.com/office/drawing/2014/main" id="{A4463E5F-9CBA-9811-AA2C-07F4347654FE}"/>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13" r="25303" b="13616"/>
          <a:stretch/>
        </p:blipFill>
        <p:spPr>
          <a:xfrm>
            <a:off x="5774400" y="0"/>
            <a:ext cx="6417600" cy="6858000"/>
          </a:xfrm>
          <a:prstGeom prst="rect">
            <a:avLst/>
          </a:prstGeom>
        </p:spPr>
      </p:pic>
      <p:sp>
        <p:nvSpPr>
          <p:cNvPr id="10" name="Chart Placeholder 9">
            <a:extLst>
              <a:ext uri="{FF2B5EF4-FFF2-40B4-BE49-F238E27FC236}">
                <a16:creationId xmlns:a16="http://schemas.microsoft.com/office/drawing/2014/main" id="{A4189B63-EC55-C290-3394-C48621B2EDA6}"/>
              </a:ext>
            </a:extLst>
          </p:cNvPr>
          <p:cNvSpPr>
            <a:spLocks noGrp="1"/>
          </p:cNvSpPr>
          <p:nvPr>
            <p:ph type="chart" sz="quarter" idx="10"/>
          </p:nvPr>
        </p:nvSpPr>
        <p:spPr>
          <a:xfrm>
            <a:off x="6096000" y="1875692"/>
            <a:ext cx="5556250" cy="3898800"/>
          </a:xfrm>
        </p:spPr>
        <p:txBody>
          <a:bodyPr/>
          <a:lstStyle/>
          <a:p>
            <a:r>
              <a:rPr lang="en-US"/>
              <a:t>Click icon to add chart</a:t>
            </a:r>
            <a:endParaRPr lang="en-GB"/>
          </a:p>
        </p:txBody>
      </p:sp>
      <p:pic>
        <p:nvPicPr>
          <p:cNvPr id="4" name="Graphic 3">
            <a:extLst>
              <a:ext uri="{FF2B5EF4-FFF2-40B4-BE49-F238E27FC236}">
                <a16:creationId xmlns:a16="http://schemas.microsoft.com/office/drawing/2014/main" id="{706369D0-D2AD-B6E6-F3B1-E9DBF475B60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13" r="25303" b="13616"/>
          <a:stretch/>
        </p:blipFill>
        <p:spPr>
          <a:xfrm>
            <a:off x="5774400" y="0"/>
            <a:ext cx="6417600" cy="6858000"/>
          </a:xfrm>
          <a:prstGeom prst="rect">
            <a:avLst/>
          </a:prstGeom>
        </p:spPr>
      </p:pic>
    </p:spTree>
    <p:extLst>
      <p:ext uri="{BB962C8B-B14F-4D97-AF65-F5344CB8AC3E}">
        <p14:creationId xmlns:p14="http://schemas.microsoft.com/office/powerpoint/2010/main" val="2190410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xt + imag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FD91081-66D9-20CD-CFA3-5F9C6952C75A}"/>
              </a:ext>
            </a:extLst>
          </p:cNvPr>
          <p:cNvSpPr>
            <a:spLocks noGrp="1"/>
          </p:cNvSpPr>
          <p:nvPr>
            <p:ph type="pic" sz="quarter" idx="10"/>
          </p:nvPr>
        </p:nvSpPr>
        <p:spPr>
          <a:xfrm>
            <a:off x="6523886" y="0"/>
            <a:ext cx="5668115" cy="6858000"/>
          </a:xfrm>
          <a:custGeom>
            <a:avLst/>
            <a:gdLst>
              <a:gd name="connsiteX0" fmla="*/ 0 w 5668115"/>
              <a:gd name="connsiteY0" fmla="*/ 0 h 6858000"/>
              <a:gd name="connsiteX1" fmla="*/ 5668115 w 5668115"/>
              <a:gd name="connsiteY1" fmla="*/ 0 h 6858000"/>
              <a:gd name="connsiteX2" fmla="*/ 5668115 w 5668115"/>
              <a:gd name="connsiteY2" fmla="*/ 6858000 h 6858000"/>
              <a:gd name="connsiteX3" fmla="*/ 49704 w 5668115"/>
              <a:gd name="connsiteY3" fmla="*/ 6858000 h 6858000"/>
              <a:gd name="connsiteX4" fmla="*/ 79254 w 5668115"/>
              <a:gd name="connsiteY4" fmla="*/ 6743352 h 6858000"/>
              <a:gd name="connsiteX5" fmla="*/ 501663 w 5668115"/>
              <a:gd name="connsiteY5" fmla="*/ 3525422 h 6858000"/>
              <a:gd name="connsiteX6" fmla="*/ 79254 w 5668115"/>
              <a:gd name="connsiteY6" fmla="*/ 30749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68115" h="6858000">
                <a:moveTo>
                  <a:pt x="0" y="0"/>
                </a:moveTo>
                <a:lnTo>
                  <a:pt x="5668115" y="0"/>
                </a:lnTo>
                <a:lnTo>
                  <a:pt x="5668115" y="6858000"/>
                </a:lnTo>
                <a:lnTo>
                  <a:pt x="49704" y="6858000"/>
                </a:lnTo>
                <a:lnTo>
                  <a:pt x="79254" y="6743352"/>
                </a:lnTo>
                <a:cubicBezTo>
                  <a:pt x="309810" y="5802002"/>
                  <a:pt x="501663" y="4701522"/>
                  <a:pt x="501663" y="3525422"/>
                </a:cubicBezTo>
                <a:cubicBezTo>
                  <a:pt x="501663" y="2349331"/>
                  <a:pt x="309810" y="1248840"/>
                  <a:pt x="79254" y="307493"/>
                </a:cubicBezTo>
                <a:close/>
              </a:path>
            </a:pathLst>
          </a:custGeom>
        </p:spPr>
        <p:txBody>
          <a:bodyPr wrap="square">
            <a:noAutofit/>
          </a:bodyPr>
          <a:lstStyle/>
          <a:p>
            <a:r>
              <a:rPr lang="en-US"/>
              <a:t>Click icon to add picture</a:t>
            </a:r>
            <a:endParaRPr lang="en-GB"/>
          </a:p>
        </p:txBody>
      </p:sp>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59481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DF223-3CD4-B40C-F771-95A05D694D35}"/>
              </a:ext>
            </a:extLst>
          </p:cNvPr>
          <p:cNvSpPr>
            <a:spLocks noGrp="1"/>
          </p:cNvSpPr>
          <p:nvPr>
            <p:ph type="title"/>
          </p:nvPr>
        </p:nvSpPr>
        <p:spPr>
          <a:xfrm>
            <a:off x="540000" y="1494000"/>
            <a:ext cx="5540400" cy="1310400"/>
          </a:xfrm>
        </p:spPr>
        <p:txBody>
          <a:bodyPr anchor="t" anchorCtr="0"/>
          <a:lstStyle>
            <a:lvl1pPr>
              <a:lnSpc>
                <a:spcPct val="90000"/>
              </a:lnSpc>
              <a:defRPr sz="5500">
                <a:solidFill>
                  <a:schemeClr val="bg1"/>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7CFC3F6-B269-C573-D9CD-5D1D86500059}"/>
              </a:ext>
            </a:extLst>
          </p:cNvPr>
          <p:cNvSpPr>
            <a:spLocks noGrp="1"/>
          </p:cNvSpPr>
          <p:nvPr>
            <p:ph type="body" idx="1"/>
          </p:nvPr>
        </p:nvSpPr>
        <p:spPr>
          <a:xfrm>
            <a:off x="540000" y="3430800"/>
            <a:ext cx="5117850" cy="1918800"/>
          </a:xfrm>
        </p:spPr>
        <p:txBody>
          <a:bodyPr/>
          <a:lstStyle>
            <a:lvl1pPr marL="0" indent="0">
              <a:lnSpc>
                <a:spcPct val="90000"/>
              </a:lnSpc>
              <a:spcBef>
                <a:spcPts val="0"/>
              </a:spcBef>
              <a:buNone/>
              <a:defRPr sz="2300" b="0">
                <a:solidFill>
                  <a:schemeClr val="bg1"/>
                </a:solidFill>
                <a:latin typeface="Calibri Light" panose="020F0302020204030204" pitchFamily="34" charset="0"/>
                <a:cs typeface="Calibri Light" panose="020F03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596248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xt + highlight">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D99EF23F-F78E-B85E-C8A6-4612E8B21D2B}"/>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2BEAEC6-437D-233E-C915-C52F0FBAE0F5}"/>
              </a:ext>
            </a:extLst>
          </p:cNvPr>
          <p:cNvSpPr>
            <a:spLocks noGrp="1"/>
          </p:cNvSpPr>
          <p:nvPr>
            <p:ph type="body" sz="quarter" idx="10"/>
          </p:nvPr>
        </p:nvSpPr>
        <p:spPr>
          <a:xfrm>
            <a:off x="7124399" y="3124800"/>
            <a:ext cx="4526263" cy="2888650"/>
          </a:xfrm>
        </p:spPr>
        <p:txBody>
          <a:bodyPr/>
          <a:lstStyle>
            <a:lvl1pPr>
              <a:defRPr sz="2900" b="0">
                <a:solidFill>
                  <a:schemeClr val="bg1"/>
                </a:solidFill>
              </a:defRPr>
            </a:lvl1pPr>
            <a:lvl2pPr>
              <a:defRPr sz="2900">
                <a:solidFill>
                  <a:schemeClr val="bg1"/>
                </a:solidFill>
              </a:defRPr>
            </a:lvl2pPr>
            <a:lvl3pPr>
              <a:defRPr sz="2900">
                <a:solidFill>
                  <a:schemeClr val="bg1"/>
                </a:solidFill>
              </a:defRPr>
            </a:lvl3pPr>
            <a:lvl4pPr>
              <a:defRPr sz="2900">
                <a:solidFill>
                  <a:schemeClr val="bg1"/>
                </a:solidFill>
              </a:defRPr>
            </a:lvl4pPr>
            <a:lvl5pPr>
              <a:defRPr sz="2900">
                <a:solidFill>
                  <a:schemeClr val="bg1"/>
                </a:solidFill>
              </a:defRPr>
            </a:lvl5pPr>
          </a:lstStyle>
          <a:p>
            <a:pPr lvl="0"/>
            <a:r>
              <a:rPr lang="en-US"/>
              <a:t>Click to edit Master text styles</a:t>
            </a:r>
          </a:p>
        </p:txBody>
      </p:sp>
      <p:pic>
        <p:nvPicPr>
          <p:cNvPr id="4" name="Graphic 3">
            <a:extLst>
              <a:ext uri="{FF2B5EF4-FFF2-40B4-BE49-F238E27FC236}">
                <a16:creationId xmlns:a16="http://schemas.microsoft.com/office/drawing/2014/main" id="{6C2534FF-1AC2-F751-ED93-D5AA843A139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Tree>
    <p:extLst>
      <p:ext uri="{BB962C8B-B14F-4D97-AF65-F5344CB8AC3E}">
        <p14:creationId xmlns:p14="http://schemas.microsoft.com/office/powerpoint/2010/main" val="727303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ntro + large chart/image">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A45179F-EE03-814B-3EA9-219AEEBA6DCF}"/>
              </a:ext>
            </a:extLst>
          </p:cNvPr>
          <p:cNvSpPr>
            <a:spLocks noGrp="1"/>
          </p:cNvSpPr>
          <p:nvPr>
            <p:ph type="body" sz="quarter" idx="10"/>
          </p:nvPr>
        </p:nvSpPr>
        <p:spPr>
          <a:xfrm>
            <a:off x="544512" y="1863725"/>
            <a:ext cx="9159557" cy="685800"/>
          </a:xfrm>
        </p:spPr>
        <p:txBody>
          <a:bodyPr/>
          <a:lstStyle>
            <a:lvl1pPr>
              <a:defRPr sz="1500" b="0"/>
            </a:lvl1pPr>
          </a:lstStyle>
          <a:p>
            <a:pPr lvl="0"/>
            <a:r>
              <a:rPr lang="en-US"/>
              <a:t>Click to edit Master text styles</a:t>
            </a:r>
          </a:p>
        </p:txBody>
      </p:sp>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
        <p:nvSpPr>
          <p:cNvPr id="7" name="Content Placeholder 6">
            <a:extLst>
              <a:ext uri="{FF2B5EF4-FFF2-40B4-BE49-F238E27FC236}">
                <a16:creationId xmlns:a16="http://schemas.microsoft.com/office/drawing/2014/main" id="{B4E07B9B-964A-742E-DB3E-7F40972E2B3D}"/>
              </a:ext>
            </a:extLst>
          </p:cNvPr>
          <p:cNvSpPr>
            <a:spLocks noGrp="1"/>
          </p:cNvSpPr>
          <p:nvPr>
            <p:ph sz="quarter" idx="11" hasCustomPrompt="1"/>
          </p:nvPr>
        </p:nvSpPr>
        <p:spPr>
          <a:xfrm>
            <a:off x="544513" y="2663824"/>
            <a:ext cx="11106150" cy="3348000"/>
          </a:xfrm>
        </p:spPr>
        <p:txBody>
          <a:bodyPr/>
          <a:lstStyle>
            <a:lvl1pPr>
              <a:defRPr/>
            </a:lvl1pPr>
          </a:lstStyle>
          <a:p>
            <a:pPr lvl="0"/>
            <a:r>
              <a:rPr lang="en-GB" dirty="0"/>
              <a:t>Click to add chart or image</a:t>
            </a:r>
          </a:p>
        </p:txBody>
      </p:sp>
    </p:spTree>
    <p:extLst>
      <p:ext uri="{BB962C8B-B14F-4D97-AF65-F5344CB8AC3E}">
        <p14:creationId xmlns:p14="http://schemas.microsoft.com/office/powerpoint/2010/main" val="583086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53E2B0-0515-2BC6-DBF1-9464EF16DA08}"/>
              </a:ext>
            </a:extLst>
          </p:cNvPr>
          <p:cNvSpPr>
            <a:spLocks noGrp="1"/>
          </p:cNvSpPr>
          <p:nvPr>
            <p:ph type="title"/>
          </p:nvPr>
        </p:nvSpPr>
        <p:spPr>
          <a:xfrm>
            <a:off x="545124" y="517524"/>
            <a:ext cx="7405200" cy="1065091"/>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3F075B4-AAF2-F186-2EFC-C4D32935B08B}"/>
              </a:ext>
            </a:extLst>
          </p:cNvPr>
          <p:cNvSpPr>
            <a:spLocks noGrp="1"/>
          </p:cNvSpPr>
          <p:nvPr>
            <p:ph type="body" idx="1"/>
          </p:nvPr>
        </p:nvSpPr>
        <p:spPr>
          <a:xfrm>
            <a:off x="539749" y="1872000"/>
            <a:ext cx="7405200" cy="414145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44B5AC06-2AC8-B87A-ABB3-C1082743300C}"/>
              </a:ext>
            </a:extLst>
          </p:cNvPr>
          <p:cNvSpPr>
            <a:spLocks noGrp="1"/>
          </p:cNvSpPr>
          <p:nvPr>
            <p:ph type="dt" sz="half" idx="2"/>
          </p:nvPr>
        </p:nvSpPr>
        <p:spPr>
          <a:xfrm>
            <a:off x="539750" y="716524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320846-5969-4CBF-ACE6-14C5E9B07FE6}" type="datetimeFigureOut">
              <a:rPr lang="en-GB" smtClean="0"/>
              <a:t>04/03/2024</a:t>
            </a:fld>
            <a:endParaRPr lang="en-GB"/>
          </a:p>
        </p:txBody>
      </p:sp>
      <p:sp>
        <p:nvSpPr>
          <p:cNvPr id="5" name="Footer Placeholder 4">
            <a:extLst>
              <a:ext uri="{FF2B5EF4-FFF2-40B4-BE49-F238E27FC236}">
                <a16:creationId xmlns:a16="http://schemas.microsoft.com/office/drawing/2014/main" id="{977B4C3A-5014-F44D-B439-F95BE669A013}"/>
              </a:ext>
            </a:extLst>
          </p:cNvPr>
          <p:cNvSpPr>
            <a:spLocks noGrp="1"/>
          </p:cNvSpPr>
          <p:nvPr>
            <p:ph type="ftr" sz="quarter" idx="3"/>
          </p:nvPr>
        </p:nvSpPr>
        <p:spPr>
          <a:xfrm>
            <a:off x="3740150" y="716524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2C66078-6145-F35F-6C24-7927DC3176BB}"/>
              </a:ext>
            </a:extLst>
          </p:cNvPr>
          <p:cNvSpPr>
            <a:spLocks noGrp="1"/>
          </p:cNvSpPr>
          <p:nvPr>
            <p:ph type="sldNum" sz="quarter" idx="4"/>
          </p:nvPr>
        </p:nvSpPr>
        <p:spPr>
          <a:xfrm>
            <a:off x="8312150" y="716524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ADBADE-7DC1-44D1-B350-70A8CFC1AF8A}" type="slidenum">
              <a:rPr lang="en-GB" smtClean="0"/>
              <a:t>‹#›</a:t>
            </a:fld>
            <a:endParaRPr lang="en-GB"/>
          </a:p>
        </p:txBody>
      </p:sp>
    </p:spTree>
    <p:extLst>
      <p:ext uri="{BB962C8B-B14F-4D97-AF65-F5344CB8AC3E}">
        <p14:creationId xmlns:p14="http://schemas.microsoft.com/office/powerpoint/2010/main" val="2787047283"/>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Lst>
  <p:txStyles>
    <p:title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p:titleStyle>
    <p:body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2" userDrawn="1">
          <p15:clr>
            <a:srgbClr val="F26B43"/>
          </p15:clr>
        </p15:guide>
        <p15:guide id="13" pos="7680" userDrawn="1">
          <p15:clr>
            <a:srgbClr val="F26B43"/>
          </p15:clr>
        </p15:guide>
        <p15:guide id="14" pos="340" userDrawn="1">
          <p15:clr>
            <a:srgbClr val="F26B43"/>
          </p15:clr>
        </p15:guide>
        <p15:guide id="15" pos="7339" userDrawn="1">
          <p15:clr>
            <a:srgbClr val="F26B43"/>
          </p15:clr>
        </p15:guide>
        <p15:guide id="16" orient="horz" userDrawn="1">
          <p15:clr>
            <a:srgbClr val="F26B43"/>
          </p15:clr>
        </p15:guide>
        <p15:guide id="17" orient="horz" pos="4320" userDrawn="1">
          <p15:clr>
            <a:srgbClr val="F26B43"/>
          </p15:clr>
        </p15:guide>
        <p15:guide id="18" orient="horz" pos="408" userDrawn="1">
          <p15:clr>
            <a:srgbClr val="F26B43"/>
          </p15:clr>
        </p15:guide>
        <p15:guide id="19" orient="horz" pos="3979" userDrawn="1">
          <p15:clr>
            <a:srgbClr val="F26B43"/>
          </p15:clr>
        </p15:guide>
        <p15:guide id="20" orient="horz" pos="997" userDrawn="1">
          <p15:clr>
            <a:srgbClr val="F26B43"/>
          </p15:clr>
        </p15:guide>
        <p15:guide id="21" orient="horz" pos="1174" userDrawn="1">
          <p15:clr>
            <a:srgbClr val="F26B43"/>
          </p15:clr>
        </p15:guide>
        <p15:guide id="22" orient="horz" pos="37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_rels/slide6.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7.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A36CE-A7CC-C309-0505-8AA4BBC4644B}"/>
              </a:ext>
            </a:extLst>
          </p:cNvPr>
          <p:cNvSpPr>
            <a:spLocks noGrp="1"/>
          </p:cNvSpPr>
          <p:nvPr>
            <p:ph type="ctrTitle"/>
          </p:nvPr>
        </p:nvSpPr>
        <p:spPr>
          <a:xfrm>
            <a:off x="540000" y="1944000"/>
            <a:ext cx="11260114" cy="1620000"/>
          </a:xfrm>
        </p:spPr>
        <p:txBody>
          <a:bodyPr anchor="ctr"/>
          <a:lstStyle/>
          <a:p>
            <a:r>
              <a:rPr lang="en-GB" sz="4000" dirty="0"/>
              <a:t>Health Determinants Research Collaboration </a:t>
            </a:r>
            <a:br>
              <a:rPr lang="en-GB" sz="4000" dirty="0"/>
            </a:br>
            <a:r>
              <a:rPr lang="en-GB" sz="4000" dirty="0"/>
              <a:t>Greater Essex</a:t>
            </a:r>
          </a:p>
        </p:txBody>
      </p:sp>
      <p:sp>
        <p:nvSpPr>
          <p:cNvPr id="3" name="Subtitle 2">
            <a:extLst>
              <a:ext uri="{FF2B5EF4-FFF2-40B4-BE49-F238E27FC236}">
                <a16:creationId xmlns:a16="http://schemas.microsoft.com/office/drawing/2014/main" id="{AE701EAF-FF00-4D7C-24FF-841947A70F7D}"/>
              </a:ext>
            </a:extLst>
          </p:cNvPr>
          <p:cNvSpPr>
            <a:spLocks noGrp="1"/>
          </p:cNvSpPr>
          <p:nvPr>
            <p:ph type="subTitle" idx="1"/>
          </p:nvPr>
        </p:nvSpPr>
        <p:spPr/>
        <p:txBody>
          <a:bodyPr/>
          <a:lstStyle/>
          <a:p>
            <a:r>
              <a:rPr lang="en-GB" sz="3200" b="1" dirty="0"/>
              <a:t>Summary briefing</a:t>
            </a:r>
          </a:p>
        </p:txBody>
      </p:sp>
      <p:sp>
        <p:nvSpPr>
          <p:cNvPr id="4" name="Date Placeholder 3">
            <a:extLst>
              <a:ext uri="{FF2B5EF4-FFF2-40B4-BE49-F238E27FC236}">
                <a16:creationId xmlns:a16="http://schemas.microsoft.com/office/drawing/2014/main" id="{F0940775-5A11-7C34-2DB5-367FE9D0A04B}"/>
              </a:ext>
            </a:extLst>
          </p:cNvPr>
          <p:cNvSpPr>
            <a:spLocks noGrp="1"/>
          </p:cNvSpPr>
          <p:nvPr>
            <p:ph type="dt" sz="half" idx="10"/>
          </p:nvPr>
        </p:nvSpPr>
        <p:spPr/>
        <p:txBody>
          <a:bodyPr/>
          <a:lstStyle/>
          <a:p>
            <a:r>
              <a:rPr lang="en-GB" b="1" dirty="0"/>
              <a:t>March 2024</a:t>
            </a:r>
          </a:p>
        </p:txBody>
      </p:sp>
      <p:pic>
        <p:nvPicPr>
          <p:cNvPr id="6" name="Picture 5" descr="A black background with white text&#10;&#10;Description automatically generated">
            <a:extLst>
              <a:ext uri="{FF2B5EF4-FFF2-40B4-BE49-F238E27FC236}">
                <a16:creationId xmlns:a16="http://schemas.microsoft.com/office/drawing/2014/main" id="{A27F09E3-BA60-A3F5-EE4B-392F5F826B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9046" y="154112"/>
            <a:ext cx="3922796" cy="709488"/>
          </a:xfrm>
          <a:prstGeom prst="rect">
            <a:avLst/>
          </a:prstGeom>
        </p:spPr>
      </p:pic>
    </p:spTree>
    <p:extLst>
      <p:ext uri="{BB962C8B-B14F-4D97-AF65-F5344CB8AC3E}">
        <p14:creationId xmlns:p14="http://schemas.microsoft.com/office/powerpoint/2010/main" val="238884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EDBF699B-5CC9-9B6D-4B08-2B81CC0A507F}"/>
              </a:ext>
            </a:extLst>
          </p:cNvPr>
          <p:cNvSpPr/>
          <p:nvPr/>
        </p:nvSpPr>
        <p:spPr>
          <a:xfrm>
            <a:off x="0" y="3979891"/>
            <a:ext cx="12192000" cy="2904313"/>
          </a:xfrm>
          <a:prstGeom prst="rect">
            <a:avLst/>
          </a:prstGeom>
          <a:solidFill>
            <a:srgbClr val="E400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53AFB683-A547-1505-9835-C886D2544178}"/>
              </a:ext>
            </a:extLst>
          </p:cNvPr>
          <p:cNvSpPr/>
          <p:nvPr/>
        </p:nvSpPr>
        <p:spPr>
          <a:xfrm>
            <a:off x="552450" y="4205976"/>
            <a:ext cx="2520000" cy="2520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A259C603-13E1-7284-96C7-6842389CD7B3}"/>
              </a:ext>
            </a:extLst>
          </p:cNvPr>
          <p:cNvSpPr>
            <a:spLocks noChangeAspect="1"/>
          </p:cNvSpPr>
          <p:nvPr/>
        </p:nvSpPr>
        <p:spPr>
          <a:xfrm>
            <a:off x="732998" y="4385976"/>
            <a:ext cx="2162430" cy="216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C7C10F55-8C78-F939-0D10-C3FABB635950}"/>
              </a:ext>
            </a:extLst>
          </p:cNvPr>
          <p:cNvSpPr/>
          <p:nvPr/>
        </p:nvSpPr>
        <p:spPr>
          <a:xfrm>
            <a:off x="912450" y="4565976"/>
            <a:ext cx="1800000" cy="180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1F098D99-BE2B-C8A5-25F0-EA4D80120ABE}"/>
              </a:ext>
            </a:extLst>
          </p:cNvPr>
          <p:cNvSpPr>
            <a:spLocks noChangeAspect="1"/>
          </p:cNvSpPr>
          <p:nvPr/>
        </p:nvSpPr>
        <p:spPr>
          <a:xfrm>
            <a:off x="1092450" y="4746785"/>
            <a:ext cx="1440000" cy="143838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A9E84A5D-7CEF-1CB1-14E5-F9D62E57D7A3}"/>
              </a:ext>
            </a:extLst>
          </p:cNvPr>
          <p:cNvSpPr>
            <a:spLocks noChangeAspect="1"/>
          </p:cNvSpPr>
          <p:nvPr/>
        </p:nvSpPr>
        <p:spPr>
          <a:xfrm>
            <a:off x="1269845" y="4925976"/>
            <a:ext cx="1081215" cy="108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EA924C50-4502-15A3-AEAF-9FF7A3BBBF32}"/>
              </a:ext>
            </a:extLst>
          </p:cNvPr>
          <p:cNvSpPr>
            <a:spLocks noChangeAspect="1"/>
          </p:cNvSpPr>
          <p:nvPr/>
        </p:nvSpPr>
        <p:spPr>
          <a:xfrm>
            <a:off x="1452045" y="5114526"/>
            <a:ext cx="720810" cy="720000"/>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70858862-F579-1FFC-B852-42481414297B}"/>
              </a:ext>
            </a:extLst>
          </p:cNvPr>
          <p:cNvSpPr/>
          <p:nvPr/>
        </p:nvSpPr>
        <p:spPr>
          <a:xfrm>
            <a:off x="1633425" y="5294526"/>
            <a:ext cx="360000" cy="36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itle 1">
            <a:extLst>
              <a:ext uri="{FF2B5EF4-FFF2-40B4-BE49-F238E27FC236}">
                <a16:creationId xmlns:a16="http://schemas.microsoft.com/office/drawing/2014/main" id="{712F0A2E-FAA4-88DD-C5AF-4EAE226464D4}"/>
              </a:ext>
            </a:extLst>
          </p:cNvPr>
          <p:cNvSpPr txBox="1">
            <a:spLocks/>
          </p:cNvSpPr>
          <p:nvPr/>
        </p:nvSpPr>
        <p:spPr>
          <a:xfrm>
            <a:off x="545124" y="517524"/>
            <a:ext cx="7405200" cy="1065091"/>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a:lstStyle>
          <a:p>
            <a:r>
              <a:rPr lang="en-GB" sz="3200" dirty="0"/>
              <a:t>How we will measure success</a:t>
            </a:r>
          </a:p>
        </p:txBody>
      </p:sp>
      <p:sp>
        <p:nvSpPr>
          <p:cNvPr id="28" name="Title 1">
            <a:extLst>
              <a:ext uri="{FF2B5EF4-FFF2-40B4-BE49-F238E27FC236}">
                <a16:creationId xmlns:a16="http://schemas.microsoft.com/office/drawing/2014/main" id="{ED13510D-50C0-65DD-E26F-3DEE1931F583}"/>
              </a:ext>
            </a:extLst>
          </p:cNvPr>
          <p:cNvSpPr txBox="1">
            <a:spLocks/>
          </p:cNvSpPr>
          <p:nvPr/>
        </p:nvSpPr>
        <p:spPr>
          <a:xfrm>
            <a:off x="552450" y="1590155"/>
            <a:ext cx="1828800" cy="1065091"/>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a:lstStyle>
          <a:p>
            <a:r>
              <a:rPr lang="en-GB" sz="1800" dirty="0">
                <a:solidFill>
                  <a:schemeClr val="tx1"/>
                </a:solidFill>
              </a:rPr>
              <a:t>Health outcomes and inequalities</a:t>
            </a:r>
          </a:p>
        </p:txBody>
      </p:sp>
      <p:sp>
        <p:nvSpPr>
          <p:cNvPr id="29" name="TextBox 28">
            <a:extLst>
              <a:ext uri="{FF2B5EF4-FFF2-40B4-BE49-F238E27FC236}">
                <a16:creationId xmlns:a16="http://schemas.microsoft.com/office/drawing/2014/main" id="{AA3253ED-94FB-6A4E-E6CE-4B6B1015C1C9}"/>
              </a:ext>
            </a:extLst>
          </p:cNvPr>
          <p:cNvSpPr txBox="1"/>
          <p:nvPr/>
        </p:nvSpPr>
        <p:spPr>
          <a:xfrm>
            <a:off x="565150" y="2390681"/>
            <a:ext cx="2571750" cy="1002775"/>
          </a:xfrm>
          <a:prstGeom prst="rect">
            <a:avLst/>
          </a:prstGeom>
          <a:noFill/>
        </p:spPr>
        <p:txBody>
          <a:bodyPr wrap="square">
            <a:spAutoFit/>
          </a:bodyPr>
          <a:lstStyle/>
          <a:p>
            <a:pPr lvl="0">
              <a:lnSpc>
                <a:spcPct val="107000"/>
              </a:lnSpc>
            </a:pPr>
            <a:r>
              <a:rPr lang="en-GB" sz="1400" dirty="0"/>
              <a:t>Improvements in outcomes in those parts of Greater Essex where they are poorest, and reducing health inequalities</a:t>
            </a:r>
            <a:endParaRPr lang="en-GB" sz="1400" dirty="0">
              <a:effectLst/>
              <a:latin typeface="Arial" panose="020B0604020202020204" pitchFamily="34" charset="0"/>
              <a:ea typeface="Calibri" panose="020F0502020204030204" pitchFamily="34" charset="0"/>
              <a:cs typeface="Arial" panose="020B0604020202020204" pitchFamily="34" charset="0"/>
            </a:endParaRPr>
          </a:p>
        </p:txBody>
      </p:sp>
      <p:cxnSp>
        <p:nvCxnSpPr>
          <p:cNvPr id="30" name="Straight Connector 29">
            <a:extLst>
              <a:ext uri="{FF2B5EF4-FFF2-40B4-BE49-F238E27FC236}">
                <a16:creationId xmlns:a16="http://schemas.microsoft.com/office/drawing/2014/main" id="{A7F880C7-A659-85AA-A0C5-2DFB3C85C736}"/>
              </a:ext>
            </a:extLst>
          </p:cNvPr>
          <p:cNvCxnSpPr/>
          <p:nvPr/>
        </p:nvCxnSpPr>
        <p:spPr>
          <a:xfrm>
            <a:off x="552450" y="2168339"/>
            <a:ext cx="106642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1" name="Title 1">
            <a:extLst>
              <a:ext uri="{FF2B5EF4-FFF2-40B4-BE49-F238E27FC236}">
                <a16:creationId xmlns:a16="http://schemas.microsoft.com/office/drawing/2014/main" id="{E51D161A-187C-A8FA-CFF0-1A6291BA3DB4}"/>
              </a:ext>
            </a:extLst>
          </p:cNvPr>
          <p:cNvSpPr txBox="1">
            <a:spLocks/>
          </p:cNvSpPr>
          <p:nvPr/>
        </p:nvSpPr>
        <p:spPr>
          <a:xfrm>
            <a:off x="3514727" y="1592210"/>
            <a:ext cx="1762900" cy="1065091"/>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a:lstStyle>
          <a:p>
            <a:r>
              <a:rPr lang="en-GB" sz="1800" dirty="0">
                <a:solidFill>
                  <a:schemeClr val="tx1"/>
                </a:solidFill>
              </a:rPr>
              <a:t>Impact on decision-making</a:t>
            </a:r>
          </a:p>
        </p:txBody>
      </p:sp>
      <p:sp>
        <p:nvSpPr>
          <p:cNvPr id="32" name="TextBox 31">
            <a:extLst>
              <a:ext uri="{FF2B5EF4-FFF2-40B4-BE49-F238E27FC236}">
                <a16:creationId xmlns:a16="http://schemas.microsoft.com/office/drawing/2014/main" id="{30C69BF9-4473-5A08-5F7D-6EA05CF400CB}"/>
              </a:ext>
            </a:extLst>
          </p:cNvPr>
          <p:cNvSpPr txBox="1"/>
          <p:nvPr/>
        </p:nvSpPr>
        <p:spPr>
          <a:xfrm>
            <a:off x="3517900" y="2386387"/>
            <a:ext cx="2768600" cy="1234697"/>
          </a:xfrm>
          <a:prstGeom prst="rect">
            <a:avLst/>
          </a:prstGeom>
          <a:noFill/>
        </p:spPr>
        <p:txBody>
          <a:bodyPr wrap="square">
            <a:spAutoFit/>
          </a:bodyPr>
          <a:lstStyle/>
          <a:p>
            <a:pPr>
              <a:lnSpc>
                <a:spcPct val="107000"/>
              </a:lnSpc>
            </a:pPr>
            <a:r>
              <a:rPr lang="en-GB" sz="1400" dirty="0"/>
              <a:t>Changes in the way decisions are taken -  political leaders seeking scrutiny of the evidence, and ensuring research is commissioned where the evidence does not exist. </a:t>
            </a:r>
          </a:p>
        </p:txBody>
      </p:sp>
      <p:cxnSp>
        <p:nvCxnSpPr>
          <p:cNvPr id="33" name="Straight Connector 32">
            <a:extLst>
              <a:ext uri="{FF2B5EF4-FFF2-40B4-BE49-F238E27FC236}">
                <a16:creationId xmlns:a16="http://schemas.microsoft.com/office/drawing/2014/main" id="{800D0120-221C-E924-EAD8-FB2D5937DDFF}"/>
              </a:ext>
            </a:extLst>
          </p:cNvPr>
          <p:cNvCxnSpPr/>
          <p:nvPr/>
        </p:nvCxnSpPr>
        <p:spPr>
          <a:xfrm>
            <a:off x="3514727" y="2167787"/>
            <a:ext cx="106642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4" name="Title 1">
            <a:extLst>
              <a:ext uri="{FF2B5EF4-FFF2-40B4-BE49-F238E27FC236}">
                <a16:creationId xmlns:a16="http://schemas.microsoft.com/office/drawing/2014/main" id="{2985DCD6-47F1-378C-9D2B-EF5A657811EE}"/>
              </a:ext>
            </a:extLst>
          </p:cNvPr>
          <p:cNvSpPr txBox="1">
            <a:spLocks/>
          </p:cNvSpPr>
          <p:nvPr/>
        </p:nvSpPr>
        <p:spPr>
          <a:xfrm>
            <a:off x="6471446" y="1588023"/>
            <a:ext cx="2571749" cy="1065091"/>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a:lstStyle>
          <a:p>
            <a:r>
              <a:rPr lang="en-GB" sz="1800" dirty="0">
                <a:solidFill>
                  <a:schemeClr val="tx1"/>
                </a:solidFill>
              </a:rPr>
              <a:t>Wider stakeholders’ knowledge and behaviours</a:t>
            </a:r>
          </a:p>
        </p:txBody>
      </p:sp>
      <p:sp>
        <p:nvSpPr>
          <p:cNvPr id="35" name="TextBox 34">
            <a:extLst>
              <a:ext uri="{FF2B5EF4-FFF2-40B4-BE49-F238E27FC236}">
                <a16:creationId xmlns:a16="http://schemas.microsoft.com/office/drawing/2014/main" id="{DAF8F90A-047E-37DD-FA5F-40707ADC1DA9}"/>
              </a:ext>
            </a:extLst>
          </p:cNvPr>
          <p:cNvSpPr txBox="1"/>
          <p:nvPr/>
        </p:nvSpPr>
        <p:spPr>
          <a:xfrm>
            <a:off x="6474620" y="2382200"/>
            <a:ext cx="3136107" cy="1002775"/>
          </a:xfrm>
          <a:prstGeom prst="rect">
            <a:avLst/>
          </a:prstGeom>
          <a:noFill/>
        </p:spPr>
        <p:txBody>
          <a:bodyPr wrap="square">
            <a:spAutoFit/>
          </a:bodyPr>
          <a:lstStyle/>
          <a:p>
            <a:pPr lvl="0">
              <a:lnSpc>
                <a:spcPct val="107000"/>
              </a:lnSpc>
            </a:pPr>
            <a:r>
              <a:rPr lang="en-GB" sz="1400" dirty="0"/>
              <a:t>Wider changes in partners’ understanding of the value of research, increasing their appetite for, and trust in, research findings. </a:t>
            </a:r>
            <a:endParaRPr lang="en-GB" sz="1400" dirty="0">
              <a:effectLst/>
              <a:latin typeface="Arial" panose="020B0604020202020204" pitchFamily="34" charset="0"/>
              <a:ea typeface="Calibri" panose="020F0502020204030204" pitchFamily="34" charset="0"/>
              <a:cs typeface="Arial" panose="020B0604020202020204" pitchFamily="34" charset="0"/>
            </a:endParaRPr>
          </a:p>
        </p:txBody>
      </p:sp>
      <p:cxnSp>
        <p:nvCxnSpPr>
          <p:cNvPr id="36" name="Straight Connector 35">
            <a:extLst>
              <a:ext uri="{FF2B5EF4-FFF2-40B4-BE49-F238E27FC236}">
                <a16:creationId xmlns:a16="http://schemas.microsoft.com/office/drawing/2014/main" id="{0A00E194-005F-00E1-AE51-75F20A5EC5D5}"/>
              </a:ext>
            </a:extLst>
          </p:cNvPr>
          <p:cNvCxnSpPr/>
          <p:nvPr/>
        </p:nvCxnSpPr>
        <p:spPr>
          <a:xfrm>
            <a:off x="6471447" y="2163600"/>
            <a:ext cx="106642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5677F8E1-4EA5-E282-3AB5-9958961EBE5C}"/>
              </a:ext>
            </a:extLst>
          </p:cNvPr>
          <p:cNvSpPr txBox="1"/>
          <p:nvPr/>
        </p:nvSpPr>
        <p:spPr>
          <a:xfrm>
            <a:off x="3514726" y="4257675"/>
            <a:ext cx="7764823" cy="1824282"/>
          </a:xfrm>
          <a:prstGeom prst="rect">
            <a:avLst/>
          </a:prstGeom>
          <a:noFill/>
        </p:spPr>
        <p:txBody>
          <a:bodyPr wrap="square">
            <a:spAutoFit/>
          </a:bodyPr>
          <a:lstStyle/>
          <a:p>
            <a:pPr lvl="0">
              <a:lnSpc>
                <a:spcPct val="107000"/>
              </a:lnSpc>
              <a:spcBef>
                <a:spcPts val="600"/>
              </a:spcBef>
              <a:spcAft>
                <a:spcPts val="800"/>
              </a:spcAft>
            </a:pPr>
            <a:r>
              <a:rPr lang="en-GB" sz="1400" b="1" dirty="0">
                <a:solidFill>
                  <a:schemeClr val="bg1"/>
                </a:solidFill>
                <a:effectLst/>
                <a:ea typeface="Calibri" panose="020F0502020204030204" pitchFamily="34" charset="0"/>
                <a:cs typeface="Arial" panose="020B0604020202020204" pitchFamily="34" charset="0"/>
              </a:rPr>
              <a:t>The HDRC will </a:t>
            </a:r>
          </a:p>
          <a:p>
            <a:pPr marL="285750" lvl="0" indent="-285750">
              <a:lnSpc>
                <a:spcPct val="107000"/>
              </a:lnSpc>
              <a:spcBef>
                <a:spcPts val="600"/>
              </a:spcBef>
              <a:spcAft>
                <a:spcPts val="800"/>
              </a:spcAft>
              <a:buFont typeface="Arial" panose="020B0604020202020204" pitchFamily="34" charset="0"/>
              <a:buChar char="•"/>
            </a:pPr>
            <a:r>
              <a:rPr lang="en-GB" sz="1400" b="1" dirty="0">
                <a:solidFill>
                  <a:schemeClr val="bg1"/>
                </a:solidFill>
              </a:rPr>
              <a:t>assess our impact on health outcomes and inequalities by developing impact case studies, exploring how HDRC research findings have impacted local policy decisions</a:t>
            </a:r>
          </a:p>
          <a:p>
            <a:pPr marL="285750" lvl="0" indent="-285750">
              <a:lnSpc>
                <a:spcPct val="107000"/>
              </a:lnSpc>
              <a:spcBef>
                <a:spcPts val="600"/>
              </a:spcBef>
              <a:spcAft>
                <a:spcPts val="800"/>
              </a:spcAft>
              <a:buFont typeface="Arial" panose="020B0604020202020204" pitchFamily="34" charset="0"/>
              <a:buChar char="•"/>
            </a:pPr>
            <a:r>
              <a:rPr lang="en-GB" sz="1400" b="1" dirty="0">
                <a:solidFill>
                  <a:schemeClr val="bg1"/>
                </a:solidFill>
              </a:rPr>
              <a:t>measure our impact on decision-making and stakeholders through engagement with senior politicians and officers.   This will provide data to inform key performance indicators key issues (e.g. demand for, and trust in, local research).</a:t>
            </a:r>
            <a:endParaRPr lang="en-GB" sz="1400" b="1" dirty="0">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49566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39F10-7AEF-176A-4414-64C2538F4B79}"/>
              </a:ext>
            </a:extLst>
          </p:cNvPr>
          <p:cNvSpPr>
            <a:spLocks noGrp="1"/>
          </p:cNvSpPr>
          <p:nvPr>
            <p:ph type="title"/>
          </p:nvPr>
        </p:nvSpPr>
        <p:spPr>
          <a:xfrm>
            <a:off x="540000" y="1306800"/>
            <a:ext cx="9518400" cy="556925"/>
          </a:xfrm>
        </p:spPr>
        <p:txBody>
          <a:bodyPr/>
          <a:lstStyle/>
          <a:p>
            <a:r>
              <a:rPr lang="en-US" dirty="0"/>
              <a:t>This information is issued by:</a:t>
            </a:r>
            <a:br>
              <a:rPr lang="en-US" dirty="0"/>
            </a:br>
            <a:r>
              <a:rPr lang="en-US" dirty="0"/>
              <a:t>NIHR Health Determinants Research Collaboration Greater Essex</a:t>
            </a:r>
            <a:br>
              <a:rPr lang="en-US" dirty="0"/>
            </a:br>
            <a:endParaRPr lang="en-GB" dirty="0"/>
          </a:p>
        </p:txBody>
      </p:sp>
      <p:sp>
        <p:nvSpPr>
          <p:cNvPr id="3" name="Text Placeholder 2">
            <a:extLst>
              <a:ext uri="{FF2B5EF4-FFF2-40B4-BE49-F238E27FC236}">
                <a16:creationId xmlns:a16="http://schemas.microsoft.com/office/drawing/2014/main" id="{58CFC622-21CB-5914-8F0B-8118C5DC8A99}"/>
              </a:ext>
            </a:extLst>
          </p:cNvPr>
          <p:cNvSpPr>
            <a:spLocks noGrp="1"/>
          </p:cNvSpPr>
          <p:nvPr>
            <p:ph type="body" sz="quarter" idx="10"/>
          </p:nvPr>
        </p:nvSpPr>
        <p:spPr>
          <a:xfrm>
            <a:off x="540000" y="3936000"/>
            <a:ext cx="2566800" cy="1925537"/>
          </a:xfrm>
        </p:spPr>
        <p:txBody>
          <a:bodyPr/>
          <a:lstStyle/>
          <a:p>
            <a:r>
              <a:rPr lang="en-US" dirty="0"/>
              <a:t>HDRC@essex.gov.uk</a:t>
            </a:r>
          </a:p>
          <a:p>
            <a:endParaRPr lang="en-US" dirty="0"/>
          </a:p>
          <a:p>
            <a:br>
              <a:rPr lang="en-US" dirty="0"/>
            </a:br>
            <a:r>
              <a:rPr lang="en-US" dirty="0"/>
              <a:t>Essex County Council </a:t>
            </a:r>
            <a:br>
              <a:rPr lang="en-US" dirty="0"/>
            </a:br>
            <a:r>
              <a:rPr lang="en-US" dirty="0"/>
              <a:t>County Hall, Chelmsford </a:t>
            </a:r>
            <a:br>
              <a:rPr lang="en-US" dirty="0"/>
            </a:br>
            <a:r>
              <a:rPr lang="en-US" dirty="0"/>
              <a:t>Essex, CM1 1QH</a:t>
            </a:r>
          </a:p>
          <a:p>
            <a:endParaRPr lang="en-GB" dirty="0"/>
          </a:p>
        </p:txBody>
      </p:sp>
      <p:sp>
        <p:nvSpPr>
          <p:cNvPr id="11" name="TextBox 10">
            <a:extLst>
              <a:ext uri="{FF2B5EF4-FFF2-40B4-BE49-F238E27FC236}">
                <a16:creationId xmlns:a16="http://schemas.microsoft.com/office/drawing/2014/main" id="{33430621-60A7-B13C-0E83-6BD762A6F002}"/>
              </a:ext>
            </a:extLst>
          </p:cNvPr>
          <p:cNvSpPr txBox="1"/>
          <p:nvPr/>
        </p:nvSpPr>
        <p:spPr>
          <a:xfrm>
            <a:off x="406400" y="2168525"/>
            <a:ext cx="6096000" cy="553998"/>
          </a:xfrm>
          <a:prstGeom prst="rect">
            <a:avLst/>
          </a:prstGeom>
          <a:noFill/>
        </p:spPr>
        <p:txBody>
          <a:bodyPr wrap="square">
            <a:spAutoFit/>
          </a:bodyPr>
          <a:lstStyle/>
          <a:p>
            <a:r>
              <a:rPr lang="en-GB" sz="1500" dirty="0">
                <a:solidFill>
                  <a:schemeClr val="bg2"/>
                </a:solidFill>
                <a:latin typeface="+mj-lt"/>
                <a:ea typeface="+mj-ea"/>
                <a:cs typeface="+mj-cs"/>
              </a:rPr>
              <a:t>The NIHR Health Determinants Research Collaboration (HDRC) Greater Essex is part of the NIHR and hosted by Essex County Council</a:t>
            </a:r>
          </a:p>
        </p:txBody>
      </p:sp>
      <p:pic>
        <p:nvPicPr>
          <p:cNvPr id="4" name="Picture 3" descr="A black background with white text&#10;&#10;Description automatically generated">
            <a:extLst>
              <a:ext uri="{FF2B5EF4-FFF2-40B4-BE49-F238E27FC236}">
                <a16:creationId xmlns:a16="http://schemas.microsoft.com/office/drawing/2014/main" id="{AAE73031-881F-C84A-AC73-15FC4C0B44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9046" y="154112"/>
            <a:ext cx="3922796" cy="709488"/>
          </a:xfrm>
          <a:prstGeom prst="rect">
            <a:avLst/>
          </a:prstGeom>
        </p:spPr>
      </p:pic>
    </p:spTree>
    <p:extLst>
      <p:ext uri="{BB962C8B-B14F-4D97-AF65-F5344CB8AC3E}">
        <p14:creationId xmlns:p14="http://schemas.microsoft.com/office/powerpoint/2010/main" val="2444680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F9E913-1EB2-5176-5C26-6D7F0F6B1159}"/>
              </a:ext>
            </a:extLst>
          </p:cNvPr>
          <p:cNvSpPr/>
          <p:nvPr/>
        </p:nvSpPr>
        <p:spPr>
          <a:xfrm>
            <a:off x="0" y="5076825"/>
            <a:ext cx="12192000" cy="1807379"/>
          </a:xfrm>
          <a:prstGeom prst="rect">
            <a:avLst/>
          </a:prstGeom>
          <a:solidFill>
            <a:srgbClr val="E400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AB520543-2668-2B31-31A2-DFDD593CB794}"/>
              </a:ext>
            </a:extLst>
          </p:cNvPr>
          <p:cNvSpPr>
            <a:spLocks noGrp="1"/>
          </p:cNvSpPr>
          <p:nvPr>
            <p:ph type="title"/>
          </p:nvPr>
        </p:nvSpPr>
        <p:spPr/>
        <p:txBody>
          <a:bodyPr/>
          <a:lstStyle/>
          <a:p>
            <a:r>
              <a:rPr lang="en-GB" sz="3200" dirty="0"/>
              <a:t>What is the Greater Essex HDRC?</a:t>
            </a:r>
          </a:p>
        </p:txBody>
      </p:sp>
      <p:sp>
        <p:nvSpPr>
          <p:cNvPr id="3" name="Content Placeholder 2">
            <a:extLst>
              <a:ext uri="{FF2B5EF4-FFF2-40B4-BE49-F238E27FC236}">
                <a16:creationId xmlns:a16="http://schemas.microsoft.com/office/drawing/2014/main" id="{AA235D10-7B94-BD9D-BE74-BBB9F64D14D5}"/>
              </a:ext>
            </a:extLst>
          </p:cNvPr>
          <p:cNvSpPr>
            <a:spLocks noGrp="1"/>
          </p:cNvSpPr>
          <p:nvPr>
            <p:ph sz="half" idx="1"/>
          </p:nvPr>
        </p:nvSpPr>
        <p:spPr>
          <a:xfrm>
            <a:off x="549275" y="1589088"/>
            <a:ext cx="10947150" cy="4149725"/>
          </a:xfrm>
        </p:spPr>
        <p:txBody>
          <a:bodyPr/>
          <a:lstStyle/>
          <a:p>
            <a:pPr marL="87313" lvl="1">
              <a:spcBef>
                <a:spcPts val="2400"/>
              </a:spcBef>
            </a:pPr>
            <a:r>
              <a:rPr lang="en-GB" sz="1800" b="1" dirty="0"/>
              <a:t>Partnership</a:t>
            </a:r>
            <a:r>
              <a:rPr lang="en-GB" sz="1800" dirty="0"/>
              <a:t> between Essex County Council, Southend and Thurrock Councils, University of Essex and Anglia Ruskin University</a:t>
            </a:r>
          </a:p>
          <a:p>
            <a:pPr marL="87313" lvl="1">
              <a:spcBef>
                <a:spcPts val="2400"/>
              </a:spcBef>
            </a:pPr>
            <a:r>
              <a:rPr lang="en-GB" sz="1800" dirty="0"/>
              <a:t>Part of a new </a:t>
            </a:r>
            <a:r>
              <a:rPr lang="en-GB" sz="1800" b="1" dirty="0"/>
              <a:t>network</a:t>
            </a:r>
            <a:r>
              <a:rPr lang="en-GB" sz="1800" dirty="0"/>
              <a:t> of nationally recognised centres of ‘research excellence,' based in and led by local authorities   </a:t>
            </a:r>
          </a:p>
          <a:p>
            <a:pPr marL="87313" lvl="1">
              <a:spcBef>
                <a:spcPts val="2400"/>
              </a:spcBef>
            </a:pPr>
            <a:r>
              <a:rPr lang="en-GB" sz="1800" b="1" dirty="0"/>
              <a:t>Funded by the NIHR </a:t>
            </a:r>
            <a:r>
              <a:rPr lang="en-GB" sz="1800" dirty="0"/>
              <a:t>to build research capacity and capability between local government and the academic sector (c.£1m per year for five years) </a:t>
            </a:r>
          </a:p>
          <a:p>
            <a:pPr marL="87313" lvl="1">
              <a:spcBef>
                <a:spcPts val="2400"/>
              </a:spcBef>
            </a:pPr>
            <a:r>
              <a:rPr lang="en-GB" sz="1800" b="1" dirty="0"/>
              <a:t>Focused on exploring ‘what works’ in influencing the wider determinants of health - </a:t>
            </a:r>
            <a:r>
              <a:rPr lang="en-GB" sz="1800" dirty="0"/>
              <a:t>enabling local authorities to use research to inform decisions.</a:t>
            </a:r>
          </a:p>
          <a:p>
            <a:pPr marL="357188" lvl="1">
              <a:spcBef>
                <a:spcPts val="2400"/>
              </a:spcBef>
            </a:pPr>
            <a:endParaRPr lang="en-GB" b="1" dirty="0">
              <a:latin typeface="Arial" panose="020B0604020202020204" pitchFamily="34" charset="0"/>
            </a:endParaRPr>
          </a:p>
        </p:txBody>
      </p:sp>
    </p:spTree>
    <p:extLst>
      <p:ext uri="{BB962C8B-B14F-4D97-AF65-F5344CB8AC3E}">
        <p14:creationId xmlns:p14="http://schemas.microsoft.com/office/powerpoint/2010/main" val="3048939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EDBF699B-5CC9-9B6D-4B08-2B81CC0A507F}"/>
              </a:ext>
            </a:extLst>
          </p:cNvPr>
          <p:cNvSpPr/>
          <p:nvPr/>
        </p:nvSpPr>
        <p:spPr>
          <a:xfrm>
            <a:off x="0" y="3979891"/>
            <a:ext cx="12192000" cy="2904313"/>
          </a:xfrm>
          <a:prstGeom prst="rect">
            <a:avLst/>
          </a:prstGeom>
          <a:solidFill>
            <a:srgbClr val="E400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53AFB683-A547-1505-9835-C886D2544178}"/>
              </a:ext>
            </a:extLst>
          </p:cNvPr>
          <p:cNvSpPr/>
          <p:nvPr/>
        </p:nvSpPr>
        <p:spPr>
          <a:xfrm>
            <a:off x="552450" y="4205976"/>
            <a:ext cx="2520000" cy="2520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A259C603-13E1-7284-96C7-6842389CD7B3}"/>
              </a:ext>
            </a:extLst>
          </p:cNvPr>
          <p:cNvSpPr>
            <a:spLocks noChangeAspect="1"/>
          </p:cNvSpPr>
          <p:nvPr/>
        </p:nvSpPr>
        <p:spPr>
          <a:xfrm>
            <a:off x="732998" y="4385976"/>
            <a:ext cx="2162430" cy="216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C7C10F55-8C78-F939-0D10-C3FABB635950}"/>
              </a:ext>
            </a:extLst>
          </p:cNvPr>
          <p:cNvSpPr/>
          <p:nvPr/>
        </p:nvSpPr>
        <p:spPr>
          <a:xfrm>
            <a:off x="912450" y="4565976"/>
            <a:ext cx="1800000" cy="180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1F098D99-BE2B-C8A5-25F0-EA4D80120ABE}"/>
              </a:ext>
            </a:extLst>
          </p:cNvPr>
          <p:cNvSpPr>
            <a:spLocks noChangeAspect="1"/>
          </p:cNvSpPr>
          <p:nvPr/>
        </p:nvSpPr>
        <p:spPr>
          <a:xfrm>
            <a:off x="1092450" y="4746785"/>
            <a:ext cx="1440000" cy="143838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A9E84A5D-7CEF-1CB1-14E5-F9D62E57D7A3}"/>
              </a:ext>
            </a:extLst>
          </p:cNvPr>
          <p:cNvSpPr>
            <a:spLocks noChangeAspect="1"/>
          </p:cNvSpPr>
          <p:nvPr/>
        </p:nvSpPr>
        <p:spPr>
          <a:xfrm>
            <a:off x="1269845" y="4925976"/>
            <a:ext cx="1081215" cy="108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EA924C50-4502-15A3-AEAF-9FF7A3BBBF32}"/>
              </a:ext>
            </a:extLst>
          </p:cNvPr>
          <p:cNvSpPr>
            <a:spLocks noChangeAspect="1"/>
          </p:cNvSpPr>
          <p:nvPr/>
        </p:nvSpPr>
        <p:spPr>
          <a:xfrm>
            <a:off x="1452045" y="5114526"/>
            <a:ext cx="720810" cy="720000"/>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70858862-F579-1FFC-B852-42481414297B}"/>
              </a:ext>
            </a:extLst>
          </p:cNvPr>
          <p:cNvSpPr/>
          <p:nvPr/>
        </p:nvSpPr>
        <p:spPr>
          <a:xfrm>
            <a:off x="1633425" y="5294526"/>
            <a:ext cx="360000" cy="36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itle 1">
            <a:extLst>
              <a:ext uri="{FF2B5EF4-FFF2-40B4-BE49-F238E27FC236}">
                <a16:creationId xmlns:a16="http://schemas.microsoft.com/office/drawing/2014/main" id="{712F0A2E-FAA4-88DD-C5AF-4EAE226464D4}"/>
              </a:ext>
            </a:extLst>
          </p:cNvPr>
          <p:cNvSpPr txBox="1">
            <a:spLocks/>
          </p:cNvSpPr>
          <p:nvPr/>
        </p:nvSpPr>
        <p:spPr>
          <a:xfrm>
            <a:off x="545124" y="517524"/>
            <a:ext cx="7405200" cy="1065091"/>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a:lstStyle>
          <a:p>
            <a:r>
              <a:rPr lang="en-GB" sz="3200" dirty="0"/>
              <a:t>GE HDRC: aims and objectives</a:t>
            </a:r>
          </a:p>
        </p:txBody>
      </p:sp>
      <p:sp>
        <p:nvSpPr>
          <p:cNvPr id="28" name="Title 1">
            <a:extLst>
              <a:ext uri="{FF2B5EF4-FFF2-40B4-BE49-F238E27FC236}">
                <a16:creationId xmlns:a16="http://schemas.microsoft.com/office/drawing/2014/main" id="{ED13510D-50C0-65DD-E26F-3DEE1931F583}"/>
              </a:ext>
            </a:extLst>
          </p:cNvPr>
          <p:cNvSpPr txBox="1">
            <a:spLocks/>
          </p:cNvSpPr>
          <p:nvPr/>
        </p:nvSpPr>
        <p:spPr>
          <a:xfrm>
            <a:off x="552450" y="1590155"/>
            <a:ext cx="1828800" cy="1065091"/>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a:lstStyle>
          <a:p>
            <a:r>
              <a:rPr lang="en-GB" sz="1800" dirty="0">
                <a:solidFill>
                  <a:schemeClr val="tx1"/>
                </a:solidFill>
                <a:latin typeface="+mn-lt"/>
              </a:rPr>
              <a:t>Overall aim</a:t>
            </a:r>
          </a:p>
        </p:txBody>
      </p:sp>
      <p:sp>
        <p:nvSpPr>
          <p:cNvPr id="29" name="TextBox 28">
            <a:extLst>
              <a:ext uri="{FF2B5EF4-FFF2-40B4-BE49-F238E27FC236}">
                <a16:creationId xmlns:a16="http://schemas.microsoft.com/office/drawing/2014/main" id="{AA3253ED-94FB-6A4E-E6CE-4B6B1015C1C9}"/>
              </a:ext>
            </a:extLst>
          </p:cNvPr>
          <p:cNvSpPr txBox="1"/>
          <p:nvPr/>
        </p:nvSpPr>
        <p:spPr>
          <a:xfrm>
            <a:off x="552450" y="2149381"/>
            <a:ext cx="2571750" cy="1465209"/>
          </a:xfrm>
          <a:prstGeom prst="rect">
            <a:avLst/>
          </a:prstGeom>
          <a:noFill/>
        </p:spPr>
        <p:txBody>
          <a:bodyPr wrap="square">
            <a:spAutoFit/>
          </a:bodyPr>
          <a:lstStyle/>
          <a:p>
            <a:pPr lvl="0">
              <a:lnSpc>
                <a:spcPct val="107000"/>
              </a:lnSpc>
            </a:pPr>
            <a:r>
              <a:rPr lang="en-GB" sz="1400" dirty="0">
                <a:effectLst/>
                <a:ea typeface="Calibri" panose="020F0502020204030204" pitchFamily="34" charset="0"/>
                <a:cs typeface="Arial" panose="020B0604020202020204" pitchFamily="34" charset="0"/>
              </a:rPr>
              <a:t>to improve health outcomes – to increase life expectancy, quality of life and to reduce health inequalities, focusing on those places where health outcomes are poorest.  </a:t>
            </a:r>
          </a:p>
        </p:txBody>
      </p:sp>
      <p:cxnSp>
        <p:nvCxnSpPr>
          <p:cNvPr id="30" name="Straight Connector 29">
            <a:extLst>
              <a:ext uri="{FF2B5EF4-FFF2-40B4-BE49-F238E27FC236}">
                <a16:creationId xmlns:a16="http://schemas.microsoft.com/office/drawing/2014/main" id="{A7F880C7-A659-85AA-A0C5-2DFB3C85C736}"/>
              </a:ext>
            </a:extLst>
          </p:cNvPr>
          <p:cNvCxnSpPr/>
          <p:nvPr/>
        </p:nvCxnSpPr>
        <p:spPr>
          <a:xfrm>
            <a:off x="552450" y="1927039"/>
            <a:ext cx="106642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1" name="Title 1">
            <a:extLst>
              <a:ext uri="{FF2B5EF4-FFF2-40B4-BE49-F238E27FC236}">
                <a16:creationId xmlns:a16="http://schemas.microsoft.com/office/drawing/2014/main" id="{E51D161A-187C-A8FA-CFF0-1A6291BA3DB4}"/>
              </a:ext>
            </a:extLst>
          </p:cNvPr>
          <p:cNvSpPr txBox="1">
            <a:spLocks/>
          </p:cNvSpPr>
          <p:nvPr/>
        </p:nvSpPr>
        <p:spPr>
          <a:xfrm>
            <a:off x="3514727" y="1592210"/>
            <a:ext cx="1762900" cy="1065091"/>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a:lstStyle>
          <a:p>
            <a:r>
              <a:rPr lang="en-GB" sz="1800" dirty="0">
                <a:solidFill>
                  <a:schemeClr val="tx1"/>
                </a:solidFill>
                <a:latin typeface="+mn-lt"/>
              </a:rPr>
              <a:t>We will do this by</a:t>
            </a:r>
          </a:p>
        </p:txBody>
      </p:sp>
      <p:sp>
        <p:nvSpPr>
          <p:cNvPr id="32" name="TextBox 31">
            <a:extLst>
              <a:ext uri="{FF2B5EF4-FFF2-40B4-BE49-F238E27FC236}">
                <a16:creationId xmlns:a16="http://schemas.microsoft.com/office/drawing/2014/main" id="{30C69BF9-4473-5A08-5F7D-6EA05CF400CB}"/>
              </a:ext>
            </a:extLst>
          </p:cNvPr>
          <p:cNvSpPr txBox="1"/>
          <p:nvPr/>
        </p:nvSpPr>
        <p:spPr>
          <a:xfrm>
            <a:off x="3505200" y="2145087"/>
            <a:ext cx="2571750" cy="1695721"/>
          </a:xfrm>
          <a:prstGeom prst="rect">
            <a:avLst/>
          </a:prstGeom>
          <a:noFill/>
        </p:spPr>
        <p:txBody>
          <a:bodyPr wrap="square">
            <a:spAutoFit/>
          </a:bodyPr>
          <a:lstStyle/>
          <a:p>
            <a:pPr lvl="0">
              <a:lnSpc>
                <a:spcPct val="107000"/>
              </a:lnSpc>
            </a:pPr>
            <a:r>
              <a:rPr lang="en-GB" sz="1400" dirty="0">
                <a:effectLst/>
                <a:ea typeface="Calibri" panose="020F0502020204030204" pitchFamily="34" charset="0"/>
                <a:cs typeface="Arial" panose="020B0604020202020204" pitchFamily="34" charset="0"/>
              </a:rPr>
              <a:t>bringing partners together around an improved understanding of ‘what works’ in tackling underlying the social, economic and environmental challenges that lead to poor health in local communities</a:t>
            </a:r>
          </a:p>
        </p:txBody>
      </p:sp>
      <p:cxnSp>
        <p:nvCxnSpPr>
          <p:cNvPr id="33" name="Straight Connector 32">
            <a:extLst>
              <a:ext uri="{FF2B5EF4-FFF2-40B4-BE49-F238E27FC236}">
                <a16:creationId xmlns:a16="http://schemas.microsoft.com/office/drawing/2014/main" id="{800D0120-221C-E924-EAD8-FB2D5937DDFF}"/>
              </a:ext>
            </a:extLst>
          </p:cNvPr>
          <p:cNvCxnSpPr/>
          <p:nvPr/>
        </p:nvCxnSpPr>
        <p:spPr>
          <a:xfrm>
            <a:off x="3514727" y="1926487"/>
            <a:ext cx="106642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4" name="Title 1">
            <a:extLst>
              <a:ext uri="{FF2B5EF4-FFF2-40B4-BE49-F238E27FC236}">
                <a16:creationId xmlns:a16="http://schemas.microsoft.com/office/drawing/2014/main" id="{2985DCD6-47F1-378C-9D2B-EF5A657811EE}"/>
              </a:ext>
            </a:extLst>
          </p:cNvPr>
          <p:cNvSpPr txBox="1">
            <a:spLocks/>
          </p:cNvSpPr>
          <p:nvPr/>
        </p:nvSpPr>
        <p:spPr>
          <a:xfrm>
            <a:off x="6471447" y="1588023"/>
            <a:ext cx="2243928" cy="1065091"/>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a:lstStyle>
          <a:p>
            <a:r>
              <a:rPr lang="en-GB" sz="1800" dirty="0">
                <a:solidFill>
                  <a:schemeClr val="tx1"/>
                </a:solidFill>
                <a:latin typeface="+mn-lt"/>
              </a:rPr>
              <a:t>Who will do this</a:t>
            </a:r>
          </a:p>
        </p:txBody>
      </p:sp>
      <p:sp>
        <p:nvSpPr>
          <p:cNvPr id="35" name="TextBox 34">
            <a:extLst>
              <a:ext uri="{FF2B5EF4-FFF2-40B4-BE49-F238E27FC236}">
                <a16:creationId xmlns:a16="http://schemas.microsoft.com/office/drawing/2014/main" id="{DAF8F90A-047E-37DD-FA5F-40707ADC1DA9}"/>
              </a:ext>
            </a:extLst>
          </p:cNvPr>
          <p:cNvSpPr txBox="1"/>
          <p:nvPr/>
        </p:nvSpPr>
        <p:spPr>
          <a:xfrm>
            <a:off x="6461920" y="2140900"/>
            <a:ext cx="2571750" cy="1234697"/>
          </a:xfrm>
          <a:prstGeom prst="rect">
            <a:avLst/>
          </a:prstGeom>
          <a:noFill/>
        </p:spPr>
        <p:txBody>
          <a:bodyPr wrap="square">
            <a:spAutoFit/>
          </a:bodyPr>
          <a:lstStyle/>
          <a:p>
            <a:pPr lvl="0">
              <a:lnSpc>
                <a:spcPct val="107000"/>
              </a:lnSpc>
            </a:pPr>
            <a:r>
              <a:rPr lang="en-GB" sz="1400" dirty="0">
                <a:cs typeface="Arial" panose="020B0604020202020204" pitchFamily="34" charset="0"/>
              </a:rPr>
              <a:t>a new Delivery Team, hosted by ECC, and working to a programme shaped in dialogue with public service partners and communities.</a:t>
            </a:r>
            <a:endParaRPr lang="en-GB" sz="1400" dirty="0">
              <a:effectLst/>
              <a:ea typeface="Calibri" panose="020F0502020204030204" pitchFamily="34" charset="0"/>
              <a:cs typeface="Arial" panose="020B0604020202020204" pitchFamily="34" charset="0"/>
            </a:endParaRPr>
          </a:p>
        </p:txBody>
      </p:sp>
      <p:cxnSp>
        <p:nvCxnSpPr>
          <p:cNvPr id="36" name="Straight Connector 35">
            <a:extLst>
              <a:ext uri="{FF2B5EF4-FFF2-40B4-BE49-F238E27FC236}">
                <a16:creationId xmlns:a16="http://schemas.microsoft.com/office/drawing/2014/main" id="{0A00E194-005F-00E1-AE51-75F20A5EC5D5}"/>
              </a:ext>
            </a:extLst>
          </p:cNvPr>
          <p:cNvCxnSpPr/>
          <p:nvPr/>
        </p:nvCxnSpPr>
        <p:spPr>
          <a:xfrm>
            <a:off x="6471447" y="1922300"/>
            <a:ext cx="106642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5677F8E1-4EA5-E282-3AB5-9958961EBE5C}"/>
              </a:ext>
            </a:extLst>
          </p:cNvPr>
          <p:cNvSpPr txBox="1"/>
          <p:nvPr/>
        </p:nvSpPr>
        <p:spPr>
          <a:xfrm>
            <a:off x="3514727" y="4473575"/>
            <a:ext cx="6096000" cy="1817742"/>
          </a:xfrm>
          <a:prstGeom prst="rect">
            <a:avLst/>
          </a:prstGeom>
          <a:noFill/>
        </p:spPr>
        <p:txBody>
          <a:bodyPr wrap="square">
            <a:spAutoFit/>
          </a:bodyPr>
          <a:lstStyle/>
          <a:p>
            <a:pPr lvl="0">
              <a:lnSpc>
                <a:spcPct val="107000"/>
              </a:lnSpc>
              <a:spcBef>
                <a:spcPts val="600"/>
              </a:spcBef>
              <a:spcAft>
                <a:spcPts val="800"/>
              </a:spcAft>
            </a:pPr>
            <a:r>
              <a:rPr lang="en-GB" sz="1400" dirty="0">
                <a:solidFill>
                  <a:schemeClr val="bg1"/>
                </a:solidFill>
                <a:effectLst/>
                <a:ea typeface="Calibri" panose="020F0502020204030204" pitchFamily="34" charset="0"/>
                <a:cs typeface="Arial" panose="020B0604020202020204" pitchFamily="34" charset="0"/>
              </a:rPr>
              <a:t>The HDRC will </a:t>
            </a:r>
          </a:p>
          <a:p>
            <a:pPr marL="285750" lvl="0" indent="-285750">
              <a:lnSpc>
                <a:spcPct val="107000"/>
              </a:lnSpc>
              <a:spcBef>
                <a:spcPts val="600"/>
              </a:spcBef>
              <a:spcAft>
                <a:spcPts val="800"/>
              </a:spcAft>
              <a:buFont typeface="Arial" panose="020B0604020202020204" pitchFamily="34" charset="0"/>
              <a:buChar char="•"/>
            </a:pPr>
            <a:r>
              <a:rPr lang="en-GB" sz="1400" dirty="0">
                <a:solidFill>
                  <a:schemeClr val="bg1"/>
                </a:solidFill>
                <a:effectLst/>
                <a:ea typeface="Calibri" panose="020F0502020204030204" pitchFamily="34" charset="0"/>
                <a:cs typeface="Arial" panose="020B0604020202020204" pitchFamily="34" charset="0"/>
              </a:rPr>
              <a:t>build the capability necessary to develop and deliver a research and evaluation programme that reflects GE’s strategic priorities;</a:t>
            </a:r>
          </a:p>
          <a:p>
            <a:pPr marL="285750" lvl="0" indent="-285750">
              <a:lnSpc>
                <a:spcPct val="107000"/>
              </a:lnSpc>
              <a:spcBef>
                <a:spcPts val="600"/>
              </a:spcBef>
              <a:spcAft>
                <a:spcPts val="800"/>
              </a:spcAft>
              <a:buFont typeface="Arial" panose="020B0604020202020204" pitchFamily="34" charset="0"/>
              <a:buChar char="•"/>
            </a:pPr>
            <a:r>
              <a:rPr lang="en-GB" sz="1400" dirty="0">
                <a:solidFill>
                  <a:schemeClr val="bg1"/>
                </a:solidFill>
                <a:effectLst/>
                <a:ea typeface="Calibri" panose="020F0502020204030204" pitchFamily="34" charset="0"/>
                <a:cs typeface="Arial" panose="020B0604020202020204" pitchFamily="34" charset="0"/>
              </a:rPr>
              <a:t>drive a sustained culture change placing the use of research evidence at the heart of our approach to decision-making across the local system of public services.</a:t>
            </a:r>
          </a:p>
        </p:txBody>
      </p:sp>
    </p:spTree>
    <p:extLst>
      <p:ext uri="{BB962C8B-B14F-4D97-AF65-F5344CB8AC3E}">
        <p14:creationId xmlns:p14="http://schemas.microsoft.com/office/powerpoint/2010/main" val="2385876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20543-2668-2B31-31A2-DFDD593CB794}"/>
              </a:ext>
            </a:extLst>
          </p:cNvPr>
          <p:cNvSpPr>
            <a:spLocks noGrp="1"/>
          </p:cNvSpPr>
          <p:nvPr>
            <p:ph type="title"/>
          </p:nvPr>
        </p:nvSpPr>
        <p:spPr/>
        <p:txBody>
          <a:bodyPr/>
          <a:lstStyle/>
          <a:p>
            <a:r>
              <a:rPr lang="en-GB" sz="3200" dirty="0">
                <a:solidFill>
                  <a:srgbClr val="E40037"/>
                </a:solidFill>
              </a:rPr>
              <a:t>How will the GE HDRC operate?</a:t>
            </a:r>
          </a:p>
        </p:txBody>
      </p:sp>
      <p:sp>
        <p:nvSpPr>
          <p:cNvPr id="3" name="Rectangle 2">
            <a:extLst>
              <a:ext uri="{FF2B5EF4-FFF2-40B4-BE49-F238E27FC236}">
                <a16:creationId xmlns:a16="http://schemas.microsoft.com/office/drawing/2014/main" id="{C0A6D691-9388-2CF1-5948-9F209AF7DC9F}"/>
              </a:ext>
            </a:extLst>
          </p:cNvPr>
          <p:cNvSpPr/>
          <p:nvPr/>
        </p:nvSpPr>
        <p:spPr>
          <a:xfrm>
            <a:off x="-1" y="5232799"/>
            <a:ext cx="12192000" cy="118292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90D392B-4ECD-F34C-4E1B-285D8183CCCD}"/>
              </a:ext>
            </a:extLst>
          </p:cNvPr>
          <p:cNvSpPr/>
          <p:nvPr/>
        </p:nvSpPr>
        <p:spPr>
          <a:xfrm>
            <a:off x="0" y="2343150"/>
            <a:ext cx="12192000" cy="118292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141FA1FD-0902-423F-C6A6-20ED21651CD0}"/>
              </a:ext>
            </a:extLst>
          </p:cNvPr>
          <p:cNvSpPr/>
          <p:nvPr/>
        </p:nvSpPr>
        <p:spPr>
          <a:xfrm>
            <a:off x="2223374" y="4318648"/>
            <a:ext cx="1363680" cy="8670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t>Citizens Involvement Forum</a:t>
            </a:r>
          </a:p>
        </p:txBody>
      </p:sp>
      <p:sp>
        <p:nvSpPr>
          <p:cNvPr id="6" name="Rectangle 5">
            <a:extLst>
              <a:ext uri="{FF2B5EF4-FFF2-40B4-BE49-F238E27FC236}">
                <a16:creationId xmlns:a16="http://schemas.microsoft.com/office/drawing/2014/main" id="{9786803E-25A8-4920-E975-39152AABF28E}"/>
              </a:ext>
            </a:extLst>
          </p:cNvPr>
          <p:cNvSpPr/>
          <p:nvPr/>
        </p:nvSpPr>
        <p:spPr>
          <a:xfrm>
            <a:off x="4048589" y="5409018"/>
            <a:ext cx="1363680" cy="714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Delivery team</a:t>
            </a:r>
          </a:p>
        </p:txBody>
      </p:sp>
      <p:sp>
        <p:nvSpPr>
          <p:cNvPr id="7" name="Rectangle 6">
            <a:extLst>
              <a:ext uri="{FF2B5EF4-FFF2-40B4-BE49-F238E27FC236}">
                <a16:creationId xmlns:a16="http://schemas.microsoft.com/office/drawing/2014/main" id="{265D1A71-0465-8FF6-EF2B-60A73BBB8050}"/>
              </a:ext>
            </a:extLst>
          </p:cNvPr>
          <p:cNvSpPr/>
          <p:nvPr/>
        </p:nvSpPr>
        <p:spPr>
          <a:xfrm>
            <a:off x="4059270" y="1481172"/>
            <a:ext cx="1363679" cy="714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Leadership Board</a:t>
            </a:r>
          </a:p>
        </p:txBody>
      </p:sp>
      <p:sp>
        <p:nvSpPr>
          <p:cNvPr id="8" name="TextBox 7">
            <a:extLst>
              <a:ext uri="{FF2B5EF4-FFF2-40B4-BE49-F238E27FC236}">
                <a16:creationId xmlns:a16="http://schemas.microsoft.com/office/drawing/2014/main" id="{5E77F682-F29C-9BE5-749D-EA8909FB05F6}"/>
              </a:ext>
            </a:extLst>
          </p:cNvPr>
          <p:cNvSpPr txBox="1"/>
          <p:nvPr/>
        </p:nvSpPr>
        <p:spPr>
          <a:xfrm>
            <a:off x="7905748" y="2649527"/>
            <a:ext cx="4119393" cy="461665"/>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GB" sz="1200" dirty="0"/>
              <a:t>Key consultees on HDRC research priorities and delivery programmes</a:t>
            </a:r>
          </a:p>
        </p:txBody>
      </p:sp>
      <p:sp>
        <p:nvSpPr>
          <p:cNvPr id="9" name="TextBox 8">
            <a:extLst>
              <a:ext uri="{FF2B5EF4-FFF2-40B4-BE49-F238E27FC236}">
                <a16:creationId xmlns:a16="http://schemas.microsoft.com/office/drawing/2014/main" id="{F5CADF9A-7E99-DFD2-A180-9F3C58B07327}"/>
              </a:ext>
            </a:extLst>
          </p:cNvPr>
          <p:cNvSpPr txBox="1"/>
          <p:nvPr/>
        </p:nvSpPr>
        <p:spPr>
          <a:xfrm>
            <a:off x="7918235" y="5300518"/>
            <a:ext cx="4202823" cy="1061829"/>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GB" sz="1200" dirty="0"/>
              <a:t>Multi-disciplinary team hosted by Essex County Council </a:t>
            </a:r>
          </a:p>
          <a:p>
            <a:pPr marL="285750" indent="-285750">
              <a:spcBef>
                <a:spcPts val="600"/>
              </a:spcBef>
              <a:buFont typeface="Arial" panose="020B0604020202020204" pitchFamily="34" charset="0"/>
              <a:buChar char="•"/>
            </a:pPr>
            <a:r>
              <a:rPr lang="en-GB" sz="1200" dirty="0"/>
              <a:t>(c. 11.FTE)</a:t>
            </a:r>
          </a:p>
          <a:p>
            <a:pPr marL="285750" indent="-285750">
              <a:spcBef>
                <a:spcPts val="600"/>
              </a:spcBef>
              <a:buFont typeface="Arial" panose="020B0604020202020204" pitchFamily="34" charset="0"/>
              <a:buChar char="•"/>
            </a:pPr>
            <a:r>
              <a:rPr lang="en-GB" sz="1200" dirty="0"/>
              <a:t>In-house researchers and senior academics</a:t>
            </a:r>
          </a:p>
          <a:p>
            <a:pPr marL="285750" indent="-285750">
              <a:spcBef>
                <a:spcPts val="600"/>
              </a:spcBef>
              <a:buFont typeface="Arial" panose="020B0604020202020204" pitchFamily="34" charset="0"/>
              <a:buChar char="•"/>
            </a:pPr>
            <a:r>
              <a:rPr lang="en-GB" sz="1200" dirty="0"/>
              <a:t>Reporting line into Directors of Policy and Public Health</a:t>
            </a:r>
          </a:p>
        </p:txBody>
      </p:sp>
      <p:sp>
        <p:nvSpPr>
          <p:cNvPr id="10" name="TextBox 9">
            <a:extLst>
              <a:ext uri="{FF2B5EF4-FFF2-40B4-BE49-F238E27FC236}">
                <a16:creationId xmlns:a16="http://schemas.microsoft.com/office/drawing/2014/main" id="{372715AE-AC24-153C-A137-F92D263A72B7}"/>
              </a:ext>
            </a:extLst>
          </p:cNvPr>
          <p:cNvSpPr txBox="1"/>
          <p:nvPr/>
        </p:nvSpPr>
        <p:spPr>
          <a:xfrm>
            <a:off x="7918234" y="1380666"/>
            <a:ext cx="4273765" cy="800219"/>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GB" sz="1200" dirty="0"/>
              <a:t>Strategic leadership and oversight of the HDRC</a:t>
            </a:r>
          </a:p>
          <a:p>
            <a:pPr marL="285750" indent="-285750">
              <a:spcBef>
                <a:spcPts val="600"/>
              </a:spcBef>
              <a:buFont typeface="Arial" panose="020B0604020202020204" pitchFamily="34" charset="0"/>
              <a:buChar char="•"/>
            </a:pPr>
            <a:r>
              <a:rPr lang="en-GB" sz="1200" dirty="0"/>
              <a:t>Chaired by ECC Director of Public Health</a:t>
            </a:r>
          </a:p>
          <a:p>
            <a:pPr marL="285750" indent="-285750">
              <a:spcBef>
                <a:spcPts val="600"/>
              </a:spcBef>
              <a:buFont typeface="Arial" panose="020B0604020202020204" pitchFamily="34" charset="0"/>
              <a:buChar char="•"/>
            </a:pPr>
            <a:r>
              <a:rPr lang="en-GB" sz="1200" dirty="0"/>
              <a:t>Membership includes NHS, HEIs, LAs, VCS and public</a:t>
            </a:r>
          </a:p>
        </p:txBody>
      </p:sp>
      <p:sp>
        <p:nvSpPr>
          <p:cNvPr id="11" name="Rectangle 10">
            <a:extLst>
              <a:ext uri="{FF2B5EF4-FFF2-40B4-BE49-F238E27FC236}">
                <a16:creationId xmlns:a16="http://schemas.microsoft.com/office/drawing/2014/main" id="{D2988B54-6A30-D1AC-D7CB-3120E0073B0E}"/>
              </a:ext>
            </a:extLst>
          </p:cNvPr>
          <p:cNvSpPr/>
          <p:nvPr/>
        </p:nvSpPr>
        <p:spPr>
          <a:xfrm>
            <a:off x="2223374" y="3642183"/>
            <a:ext cx="1363679" cy="5603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t>Advisory Group</a:t>
            </a:r>
          </a:p>
        </p:txBody>
      </p:sp>
      <p:sp>
        <p:nvSpPr>
          <p:cNvPr id="12" name="TextBox 11">
            <a:extLst>
              <a:ext uri="{FF2B5EF4-FFF2-40B4-BE49-F238E27FC236}">
                <a16:creationId xmlns:a16="http://schemas.microsoft.com/office/drawing/2014/main" id="{2395E2E0-33D5-BA34-5DEF-C08629018498}"/>
              </a:ext>
            </a:extLst>
          </p:cNvPr>
          <p:cNvSpPr txBox="1"/>
          <p:nvPr/>
        </p:nvSpPr>
        <p:spPr>
          <a:xfrm>
            <a:off x="7905748" y="3745635"/>
            <a:ext cx="4286251" cy="276999"/>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GB" sz="1200" dirty="0"/>
              <a:t>Provides advice, constructive challenge and assurance</a:t>
            </a:r>
          </a:p>
        </p:txBody>
      </p:sp>
      <p:sp>
        <p:nvSpPr>
          <p:cNvPr id="13" name="TextBox 12">
            <a:extLst>
              <a:ext uri="{FF2B5EF4-FFF2-40B4-BE49-F238E27FC236}">
                <a16:creationId xmlns:a16="http://schemas.microsoft.com/office/drawing/2014/main" id="{40948FB4-3148-B113-17A3-962F52269E7C}"/>
              </a:ext>
            </a:extLst>
          </p:cNvPr>
          <p:cNvSpPr txBox="1"/>
          <p:nvPr/>
        </p:nvSpPr>
        <p:spPr>
          <a:xfrm>
            <a:off x="7905749" y="4547807"/>
            <a:ext cx="4286251" cy="461665"/>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GB" sz="1200" dirty="0"/>
              <a:t>Provides insights from lived experience including from seldom heard groups</a:t>
            </a:r>
          </a:p>
        </p:txBody>
      </p:sp>
      <p:cxnSp>
        <p:nvCxnSpPr>
          <p:cNvPr id="14" name="Connector: Elbow 13">
            <a:extLst>
              <a:ext uri="{FF2B5EF4-FFF2-40B4-BE49-F238E27FC236}">
                <a16:creationId xmlns:a16="http://schemas.microsoft.com/office/drawing/2014/main" id="{26F37D6A-383F-632F-25BB-D49ADD639DF9}"/>
              </a:ext>
            </a:extLst>
          </p:cNvPr>
          <p:cNvCxnSpPr>
            <a:cxnSpLocks/>
            <a:stCxn id="6" idx="3"/>
            <a:endCxn id="20" idx="2"/>
          </p:cNvCxnSpPr>
          <p:nvPr/>
        </p:nvCxnSpPr>
        <p:spPr>
          <a:xfrm flipV="1">
            <a:off x="5412269" y="3306309"/>
            <a:ext cx="1161434" cy="2459897"/>
          </a:xfrm>
          <a:prstGeom prst="bentConnector2">
            <a:avLst/>
          </a:prstGeom>
          <a:ln>
            <a:solidFill>
              <a:srgbClr val="8A0E37"/>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5" name="Connector: Elbow 14">
            <a:extLst>
              <a:ext uri="{FF2B5EF4-FFF2-40B4-BE49-F238E27FC236}">
                <a16:creationId xmlns:a16="http://schemas.microsoft.com/office/drawing/2014/main" id="{534B5B6F-8321-B29E-3CC3-7BA04E3CE752}"/>
              </a:ext>
            </a:extLst>
          </p:cNvPr>
          <p:cNvCxnSpPr>
            <a:stCxn id="11" idx="3"/>
            <a:endCxn id="7" idx="1"/>
          </p:cNvCxnSpPr>
          <p:nvPr/>
        </p:nvCxnSpPr>
        <p:spPr>
          <a:xfrm flipV="1">
            <a:off x="3587053" y="1838360"/>
            <a:ext cx="472217" cy="2084001"/>
          </a:xfrm>
          <a:prstGeom prst="bentConnector3">
            <a:avLst/>
          </a:prstGeom>
          <a:ln>
            <a:solidFill>
              <a:srgbClr val="8A0E37"/>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nector: Elbow 15">
            <a:extLst>
              <a:ext uri="{FF2B5EF4-FFF2-40B4-BE49-F238E27FC236}">
                <a16:creationId xmlns:a16="http://schemas.microsoft.com/office/drawing/2014/main" id="{9D85D98A-892A-62D9-4C9F-BE3D03E9153B}"/>
              </a:ext>
            </a:extLst>
          </p:cNvPr>
          <p:cNvCxnSpPr>
            <a:cxnSpLocks/>
            <a:stCxn id="11" idx="3"/>
            <a:endCxn id="6" idx="1"/>
          </p:cNvCxnSpPr>
          <p:nvPr/>
        </p:nvCxnSpPr>
        <p:spPr>
          <a:xfrm>
            <a:off x="3587053" y="3922361"/>
            <a:ext cx="461536" cy="1843845"/>
          </a:xfrm>
          <a:prstGeom prst="bentConnector3">
            <a:avLst>
              <a:gd name="adj1" fmla="val 50000"/>
            </a:avLst>
          </a:prstGeom>
          <a:ln>
            <a:solidFill>
              <a:srgbClr val="8A0E37"/>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ctor: Elbow 16">
            <a:extLst>
              <a:ext uri="{FF2B5EF4-FFF2-40B4-BE49-F238E27FC236}">
                <a16:creationId xmlns:a16="http://schemas.microsoft.com/office/drawing/2014/main" id="{5D67E383-AB49-C3EB-1CD7-1D2AD709AD44}"/>
              </a:ext>
            </a:extLst>
          </p:cNvPr>
          <p:cNvCxnSpPr>
            <a:cxnSpLocks/>
            <a:stCxn id="5" idx="3"/>
            <a:endCxn id="6" idx="1"/>
          </p:cNvCxnSpPr>
          <p:nvPr/>
        </p:nvCxnSpPr>
        <p:spPr>
          <a:xfrm>
            <a:off x="3587054" y="4752158"/>
            <a:ext cx="461535" cy="1014048"/>
          </a:xfrm>
          <a:prstGeom prst="bentConnector3">
            <a:avLst>
              <a:gd name="adj1" fmla="val 50000"/>
            </a:avLst>
          </a:prstGeom>
          <a:ln>
            <a:solidFill>
              <a:srgbClr val="8A0E37"/>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E21E1F7-24A2-9A0C-E629-C6FF07A9D1E4}"/>
              </a:ext>
            </a:extLst>
          </p:cNvPr>
          <p:cNvCxnSpPr>
            <a:cxnSpLocks/>
            <a:stCxn id="7" idx="2"/>
            <a:endCxn id="6" idx="0"/>
          </p:cNvCxnSpPr>
          <p:nvPr/>
        </p:nvCxnSpPr>
        <p:spPr>
          <a:xfrm flipH="1">
            <a:off x="4730429" y="2195547"/>
            <a:ext cx="10681" cy="3213471"/>
          </a:xfrm>
          <a:prstGeom prst="straightConnector1">
            <a:avLst/>
          </a:prstGeom>
          <a:ln>
            <a:solidFill>
              <a:srgbClr val="8A0E37"/>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D4855164-4534-56C2-E242-943C1C093F0B}"/>
              </a:ext>
            </a:extLst>
          </p:cNvPr>
          <p:cNvCxnSpPr>
            <a:cxnSpLocks/>
          </p:cNvCxnSpPr>
          <p:nvPr/>
        </p:nvCxnSpPr>
        <p:spPr>
          <a:xfrm flipH="1">
            <a:off x="4630934" y="2195546"/>
            <a:ext cx="10681" cy="3213471"/>
          </a:xfrm>
          <a:prstGeom prst="straightConnector1">
            <a:avLst/>
          </a:prstGeom>
          <a:ln>
            <a:solidFill>
              <a:srgbClr val="8A0E37"/>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CA925FEA-C524-31EC-4669-53A9154B11E7}"/>
              </a:ext>
            </a:extLst>
          </p:cNvPr>
          <p:cNvSpPr/>
          <p:nvPr/>
        </p:nvSpPr>
        <p:spPr>
          <a:xfrm>
            <a:off x="5511764" y="2591934"/>
            <a:ext cx="2123878" cy="714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Strategic and Thematic Partnerships</a:t>
            </a:r>
          </a:p>
        </p:txBody>
      </p:sp>
      <p:cxnSp>
        <p:nvCxnSpPr>
          <p:cNvPr id="21" name="Connector: Elbow 20">
            <a:extLst>
              <a:ext uri="{FF2B5EF4-FFF2-40B4-BE49-F238E27FC236}">
                <a16:creationId xmlns:a16="http://schemas.microsoft.com/office/drawing/2014/main" id="{097268A7-CC6F-2609-6FA1-DE03979CF392}"/>
              </a:ext>
            </a:extLst>
          </p:cNvPr>
          <p:cNvCxnSpPr>
            <a:cxnSpLocks/>
            <a:stCxn id="20" idx="0"/>
            <a:endCxn id="7" idx="3"/>
          </p:cNvCxnSpPr>
          <p:nvPr/>
        </p:nvCxnSpPr>
        <p:spPr>
          <a:xfrm rot="16200000" flipV="1">
            <a:off x="5621539" y="1639770"/>
            <a:ext cx="753574" cy="1150754"/>
          </a:xfrm>
          <a:prstGeom prst="bentConnector2">
            <a:avLst/>
          </a:prstGeom>
          <a:ln>
            <a:solidFill>
              <a:srgbClr val="8A0E37"/>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0192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500"/>
                                        <p:tgtEl>
                                          <p:spTgt spid="18"/>
                                        </p:tgtEl>
                                      </p:cBhvr>
                                    </p:animEffect>
                                  </p:childTnLst>
                                </p:cTn>
                              </p:par>
                              <p:par>
                                <p:cTn id="22" presetID="10" presetClass="entr" presetSubtype="0" fill="hold"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500"/>
                                        <p:tgtEl>
                                          <p:spTgt spid="1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par>
                                <p:cTn id="33" presetID="10"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500"/>
                                        <p:tgtEl>
                                          <p:spTgt spid="21"/>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fade">
                                      <p:cBhvr>
                                        <p:cTn id="38" dur="500"/>
                                        <p:tgtEl>
                                          <p:spTgt spid="20"/>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500"/>
                                        <p:tgtEl>
                                          <p:spTgt spid="8"/>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fade">
                                      <p:cBhvr>
                                        <p:cTn id="44" dur="500"/>
                                        <p:tgtEl>
                                          <p:spTgt spid="4"/>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fade">
                                      <p:cBhvr>
                                        <p:cTn id="49" dur="500"/>
                                        <p:tgtEl>
                                          <p:spTgt spid="16"/>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par>
                                <p:cTn id="53" presetID="10" presetClass="entr" presetSubtype="0" fill="hold"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500"/>
                                        <p:tgtEl>
                                          <p:spTgt spid="15"/>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fade">
                                      <p:cBhvr>
                                        <p:cTn id="58" dur="500"/>
                                        <p:tgtEl>
                                          <p:spTgt spid="12"/>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animEffect transition="in" filter="fade">
                                      <p:cBhvr>
                                        <p:cTn id="63" dur="500"/>
                                        <p:tgtEl>
                                          <p:spTgt spid="5"/>
                                        </p:tgtEl>
                                      </p:cBhvr>
                                    </p:animEffect>
                                  </p:childTnLst>
                                </p:cTn>
                              </p:par>
                              <p:par>
                                <p:cTn id="64" presetID="10" presetClass="entr" presetSubtype="0" fill="hold" nodeType="with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fade">
                                      <p:cBhvr>
                                        <p:cTn id="66" dur="500"/>
                                        <p:tgtEl>
                                          <p:spTgt spid="17"/>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fade">
                                      <p:cBhvr>
                                        <p:cTn id="6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p:bldP spid="9" grpId="0"/>
      <p:bldP spid="10" grpId="0"/>
      <p:bldP spid="11" grpId="0" animBg="1"/>
      <p:bldP spid="12" grpId="0"/>
      <p:bldP spid="13" grpId="0"/>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64558-16B7-9BE8-2E08-62F80A9B5099}"/>
              </a:ext>
            </a:extLst>
          </p:cNvPr>
          <p:cNvSpPr>
            <a:spLocks noGrp="1"/>
          </p:cNvSpPr>
          <p:nvPr>
            <p:ph type="title"/>
          </p:nvPr>
        </p:nvSpPr>
        <p:spPr/>
        <p:txBody>
          <a:bodyPr/>
          <a:lstStyle/>
          <a:p>
            <a:r>
              <a:rPr lang="en-GB" sz="3200" dirty="0"/>
              <a:t>How will the public be involved?</a:t>
            </a:r>
          </a:p>
        </p:txBody>
      </p:sp>
      <p:sp>
        <p:nvSpPr>
          <p:cNvPr id="28" name="TextBox 27">
            <a:extLst>
              <a:ext uri="{FF2B5EF4-FFF2-40B4-BE49-F238E27FC236}">
                <a16:creationId xmlns:a16="http://schemas.microsoft.com/office/drawing/2014/main" id="{D1EA24CF-E062-88DF-DBF3-ABC29EFF21E8}"/>
              </a:ext>
            </a:extLst>
          </p:cNvPr>
          <p:cNvSpPr txBox="1"/>
          <p:nvPr/>
        </p:nvSpPr>
        <p:spPr>
          <a:xfrm>
            <a:off x="1702800" y="2176793"/>
            <a:ext cx="2859040" cy="1202400"/>
          </a:xfrm>
          <a:prstGeom prst="rect">
            <a:avLst/>
          </a:prstGeom>
          <a:noFill/>
        </p:spPr>
        <p:txBody>
          <a:bodyPr wrap="square" lIns="0" tIns="0" rIns="0" bIns="0" rtlCol="0">
            <a:noAutofit/>
          </a:bodyPr>
          <a:lstStyle/>
          <a:p>
            <a:pPr>
              <a:spcAft>
                <a:spcPts val="1134"/>
              </a:spcAft>
            </a:pPr>
            <a:r>
              <a:rPr lang="en-GB" sz="1500" b="1" dirty="0"/>
              <a:t>Setting Direction for the HDRC.   </a:t>
            </a:r>
            <a:r>
              <a:rPr lang="en-GB" sz="1500" dirty="0"/>
              <a:t>Public representatives will be invited to sit on the HDRC’s Leadership Board</a:t>
            </a:r>
          </a:p>
        </p:txBody>
      </p:sp>
      <p:sp>
        <p:nvSpPr>
          <p:cNvPr id="30" name="TextBox 29">
            <a:extLst>
              <a:ext uri="{FF2B5EF4-FFF2-40B4-BE49-F238E27FC236}">
                <a16:creationId xmlns:a16="http://schemas.microsoft.com/office/drawing/2014/main" id="{6CE84561-7DEB-BADB-070B-6D79BDA20CD9}"/>
              </a:ext>
            </a:extLst>
          </p:cNvPr>
          <p:cNvSpPr txBox="1"/>
          <p:nvPr/>
        </p:nvSpPr>
        <p:spPr>
          <a:xfrm>
            <a:off x="1702800" y="3605994"/>
            <a:ext cx="2962800" cy="1202400"/>
          </a:xfrm>
          <a:prstGeom prst="rect">
            <a:avLst/>
          </a:prstGeom>
          <a:noFill/>
        </p:spPr>
        <p:txBody>
          <a:bodyPr wrap="square" lIns="0" tIns="0" rIns="0" bIns="0" rtlCol="0">
            <a:noAutofit/>
          </a:bodyPr>
          <a:lstStyle/>
          <a:p>
            <a:pPr>
              <a:spcAft>
                <a:spcPts val="1134"/>
              </a:spcAft>
            </a:pPr>
            <a:r>
              <a:rPr lang="en-GB" sz="1500" b="1" dirty="0"/>
              <a:t>Shaping and challenging HDRC practice. Representatives will be invited </a:t>
            </a:r>
            <a:r>
              <a:rPr lang="en-GB" sz="1500" dirty="0"/>
              <a:t>to sit on the Advisory Group, providing advice and challenge to the Delivery team</a:t>
            </a:r>
          </a:p>
        </p:txBody>
      </p:sp>
      <p:sp>
        <p:nvSpPr>
          <p:cNvPr id="2049" name="TextBox 2048">
            <a:extLst>
              <a:ext uri="{FF2B5EF4-FFF2-40B4-BE49-F238E27FC236}">
                <a16:creationId xmlns:a16="http://schemas.microsoft.com/office/drawing/2014/main" id="{8F69FCEE-2F81-1660-0053-B11477EB186B}"/>
              </a:ext>
            </a:extLst>
          </p:cNvPr>
          <p:cNvSpPr txBox="1"/>
          <p:nvPr/>
        </p:nvSpPr>
        <p:spPr>
          <a:xfrm>
            <a:off x="7257600" y="2176793"/>
            <a:ext cx="2962800" cy="1202400"/>
          </a:xfrm>
          <a:prstGeom prst="rect">
            <a:avLst/>
          </a:prstGeom>
          <a:noFill/>
        </p:spPr>
        <p:txBody>
          <a:bodyPr wrap="square" lIns="0" tIns="0" rIns="0" bIns="0" rtlCol="0">
            <a:noAutofit/>
          </a:bodyPr>
          <a:lstStyle/>
          <a:p>
            <a:pPr>
              <a:spcAft>
                <a:spcPts val="1134"/>
              </a:spcAft>
            </a:pPr>
            <a:r>
              <a:rPr lang="en-GB" sz="1500" b="1" dirty="0"/>
              <a:t>Helping the HDRC to promote equality, diversity and inclusion. </a:t>
            </a:r>
            <a:r>
              <a:rPr lang="en-GB" sz="1500" dirty="0"/>
              <a:t>The CIF will include hard to reach groups and will apply an ‘inequalities’ lens to HDRC work.</a:t>
            </a:r>
          </a:p>
        </p:txBody>
      </p:sp>
      <p:sp>
        <p:nvSpPr>
          <p:cNvPr id="2052" name="TextBox 2051">
            <a:extLst>
              <a:ext uri="{FF2B5EF4-FFF2-40B4-BE49-F238E27FC236}">
                <a16:creationId xmlns:a16="http://schemas.microsoft.com/office/drawing/2014/main" id="{A9E9EDCB-3F2F-9F77-179A-40A026297B70}"/>
              </a:ext>
            </a:extLst>
          </p:cNvPr>
          <p:cNvSpPr txBox="1"/>
          <p:nvPr/>
        </p:nvSpPr>
        <p:spPr>
          <a:xfrm>
            <a:off x="7257600" y="3605994"/>
            <a:ext cx="2962800" cy="1202400"/>
          </a:xfrm>
          <a:prstGeom prst="rect">
            <a:avLst/>
          </a:prstGeom>
          <a:noFill/>
        </p:spPr>
        <p:txBody>
          <a:bodyPr wrap="square" lIns="0" tIns="0" rIns="0" bIns="0" rtlCol="0">
            <a:noAutofit/>
          </a:bodyPr>
          <a:lstStyle/>
          <a:p>
            <a:pPr>
              <a:spcAft>
                <a:spcPts val="1134"/>
              </a:spcAft>
            </a:pPr>
            <a:r>
              <a:rPr lang="en-GB" sz="1500" b="1" dirty="0"/>
              <a:t>Informing the evaluation of the HDRC. </a:t>
            </a:r>
            <a:r>
              <a:rPr lang="en-GB" sz="1500" dirty="0"/>
              <a:t>We will invite views from residents on the value added through the work of the HDRC</a:t>
            </a:r>
            <a:r>
              <a:rPr lang="en-GB" sz="1600" dirty="0"/>
              <a:t>.</a:t>
            </a:r>
            <a:endParaRPr lang="en-GB" sz="1500" dirty="0"/>
          </a:p>
        </p:txBody>
      </p:sp>
      <p:sp>
        <p:nvSpPr>
          <p:cNvPr id="2054" name="TextBox 2053">
            <a:extLst>
              <a:ext uri="{FF2B5EF4-FFF2-40B4-BE49-F238E27FC236}">
                <a16:creationId xmlns:a16="http://schemas.microsoft.com/office/drawing/2014/main" id="{DB0A5FF3-776C-EA21-5027-F80AB5FE850F}"/>
              </a:ext>
            </a:extLst>
          </p:cNvPr>
          <p:cNvSpPr txBox="1"/>
          <p:nvPr/>
        </p:nvSpPr>
        <p:spPr>
          <a:xfrm>
            <a:off x="1702800" y="5060394"/>
            <a:ext cx="2962800" cy="1202400"/>
          </a:xfrm>
          <a:prstGeom prst="rect">
            <a:avLst/>
          </a:prstGeom>
          <a:noFill/>
        </p:spPr>
        <p:txBody>
          <a:bodyPr wrap="square" lIns="0" tIns="0" rIns="0" bIns="0" rtlCol="0">
            <a:noAutofit/>
          </a:bodyPr>
          <a:lstStyle/>
          <a:p>
            <a:pPr>
              <a:spcAft>
                <a:spcPts val="1134"/>
              </a:spcAft>
            </a:pPr>
            <a:r>
              <a:rPr lang="en-GB" sz="1500" b="1" dirty="0"/>
              <a:t>Shaping research projects, funding bids, and communications.</a:t>
            </a:r>
            <a:r>
              <a:rPr lang="en-GB" sz="1500" dirty="0"/>
              <a:t> CIF members will shape projects at an operational level.</a:t>
            </a:r>
          </a:p>
        </p:txBody>
      </p:sp>
      <p:sp>
        <p:nvSpPr>
          <p:cNvPr id="2055" name="TextBox 2054">
            <a:extLst>
              <a:ext uri="{FF2B5EF4-FFF2-40B4-BE49-F238E27FC236}">
                <a16:creationId xmlns:a16="http://schemas.microsoft.com/office/drawing/2014/main" id="{2F3EFC45-A82E-E1E5-6B64-1B6459F73279}"/>
              </a:ext>
            </a:extLst>
          </p:cNvPr>
          <p:cNvSpPr txBox="1"/>
          <p:nvPr/>
        </p:nvSpPr>
        <p:spPr>
          <a:xfrm>
            <a:off x="5923281" y="5519881"/>
            <a:ext cx="5113866" cy="1202400"/>
          </a:xfrm>
          <a:prstGeom prst="rect">
            <a:avLst/>
          </a:prstGeom>
          <a:noFill/>
        </p:spPr>
        <p:txBody>
          <a:bodyPr wrap="square" lIns="0" tIns="0" rIns="0" bIns="0" rtlCol="0">
            <a:noAutofit/>
          </a:bodyPr>
          <a:lstStyle/>
          <a:p>
            <a:pPr>
              <a:spcAft>
                <a:spcPts val="1134"/>
              </a:spcAft>
            </a:pPr>
            <a:r>
              <a:rPr lang="en-GB" sz="1600" b="1" dirty="0"/>
              <a:t>All public participants will be remunerated, trained and supported to play their full part in the HDRC.</a:t>
            </a:r>
            <a:endParaRPr lang="en-GB" sz="1600" dirty="0"/>
          </a:p>
        </p:txBody>
      </p:sp>
      <p:sp>
        <p:nvSpPr>
          <p:cNvPr id="2057" name="TextBox 2056">
            <a:extLst>
              <a:ext uri="{FF2B5EF4-FFF2-40B4-BE49-F238E27FC236}">
                <a16:creationId xmlns:a16="http://schemas.microsoft.com/office/drawing/2014/main" id="{D2BBA52E-B638-6E0A-8172-451072A2E103}"/>
              </a:ext>
            </a:extLst>
          </p:cNvPr>
          <p:cNvSpPr txBox="1"/>
          <p:nvPr/>
        </p:nvSpPr>
        <p:spPr>
          <a:xfrm>
            <a:off x="455613" y="1322033"/>
            <a:ext cx="11195050" cy="338554"/>
          </a:xfrm>
          <a:prstGeom prst="rect">
            <a:avLst/>
          </a:prstGeom>
          <a:noFill/>
        </p:spPr>
        <p:txBody>
          <a:bodyPr wrap="square">
            <a:spAutoFit/>
          </a:bodyPr>
          <a:lstStyle/>
          <a:p>
            <a:r>
              <a:rPr lang="en-GB" sz="1600" b="1" dirty="0"/>
              <a:t>Partners are committed to involving the public in the HDRC at all levels through the Citizens Involvement Forum.</a:t>
            </a:r>
          </a:p>
        </p:txBody>
      </p:sp>
      <p:pic>
        <p:nvPicPr>
          <p:cNvPr id="2060" name="Graphic 2059" descr="Map compass with solid fill">
            <a:extLst>
              <a:ext uri="{FF2B5EF4-FFF2-40B4-BE49-F238E27FC236}">
                <a16:creationId xmlns:a16="http://schemas.microsoft.com/office/drawing/2014/main" id="{E4D0AC96-7A43-9077-DBA6-825D04ED471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8862" y="2053752"/>
            <a:ext cx="951717" cy="951717"/>
          </a:xfrm>
          <a:prstGeom prst="rect">
            <a:avLst/>
          </a:prstGeom>
        </p:spPr>
      </p:pic>
      <p:pic>
        <p:nvPicPr>
          <p:cNvPr id="2064" name="Graphic 2063" descr="Mining tools with solid fill">
            <a:extLst>
              <a:ext uri="{FF2B5EF4-FFF2-40B4-BE49-F238E27FC236}">
                <a16:creationId xmlns:a16="http://schemas.microsoft.com/office/drawing/2014/main" id="{78AE6742-7B22-D818-DD02-D5EB8BA86CB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45454" y="5023719"/>
            <a:ext cx="914400" cy="914400"/>
          </a:xfrm>
          <a:prstGeom prst="rect">
            <a:avLst/>
          </a:prstGeom>
        </p:spPr>
      </p:pic>
      <p:pic>
        <p:nvPicPr>
          <p:cNvPr id="2065" name="Graphic 2064" descr="Group of people with solid fill">
            <a:extLst>
              <a:ext uri="{FF2B5EF4-FFF2-40B4-BE49-F238E27FC236}">
                <a16:creationId xmlns:a16="http://schemas.microsoft.com/office/drawing/2014/main" id="{CE7E9325-1ABF-3899-46A4-B21AF648CDE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943898" y="2176569"/>
            <a:ext cx="1033372" cy="1033372"/>
          </a:xfrm>
          <a:prstGeom prst="rect">
            <a:avLst/>
          </a:prstGeom>
        </p:spPr>
      </p:pic>
      <p:pic>
        <p:nvPicPr>
          <p:cNvPr id="2067" name="Graphic 2066" descr="Speedometer Low with solid fill">
            <a:extLst>
              <a:ext uri="{FF2B5EF4-FFF2-40B4-BE49-F238E27FC236}">
                <a16:creationId xmlns:a16="http://schemas.microsoft.com/office/drawing/2014/main" id="{279B64B9-72E9-8AA1-E021-B7661A0B7E8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022230" y="3442207"/>
            <a:ext cx="914400" cy="914400"/>
          </a:xfrm>
          <a:prstGeom prst="rect">
            <a:avLst/>
          </a:prstGeom>
        </p:spPr>
      </p:pic>
      <p:pic>
        <p:nvPicPr>
          <p:cNvPr id="2069" name="Graphic 2068" descr="Questions with solid fill">
            <a:extLst>
              <a:ext uri="{FF2B5EF4-FFF2-40B4-BE49-F238E27FC236}">
                <a16:creationId xmlns:a16="http://schemas.microsoft.com/office/drawing/2014/main" id="{4CB38DE3-1A48-B18C-6188-D00C884715A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04542" y="3608992"/>
            <a:ext cx="986357" cy="986357"/>
          </a:xfrm>
          <a:prstGeom prst="rect">
            <a:avLst/>
          </a:prstGeom>
        </p:spPr>
      </p:pic>
    </p:spTree>
    <p:extLst>
      <p:ext uri="{BB962C8B-B14F-4D97-AF65-F5344CB8AC3E}">
        <p14:creationId xmlns:p14="http://schemas.microsoft.com/office/powerpoint/2010/main" val="1145072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64558-16B7-9BE8-2E08-62F80A9B5099}"/>
              </a:ext>
            </a:extLst>
          </p:cNvPr>
          <p:cNvSpPr>
            <a:spLocks noGrp="1"/>
          </p:cNvSpPr>
          <p:nvPr>
            <p:ph type="title"/>
          </p:nvPr>
        </p:nvSpPr>
        <p:spPr/>
        <p:txBody>
          <a:bodyPr/>
          <a:lstStyle/>
          <a:p>
            <a:r>
              <a:rPr lang="en-GB" sz="3200" dirty="0"/>
              <a:t>What will the GE HDRC do?</a:t>
            </a:r>
          </a:p>
        </p:txBody>
      </p:sp>
      <p:sp>
        <p:nvSpPr>
          <p:cNvPr id="9" name="TextBox 8">
            <a:extLst>
              <a:ext uri="{FF2B5EF4-FFF2-40B4-BE49-F238E27FC236}">
                <a16:creationId xmlns:a16="http://schemas.microsoft.com/office/drawing/2014/main" id="{90B5DD52-CC0C-6187-00D0-346F2BDB3041}"/>
              </a:ext>
            </a:extLst>
          </p:cNvPr>
          <p:cNvSpPr txBox="1"/>
          <p:nvPr/>
        </p:nvSpPr>
        <p:spPr>
          <a:xfrm>
            <a:off x="1062461" y="4338000"/>
            <a:ext cx="2508277" cy="1065091"/>
          </a:xfrm>
          <a:prstGeom prst="rect">
            <a:avLst/>
          </a:prstGeom>
          <a:noFill/>
        </p:spPr>
        <p:txBody>
          <a:bodyPr wrap="square" lIns="0" tIns="0" rIns="0" bIns="0" rtlCol="0">
            <a:noAutofit/>
          </a:bodyPr>
          <a:lstStyle/>
          <a:p>
            <a:pPr algn="ctr">
              <a:spcAft>
                <a:spcPts val="1134"/>
              </a:spcAft>
            </a:pPr>
            <a:endParaRPr lang="en-GB" sz="1500" dirty="0"/>
          </a:p>
        </p:txBody>
      </p:sp>
      <p:sp>
        <p:nvSpPr>
          <p:cNvPr id="10" name="TextBox 9">
            <a:extLst>
              <a:ext uri="{FF2B5EF4-FFF2-40B4-BE49-F238E27FC236}">
                <a16:creationId xmlns:a16="http://schemas.microsoft.com/office/drawing/2014/main" id="{6274532E-316B-F4F3-6CF8-D97D3E167733}"/>
              </a:ext>
            </a:extLst>
          </p:cNvPr>
          <p:cNvSpPr txBox="1"/>
          <p:nvPr/>
        </p:nvSpPr>
        <p:spPr>
          <a:xfrm>
            <a:off x="4849015" y="4483920"/>
            <a:ext cx="2508277" cy="1065091"/>
          </a:xfrm>
          <a:prstGeom prst="rect">
            <a:avLst/>
          </a:prstGeom>
          <a:noFill/>
        </p:spPr>
        <p:txBody>
          <a:bodyPr wrap="square" lIns="0" tIns="0" rIns="0" bIns="0" rtlCol="0">
            <a:noAutofit/>
          </a:bodyPr>
          <a:lstStyle/>
          <a:p>
            <a:pPr algn="ctr">
              <a:spcAft>
                <a:spcPts val="1134"/>
              </a:spcAft>
            </a:pPr>
            <a:r>
              <a:rPr lang="en-GB" sz="1200" dirty="0"/>
              <a:t>Develop research capability amongst key groups including research active and ‘research curious’ employees, future leaders and members of the public.</a:t>
            </a:r>
          </a:p>
          <a:p>
            <a:pPr algn="ctr">
              <a:spcAft>
                <a:spcPts val="1134"/>
              </a:spcAft>
            </a:pPr>
            <a:r>
              <a:rPr lang="en-GB" sz="1200" dirty="0"/>
              <a:t>Creating a supportive environment for research by building advocacy amongst senior executive and political leaders.</a:t>
            </a:r>
          </a:p>
        </p:txBody>
      </p:sp>
      <p:sp>
        <p:nvSpPr>
          <p:cNvPr id="11" name="TextBox 10">
            <a:extLst>
              <a:ext uri="{FF2B5EF4-FFF2-40B4-BE49-F238E27FC236}">
                <a16:creationId xmlns:a16="http://schemas.microsoft.com/office/drawing/2014/main" id="{434A5E45-4E92-5DCC-6BFF-1CF083CD5E7A}"/>
              </a:ext>
            </a:extLst>
          </p:cNvPr>
          <p:cNvSpPr txBox="1"/>
          <p:nvPr/>
        </p:nvSpPr>
        <p:spPr>
          <a:xfrm>
            <a:off x="8694184" y="4483919"/>
            <a:ext cx="2508277" cy="1065091"/>
          </a:xfrm>
          <a:prstGeom prst="rect">
            <a:avLst/>
          </a:prstGeom>
          <a:noFill/>
        </p:spPr>
        <p:txBody>
          <a:bodyPr wrap="square" lIns="0" tIns="0" rIns="0" bIns="0" rtlCol="0">
            <a:noAutofit/>
          </a:bodyPr>
          <a:lstStyle/>
          <a:p>
            <a:pPr algn="ctr">
              <a:spcAft>
                <a:spcPts val="1134"/>
              </a:spcAft>
            </a:pPr>
            <a:r>
              <a:rPr lang="en-GB" sz="1200" dirty="0"/>
              <a:t>Brand building to establish the GE HDRC brand as a credible source of research within Greater  Essex</a:t>
            </a:r>
          </a:p>
          <a:p>
            <a:pPr algn="ctr">
              <a:spcAft>
                <a:spcPts val="1134"/>
              </a:spcAft>
            </a:pPr>
            <a:r>
              <a:rPr lang="en-GB" sz="1200" dirty="0"/>
              <a:t>Disseminating findings with impact through reports, alternative media, events and conferences.</a:t>
            </a:r>
          </a:p>
        </p:txBody>
      </p:sp>
      <p:sp>
        <p:nvSpPr>
          <p:cNvPr id="6" name="TextBox 5">
            <a:extLst>
              <a:ext uri="{FF2B5EF4-FFF2-40B4-BE49-F238E27FC236}">
                <a16:creationId xmlns:a16="http://schemas.microsoft.com/office/drawing/2014/main" id="{10DDE1A8-14DE-59AD-9B6C-DF1394A9A6FA}"/>
              </a:ext>
            </a:extLst>
          </p:cNvPr>
          <p:cNvSpPr txBox="1"/>
          <p:nvPr/>
        </p:nvSpPr>
        <p:spPr>
          <a:xfrm>
            <a:off x="5637178" y="2971800"/>
            <a:ext cx="914400" cy="914400"/>
          </a:xfrm>
          <a:prstGeom prst="rect">
            <a:avLst/>
          </a:prstGeom>
          <a:noFill/>
        </p:spPr>
        <p:txBody>
          <a:bodyPr wrap="square" lIns="0" tIns="0" rIns="0" bIns="0" rtlCol="0">
            <a:noAutofit/>
          </a:bodyPr>
          <a:lstStyle/>
          <a:p>
            <a:pPr algn="l">
              <a:spcAft>
                <a:spcPts val="1134"/>
              </a:spcAft>
            </a:pPr>
            <a:endParaRPr lang="en-GB" sz="1500" dirty="0"/>
          </a:p>
        </p:txBody>
      </p:sp>
      <p:sp>
        <p:nvSpPr>
          <p:cNvPr id="13" name="TextBox 12">
            <a:extLst>
              <a:ext uri="{FF2B5EF4-FFF2-40B4-BE49-F238E27FC236}">
                <a16:creationId xmlns:a16="http://schemas.microsoft.com/office/drawing/2014/main" id="{4C66C216-5F02-A295-2920-5453D9044DC8}"/>
              </a:ext>
            </a:extLst>
          </p:cNvPr>
          <p:cNvSpPr txBox="1"/>
          <p:nvPr/>
        </p:nvSpPr>
        <p:spPr>
          <a:xfrm>
            <a:off x="1248471" y="3764605"/>
            <a:ext cx="2118866" cy="252919"/>
          </a:xfrm>
          <a:prstGeom prst="rect">
            <a:avLst/>
          </a:prstGeom>
          <a:noFill/>
        </p:spPr>
        <p:txBody>
          <a:bodyPr wrap="square" lIns="0" tIns="0" rIns="0" bIns="0" rtlCol="0">
            <a:noAutofit/>
          </a:bodyPr>
          <a:lstStyle/>
          <a:p>
            <a:pPr algn="ctr">
              <a:spcAft>
                <a:spcPts val="1134"/>
              </a:spcAft>
            </a:pPr>
            <a:r>
              <a:rPr lang="en-GB" sz="1500" b="1" dirty="0"/>
              <a:t>Improve health outcomes through research</a:t>
            </a:r>
          </a:p>
        </p:txBody>
      </p:sp>
      <p:sp>
        <p:nvSpPr>
          <p:cNvPr id="14" name="TextBox 13">
            <a:extLst>
              <a:ext uri="{FF2B5EF4-FFF2-40B4-BE49-F238E27FC236}">
                <a16:creationId xmlns:a16="http://schemas.microsoft.com/office/drawing/2014/main" id="{F07DDBA8-7B1C-C3C3-7EA2-77B96FA5B317}"/>
              </a:ext>
            </a:extLst>
          </p:cNvPr>
          <p:cNvSpPr txBox="1"/>
          <p:nvPr/>
        </p:nvSpPr>
        <p:spPr>
          <a:xfrm>
            <a:off x="5044673" y="3764605"/>
            <a:ext cx="2118866" cy="252919"/>
          </a:xfrm>
          <a:prstGeom prst="rect">
            <a:avLst/>
          </a:prstGeom>
          <a:noFill/>
        </p:spPr>
        <p:txBody>
          <a:bodyPr wrap="square" lIns="0" tIns="0" rIns="0" bIns="0" rtlCol="0">
            <a:noAutofit/>
          </a:bodyPr>
          <a:lstStyle/>
          <a:p>
            <a:pPr algn="ctr">
              <a:spcAft>
                <a:spcPts val="1134"/>
              </a:spcAft>
            </a:pPr>
            <a:r>
              <a:rPr lang="en-GB" sz="1500" b="1" dirty="0"/>
              <a:t>Strengthen research infrastructure and culture</a:t>
            </a:r>
          </a:p>
        </p:txBody>
      </p:sp>
      <p:sp>
        <p:nvSpPr>
          <p:cNvPr id="15" name="TextBox 14">
            <a:extLst>
              <a:ext uri="{FF2B5EF4-FFF2-40B4-BE49-F238E27FC236}">
                <a16:creationId xmlns:a16="http://schemas.microsoft.com/office/drawing/2014/main" id="{FB7E0844-AA2E-B556-0656-9EFF2B2198DD}"/>
              </a:ext>
            </a:extLst>
          </p:cNvPr>
          <p:cNvSpPr txBox="1"/>
          <p:nvPr/>
        </p:nvSpPr>
        <p:spPr>
          <a:xfrm>
            <a:off x="8694184" y="3764605"/>
            <a:ext cx="2508277" cy="252919"/>
          </a:xfrm>
          <a:prstGeom prst="rect">
            <a:avLst/>
          </a:prstGeom>
          <a:noFill/>
        </p:spPr>
        <p:txBody>
          <a:bodyPr wrap="square" lIns="0" tIns="0" rIns="0" bIns="0" rtlCol="0">
            <a:noAutofit/>
          </a:bodyPr>
          <a:lstStyle/>
          <a:p>
            <a:pPr algn="ctr">
              <a:spcAft>
                <a:spcPts val="1134"/>
              </a:spcAft>
            </a:pPr>
            <a:r>
              <a:rPr lang="en-GB" sz="1500" b="1" dirty="0"/>
              <a:t>Communicate research with impact for key audiences</a:t>
            </a:r>
          </a:p>
        </p:txBody>
      </p:sp>
      <p:grpSp>
        <p:nvGrpSpPr>
          <p:cNvPr id="7" name="Group 6">
            <a:extLst>
              <a:ext uri="{FF2B5EF4-FFF2-40B4-BE49-F238E27FC236}">
                <a16:creationId xmlns:a16="http://schemas.microsoft.com/office/drawing/2014/main" id="{E5A97D24-23E5-2A36-0D66-B1D041C40C12}"/>
              </a:ext>
            </a:extLst>
          </p:cNvPr>
          <p:cNvGrpSpPr/>
          <p:nvPr/>
        </p:nvGrpSpPr>
        <p:grpSpPr>
          <a:xfrm>
            <a:off x="1451872" y="1879347"/>
            <a:ext cx="1710000" cy="1710000"/>
            <a:chOff x="1451872" y="1879347"/>
            <a:chExt cx="1710000" cy="1710000"/>
          </a:xfrm>
        </p:grpSpPr>
        <p:sp>
          <p:nvSpPr>
            <p:cNvPr id="3" name="Oval 2">
              <a:extLst>
                <a:ext uri="{FF2B5EF4-FFF2-40B4-BE49-F238E27FC236}">
                  <a16:creationId xmlns:a16="http://schemas.microsoft.com/office/drawing/2014/main" id="{8E190317-6D38-2AD3-62D7-2BF2D54545BB}"/>
                </a:ext>
              </a:extLst>
            </p:cNvPr>
            <p:cNvSpPr/>
            <p:nvPr/>
          </p:nvSpPr>
          <p:spPr>
            <a:xfrm>
              <a:off x="1451872" y="1879347"/>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endParaRPr lang="en-GB" sz="3650" dirty="0"/>
            </a:p>
          </p:txBody>
        </p:sp>
        <p:pic>
          <p:nvPicPr>
            <p:cNvPr id="17" name="Graphic 16" descr="Heart with pulse with solid fill">
              <a:extLst>
                <a:ext uri="{FF2B5EF4-FFF2-40B4-BE49-F238E27FC236}">
                  <a16:creationId xmlns:a16="http://schemas.microsoft.com/office/drawing/2014/main" id="{189214FD-CD4D-DF86-C127-F846E8E3FF5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91665" y="2170787"/>
              <a:ext cx="1238757" cy="1238757"/>
            </a:xfrm>
            <a:prstGeom prst="rect">
              <a:avLst/>
            </a:prstGeom>
          </p:spPr>
        </p:pic>
      </p:grpSp>
      <p:grpSp>
        <p:nvGrpSpPr>
          <p:cNvPr id="8" name="Group 7">
            <a:extLst>
              <a:ext uri="{FF2B5EF4-FFF2-40B4-BE49-F238E27FC236}">
                <a16:creationId xmlns:a16="http://schemas.microsoft.com/office/drawing/2014/main" id="{357549F9-C325-5D45-35AF-04BF6D43A53F}"/>
              </a:ext>
            </a:extLst>
          </p:cNvPr>
          <p:cNvGrpSpPr/>
          <p:nvPr/>
        </p:nvGrpSpPr>
        <p:grpSpPr>
          <a:xfrm>
            <a:off x="5248278" y="1879347"/>
            <a:ext cx="1710000" cy="1710000"/>
            <a:chOff x="5248278" y="1879347"/>
            <a:chExt cx="1710000" cy="1710000"/>
          </a:xfrm>
        </p:grpSpPr>
        <p:sp>
          <p:nvSpPr>
            <p:cNvPr id="4" name="Oval 3">
              <a:extLst>
                <a:ext uri="{FF2B5EF4-FFF2-40B4-BE49-F238E27FC236}">
                  <a16:creationId xmlns:a16="http://schemas.microsoft.com/office/drawing/2014/main" id="{44437A4B-416E-1AB4-91ED-EB0808BEA030}"/>
                </a:ext>
              </a:extLst>
            </p:cNvPr>
            <p:cNvSpPr/>
            <p:nvPr/>
          </p:nvSpPr>
          <p:spPr>
            <a:xfrm>
              <a:off x="5248278" y="1879347"/>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endParaRPr lang="en-GB" sz="3650" dirty="0"/>
            </a:p>
          </p:txBody>
        </p:sp>
        <p:pic>
          <p:nvPicPr>
            <p:cNvPr id="23" name="Graphic 22" descr="Aperture with solid fill">
              <a:extLst>
                <a:ext uri="{FF2B5EF4-FFF2-40B4-BE49-F238E27FC236}">
                  <a16:creationId xmlns:a16="http://schemas.microsoft.com/office/drawing/2014/main" id="{CEE5B925-CC33-759A-C1BD-4A77A1EE623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02206" y="2118628"/>
              <a:ext cx="1184344" cy="1184344"/>
            </a:xfrm>
            <a:prstGeom prst="rect">
              <a:avLst/>
            </a:prstGeom>
          </p:spPr>
        </p:pic>
      </p:grpSp>
      <p:sp>
        <p:nvSpPr>
          <p:cNvPr id="5" name="Oval 4">
            <a:extLst>
              <a:ext uri="{FF2B5EF4-FFF2-40B4-BE49-F238E27FC236}">
                <a16:creationId xmlns:a16="http://schemas.microsoft.com/office/drawing/2014/main" id="{0FD254AB-5432-C673-68DF-09457A14C0BF}"/>
              </a:ext>
            </a:extLst>
          </p:cNvPr>
          <p:cNvSpPr/>
          <p:nvPr/>
        </p:nvSpPr>
        <p:spPr>
          <a:xfrm>
            <a:off x="9093323" y="1879347"/>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endParaRPr lang="en-GB" sz="5600" spc="-100" dirty="0"/>
          </a:p>
        </p:txBody>
      </p:sp>
      <p:pic>
        <p:nvPicPr>
          <p:cNvPr id="25" name="Graphic 24" descr="Megaphone with solid fill">
            <a:extLst>
              <a:ext uri="{FF2B5EF4-FFF2-40B4-BE49-F238E27FC236}">
                <a16:creationId xmlns:a16="http://schemas.microsoft.com/office/drawing/2014/main" id="{BACFC143-E736-3024-E7DC-5A32E6B26E9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314342" y="2051953"/>
            <a:ext cx="1272216" cy="1272216"/>
          </a:xfrm>
          <a:prstGeom prst="rect">
            <a:avLst/>
          </a:prstGeom>
        </p:spPr>
      </p:pic>
      <p:sp>
        <p:nvSpPr>
          <p:cNvPr id="26" name="TextBox 25">
            <a:extLst>
              <a:ext uri="{FF2B5EF4-FFF2-40B4-BE49-F238E27FC236}">
                <a16:creationId xmlns:a16="http://schemas.microsoft.com/office/drawing/2014/main" id="{59D13B19-9E59-F72C-48B9-A25E91AAE293}"/>
              </a:ext>
            </a:extLst>
          </p:cNvPr>
          <p:cNvSpPr txBox="1"/>
          <p:nvPr/>
        </p:nvSpPr>
        <p:spPr>
          <a:xfrm>
            <a:off x="989539" y="4483918"/>
            <a:ext cx="2640354" cy="1065091"/>
          </a:xfrm>
          <a:prstGeom prst="rect">
            <a:avLst/>
          </a:prstGeom>
          <a:noFill/>
        </p:spPr>
        <p:txBody>
          <a:bodyPr wrap="square" lIns="0" tIns="0" rIns="0" bIns="0" rtlCol="0">
            <a:noAutofit/>
          </a:bodyPr>
          <a:lstStyle/>
          <a:p>
            <a:pPr algn="ctr">
              <a:spcAft>
                <a:spcPts val="1134"/>
              </a:spcAft>
            </a:pPr>
            <a:r>
              <a:rPr lang="en-GB" sz="1200" dirty="0"/>
              <a:t>Deliver collaborative, place-based research projects with local partners focused on priority issues &amp; priority places</a:t>
            </a:r>
          </a:p>
          <a:p>
            <a:pPr algn="ctr">
              <a:spcAft>
                <a:spcPts val="1134"/>
              </a:spcAft>
            </a:pPr>
            <a:r>
              <a:rPr lang="en-GB" sz="1200" dirty="0"/>
              <a:t>Develop an ongoing pipeline of research funding bids across LA and academic partners</a:t>
            </a:r>
          </a:p>
        </p:txBody>
      </p:sp>
    </p:spTree>
    <p:extLst>
      <p:ext uri="{BB962C8B-B14F-4D97-AF65-F5344CB8AC3E}">
        <p14:creationId xmlns:p14="http://schemas.microsoft.com/office/powerpoint/2010/main" val="1831491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E9521-384A-480B-A08C-C0B65F6AB2AB}"/>
              </a:ext>
            </a:extLst>
          </p:cNvPr>
          <p:cNvSpPr>
            <a:spLocks noGrp="1"/>
          </p:cNvSpPr>
          <p:nvPr>
            <p:ph type="title"/>
          </p:nvPr>
        </p:nvSpPr>
        <p:spPr>
          <a:xfrm>
            <a:off x="545123" y="517524"/>
            <a:ext cx="10446927" cy="1065091"/>
          </a:xfrm>
        </p:spPr>
        <p:txBody>
          <a:bodyPr/>
          <a:lstStyle/>
          <a:p>
            <a:r>
              <a:rPr lang="en-GB" sz="3200" dirty="0"/>
              <a:t>Research themes/ workstreams</a:t>
            </a:r>
          </a:p>
        </p:txBody>
      </p:sp>
      <p:sp>
        <p:nvSpPr>
          <p:cNvPr id="5" name="TextBox 4">
            <a:extLst>
              <a:ext uri="{FF2B5EF4-FFF2-40B4-BE49-F238E27FC236}">
                <a16:creationId xmlns:a16="http://schemas.microsoft.com/office/drawing/2014/main" id="{5B30FE5D-60E5-F131-1304-49DFC397F4C0}"/>
              </a:ext>
            </a:extLst>
          </p:cNvPr>
          <p:cNvSpPr txBox="1"/>
          <p:nvPr/>
        </p:nvSpPr>
        <p:spPr>
          <a:xfrm>
            <a:off x="509849" y="1035910"/>
            <a:ext cx="11137027" cy="307777"/>
          </a:xfrm>
          <a:prstGeom prst="rect">
            <a:avLst/>
          </a:prstGeom>
          <a:noFill/>
        </p:spPr>
        <p:txBody>
          <a:bodyPr wrap="square">
            <a:spAutoFit/>
          </a:bodyPr>
          <a:lstStyle/>
          <a:p>
            <a:pPr>
              <a:spcAft>
                <a:spcPts val="1134"/>
              </a:spcAft>
            </a:pPr>
            <a:r>
              <a:rPr lang="en-GB" sz="1400" b="1" dirty="0">
                <a:solidFill>
                  <a:srgbClr val="E40037"/>
                </a:solidFill>
              </a:rPr>
              <a:t>Collaborative research | pipeline of funding bids</a:t>
            </a:r>
          </a:p>
        </p:txBody>
      </p:sp>
      <p:pic>
        <p:nvPicPr>
          <p:cNvPr id="9" name="Picture 8">
            <a:extLst>
              <a:ext uri="{FF2B5EF4-FFF2-40B4-BE49-F238E27FC236}">
                <a16:creationId xmlns:a16="http://schemas.microsoft.com/office/drawing/2014/main" id="{92A48301-B4B2-00D2-112D-EFDCA85856BA}"/>
              </a:ext>
            </a:extLst>
          </p:cNvPr>
          <p:cNvPicPr>
            <a:picLocks noChangeAspect="1"/>
          </p:cNvPicPr>
          <p:nvPr/>
        </p:nvPicPr>
        <p:blipFill>
          <a:blip r:embed="rId2"/>
          <a:stretch>
            <a:fillRect/>
          </a:stretch>
        </p:blipFill>
        <p:spPr>
          <a:xfrm>
            <a:off x="11265980" y="458124"/>
            <a:ext cx="769366" cy="769366"/>
          </a:xfrm>
          <a:prstGeom prst="rect">
            <a:avLst/>
          </a:prstGeom>
        </p:spPr>
      </p:pic>
      <p:sp>
        <p:nvSpPr>
          <p:cNvPr id="3" name="Content Placeholder 2">
            <a:extLst>
              <a:ext uri="{FF2B5EF4-FFF2-40B4-BE49-F238E27FC236}">
                <a16:creationId xmlns:a16="http://schemas.microsoft.com/office/drawing/2014/main" id="{207E4FBE-E34B-F933-1676-D402BADD3631}"/>
              </a:ext>
            </a:extLst>
          </p:cNvPr>
          <p:cNvSpPr txBox="1">
            <a:spLocks/>
          </p:cNvSpPr>
          <p:nvPr/>
        </p:nvSpPr>
        <p:spPr>
          <a:xfrm>
            <a:off x="7487174" y="3175130"/>
            <a:ext cx="3135083" cy="1593144"/>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ctr">
              <a:buClr>
                <a:srgbClr val="E40037"/>
              </a:buClr>
            </a:pPr>
            <a:r>
              <a:rPr lang="en-GB" sz="1800" b="1" dirty="0"/>
              <a:t>Environmental factors affecting health</a:t>
            </a:r>
          </a:p>
        </p:txBody>
      </p:sp>
      <p:cxnSp>
        <p:nvCxnSpPr>
          <p:cNvPr id="10" name="Straight Connector 9">
            <a:extLst>
              <a:ext uri="{FF2B5EF4-FFF2-40B4-BE49-F238E27FC236}">
                <a16:creationId xmlns:a16="http://schemas.microsoft.com/office/drawing/2014/main" id="{2C025C75-12F4-EA59-2ABF-9D674336FB0E}"/>
              </a:ext>
            </a:extLst>
          </p:cNvPr>
          <p:cNvCxnSpPr>
            <a:cxnSpLocks/>
          </p:cNvCxnSpPr>
          <p:nvPr/>
        </p:nvCxnSpPr>
        <p:spPr>
          <a:xfrm>
            <a:off x="6131243" y="2865122"/>
            <a:ext cx="0" cy="183248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098387A-4A9A-E422-65EF-29A3F15EAF80}"/>
              </a:ext>
            </a:extLst>
          </p:cNvPr>
          <p:cNvCxnSpPr>
            <a:cxnSpLocks/>
          </p:cNvCxnSpPr>
          <p:nvPr/>
        </p:nvCxnSpPr>
        <p:spPr>
          <a:xfrm>
            <a:off x="6131243" y="5073978"/>
            <a:ext cx="0" cy="172753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064F9D2-BA67-6D61-CA0C-45A24826F878}"/>
              </a:ext>
            </a:extLst>
          </p:cNvPr>
          <p:cNvCxnSpPr>
            <a:cxnSpLocks/>
          </p:cNvCxnSpPr>
          <p:nvPr/>
        </p:nvCxnSpPr>
        <p:spPr>
          <a:xfrm>
            <a:off x="687388" y="4860167"/>
            <a:ext cx="497173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7DB57D6-5204-03A7-AA5F-FED6F4E8CE80}"/>
              </a:ext>
            </a:extLst>
          </p:cNvPr>
          <p:cNvCxnSpPr>
            <a:cxnSpLocks/>
          </p:cNvCxnSpPr>
          <p:nvPr/>
        </p:nvCxnSpPr>
        <p:spPr>
          <a:xfrm>
            <a:off x="6577559" y="4862891"/>
            <a:ext cx="497173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D563980A-D563-B869-CBA4-AD1D926419F6}"/>
              </a:ext>
            </a:extLst>
          </p:cNvPr>
          <p:cNvSpPr txBox="1"/>
          <p:nvPr/>
        </p:nvSpPr>
        <p:spPr>
          <a:xfrm>
            <a:off x="560648" y="1494843"/>
            <a:ext cx="10685463" cy="1492716"/>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GB" sz="1200" dirty="0"/>
              <a:t>Research will focus on areas where health outcomes are poorest – coastal Tendring, Canvey, estates in Colchester, Basildon, Harlow, Southend-On-Sea and Thurrock. </a:t>
            </a:r>
          </a:p>
          <a:p>
            <a:pPr marL="285750" indent="-285750">
              <a:spcBef>
                <a:spcPts val="600"/>
              </a:spcBef>
              <a:buFont typeface="Arial" panose="020B0604020202020204" pitchFamily="34" charset="0"/>
              <a:buChar char="•"/>
            </a:pPr>
            <a:r>
              <a:rPr lang="en-GB" sz="1200" dirty="0"/>
              <a:t>Research will focus on identifying and evaluating effective practice in tackling the WDH within the local context</a:t>
            </a:r>
          </a:p>
          <a:p>
            <a:pPr marL="285750" indent="-285750">
              <a:spcBef>
                <a:spcPts val="600"/>
              </a:spcBef>
              <a:buFont typeface="Arial" panose="020B0604020202020204" pitchFamily="34" charset="0"/>
              <a:buChar char="•"/>
            </a:pPr>
            <a:r>
              <a:rPr lang="en-GB" sz="1200" dirty="0"/>
              <a:t>A forward-looking research programme will be developed, informed by extensive engagement with local partners, reviews of existing needs assessments and secondary research</a:t>
            </a:r>
          </a:p>
          <a:p>
            <a:pPr marL="285750" indent="-285750">
              <a:spcBef>
                <a:spcPts val="600"/>
              </a:spcBef>
              <a:buFont typeface="Arial" panose="020B0604020202020204" pitchFamily="34" charset="0"/>
              <a:buChar char="•"/>
            </a:pPr>
            <a:r>
              <a:rPr lang="en-GB" sz="1200" dirty="0"/>
              <a:t>Each workstream will be overseen by an academic lead, and a senior local authority practitioner (Head of/ Director level)</a:t>
            </a:r>
          </a:p>
          <a:p>
            <a:endParaRPr lang="en-GB" sz="1600" b="1" dirty="0"/>
          </a:p>
        </p:txBody>
      </p:sp>
      <p:sp>
        <p:nvSpPr>
          <p:cNvPr id="4" name="Content Placeholder 2">
            <a:extLst>
              <a:ext uri="{FF2B5EF4-FFF2-40B4-BE49-F238E27FC236}">
                <a16:creationId xmlns:a16="http://schemas.microsoft.com/office/drawing/2014/main" id="{8676D684-296C-229D-68C5-88D26689042E}"/>
              </a:ext>
            </a:extLst>
          </p:cNvPr>
          <p:cNvSpPr txBox="1">
            <a:spLocks/>
          </p:cNvSpPr>
          <p:nvPr/>
        </p:nvSpPr>
        <p:spPr>
          <a:xfrm>
            <a:off x="1764422" y="4575681"/>
            <a:ext cx="3042808" cy="2232555"/>
          </a:xfrm>
          <a:prstGeom prst="rect">
            <a:avLst/>
          </a:prstGeom>
        </p:spPr>
        <p:txBody>
          <a:bodyPr anchor="ct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ctr">
              <a:buClr>
                <a:srgbClr val="E40037"/>
              </a:buClr>
            </a:pPr>
            <a:r>
              <a:rPr lang="en-GB" sz="1800" b="1" dirty="0"/>
              <a:t>Educational factors affecting health</a:t>
            </a:r>
          </a:p>
        </p:txBody>
      </p:sp>
      <p:sp>
        <p:nvSpPr>
          <p:cNvPr id="6" name="Content Placeholder 2">
            <a:extLst>
              <a:ext uri="{FF2B5EF4-FFF2-40B4-BE49-F238E27FC236}">
                <a16:creationId xmlns:a16="http://schemas.microsoft.com/office/drawing/2014/main" id="{35CD3E54-2631-8164-10AD-62B5C215C921}"/>
              </a:ext>
            </a:extLst>
          </p:cNvPr>
          <p:cNvSpPr txBox="1">
            <a:spLocks/>
          </p:cNvSpPr>
          <p:nvPr/>
        </p:nvSpPr>
        <p:spPr>
          <a:xfrm>
            <a:off x="7711623" y="4646348"/>
            <a:ext cx="2686184" cy="2232555"/>
          </a:xfrm>
          <a:prstGeom prst="rect">
            <a:avLst/>
          </a:prstGeom>
        </p:spPr>
        <p:txBody>
          <a:bodyPr anchor="ct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ctr">
              <a:buClr>
                <a:srgbClr val="E40037"/>
              </a:buClr>
            </a:pPr>
            <a:r>
              <a:rPr lang="en-GB" sz="1800" b="1" dirty="0"/>
              <a:t>Vulnerabilities affecting health</a:t>
            </a:r>
          </a:p>
        </p:txBody>
      </p:sp>
      <p:sp>
        <p:nvSpPr>
          <p:cNvPr id="7" name="Content Placeholder 2">
            <a:extLst>
              <a:ext uri="{FF2B5EF4-FFF2-40B4-BE49-F238E27FC236}">
                <a16:creationId xmlns:a16="http://schemas.microsoft.com/office/drawing/2014/main" id="{8971F1D7-C426-FD0B-E2EC-B166DA41B457}"/>
              </a:ext>
            </a:extLst>
          </p:cNvPr>
          <p:cNvSpPr txBox="1">
            <a:spLocks/>
          </p:cNvSpPr>
          <p:nvPr/>
        </p:nvSpPr>
        <p:spPr>
          <a:xfrm>
            <a:off x="1326191" y="3175130"/>
            <a:ext cx="3936688" cy="1065092"/>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ctr">
              <a:buClr>
                <a:srgbClr val="E40037"/>
              </a:buClr>
            </a:pPr>
            <a:r>
              <a:rPr lang="en-GB" sz="1800" b="1" dirty="0"/>
              <a:t>Economic and labour market factors affecting health</a:t>
            </a:r>
          </a:p>
        </p:txBody>
      </p:sp>
      <p:sp>
        <p:nvSpPr>
          <p:cNvPr id="19" name="TextBox 18">
            <a:extLst>
              <a:ext uri="{FF2B5EF4-FFF2-40B4-BE49-F238E27FC236}">
                <a16:creationId xmlns:a16="http://schemas.microsoft.com/office/drawing/2014/main" id="{FE04C644-B3F2-650C-3EC2-46E8189CCD0A}"/>
              </a:ext>
            </a:extLst>
          </p:cNvPr>
          <p:cNvSpPr txBox="1"/>
          <p:nvPr/>
        </p:nvSpPr>
        <p:spPr>
          <a:xfrm>
            <a:off x="1561711" y="6200612"/>
            <a:ext cx="3474540" cy="496389"/>
          </a:xfrm>
          <a:prstGeom prst="rect">
            <a:avLst/>
          </a:prstGeom>
          <a:noFill/>
        </p:spPr>
        <p:txBody>
          <a:bodyPr wrap="square" lIns="0" tIns="0" rIns="0" bIns="0" rtlCol="0">
            <a:noAutofit/>
          </a:bodyPr>
          <a:lstStyle/>
          <a:p>
            <a:pPr algn="ctr"/>
            <a:r>
              <a:rPr lang="en-GB" sz="1100" b="1" dirty="0"/>
              <a:t>Academic Lead: </a:t>
            </a:r>
            <a:r>
              <a:rPr lang="en-GB" sz="1100" dirty="0"/>
              <a:t>Prof. Matt Fossey (ARU)</a:t>
            </a:r>
          </a:p>
          <a:p>
            <a:pPr algn="ctr"/>
            <a:r>
              <a:rPr lang="en-GB" sz="1100" b="1" dirty="0"/>
              <a:t>LA Lead: </a:t>
            </a:r>
            <a:r>
              <a:rPr lang="en-GB" sz="1100" dirty="0"/>
              <a:t>Claire Kershaw</a:t>
            </a:r>
            <a:endParaRPr lang="en-GB" sz="1100" b="1" dirty="0"/>
          </a:p>
        </p:txBody>
      </p:sp>
      <p:sp>
        <p:nvSpPr>
          <p:cNvPr id="21" name="TextBox 20">
            <a:extLst>
              <a:ext uri="{FF2B5EF4-FFF2-40B4-BE49-F238E27FC236}">
                <a16:creationId xmlns:a16="http://schemas.microsoft.com/office/drawing/2014/main" id="{60436DF6-A751-67C9-467D-2833E2075C25}"/>
              </a:ext>
            </a:extLst>
          </p:cNvPr>
          <p:cNvSpPr txBox="1"/>
          <p:nvPr/>
        </p:nvSpPr>
        <p:spPr>
          <a:xfrm>
            <a:off x="7311027" y="4118379"/>
            <a:ext cx="3474540" cy="496389"/>
          </a:xfrm>
          <a:prstGeom prst="rect">
            <a:avLst/>
          </a:prstGeom>
          <a:noFill/>
        </p:spPr>
        <p:txBody>
          <a:bodyPr wrap="square" lIns="0" tIns="0" rIns="0" bIns="0" rtlCol="0">
            <a:noAutofit/>
          </a:bodyPr>
          <a:lstStyle/>
          <a:p>
            <a:pPr algn="ctr"/>
            <a:r>
              <a:rPr lang="en-GB" sz="1100" b="1" dirty="0"/>
              <a:t>Academic Lead: </a:t>
            </a:r>
            <a:r>
              <a:rPr lang="en-GB" sz="1100" dirty="0"/>
              <a:t>Prof. Lee Smith (ARU)</a:t>
            </a:r>
          </a:p>
          <a:p>
            <a:pPr algn="ctr"/>
            <a:r>
              <a:rPr lang="en-GB" sz="1100" b="1" dirty="0"/>
              <a:t>LA Lead: </a:t>
            </a:r>
            <a:r>
              <a:rPr lang="en-GB" sz="1100" dirty="0"/>
              <a:t>John Meehan &amp; Tom Day</a:t>
            </a:r>
            <a:endParaRPr lang="en-GB" sz="1100" b="1" dirty="0"/>
          </a:p>
        </p:txBody>
      </p:sp>
      <p:sp>
        <p:nvSpPr>
          <p:cNvPr id="23" name="TextBox 22">
            <a:extLst>
              <a:ext uri="{FF2B5EF4-FFF2-40B4-BE49-F238E27FC236}">
                <a16:creationId xmlns:a16="http://schemas.microsoft.com/office/drawing/2014/main" id="{B735DC08-33B4-C5FB-D417-63BC20BFFF14}"/>
              </a:ext>
            </a:extLst>
          </p:cNvPr>
          <p:cNvSpPr txBox="1"/>
          <p:nvPr/>
        </p:nvSpPr>
        <p:spPr>
          <a:xfrm>
            <a:off x="1554651" y="4122726"/>
            <a:ext cx="3474540" cy="496389"/>
          </a:xfrm>
          <a:prstGeom prst="rect">
            <a:avLst/>
          </a:prstGeom>
          <a:noFill/>
        </p:spPr>
        <p:txBody>
          <a:bodyPr wrap="square" lIns="0" tIns="0" rIns="0" bIns="0" rtlCol="0">
            <a:noAutofit/>
          </a:bodyPr>
          <a:lstStyle/>
          <a:p>
            <a:pPr algn="ctr"/>
            <a:r>
              <a:rPr lang="en-GB" sz="1100" b="1" dirty="0"/>
              <a:t>Academic Lead: </a:t>
            </a:r>
            <a:r>
              <a:rPr lang="en-GB" sz="1100" dirty="0"/>
              <a:t>Prof. Matteo Richiardi (Essex)</a:t>
            </a:r>
          </a:p>
          <a:p>
            <a:pPr algn="ctr"/>
            <a:r>
              <a:rPr lang="en-GB" sz="1100" b="1" dirty="0"/>
              <a:t>LA Lead: </a:t>
            </a:r>
            <a:r>
              <a:rPr lang="en-GB" sz="1100" dirty="0"/>
              <a:t>to be confirmed </a:t>
            </a:r>
            <a:r>
              <a:rPr lang="en-GB" sz="1100" b="1" dirty="0"/>
              <a:t>   </a:t>
            </a:r>
          </a:p>
        </p:txBody>
      </p:sp>
      <p:sp>
        <p:nvSpPr>
          <p:cNvPr id="24" name="TextBox 23">
            <a:extLst>
              <a:ext uri="{FF2B5EF4-FFF2-40B4-BE49-F238E27FC236}">
                <a16:creationId xmlns:a16="http://schemas.microsoft.com/office/drawing/2014/main" id="{BB468218-9AF0-1A15-F8BF-79E7A00E05A9}"/>
              </a:ext>
            </a:extLst>
          </p:cNvPr>
          <p:cNvSpPr txBox="1"/>
          <p:nvPr/>
        </p:nvSpPr>
        <p:spPr>
          <a:xfrm>
            <a:off x="7311030" y="6200611"/>
            <a:ext cx="3474540" cy="496389"/>
          </a:xfrm>
          <a:prstGeom prst="rect">
            <a:avLst/>
          </a:prstGeom>
          <a:noFill/>
        </p:spPr>
        <p:txBody>
          <a:bodyPr wrap="square" lIns="0" tIns="0" rIns="0" bIns="0" rtlCol="0">
            <a:noAutofit/>
          </a:bodyPr>
          <a:lstStyle/>
          <a:p>
            <a:pPr algn="ctr"/>
            <a:r>
              <a:rPr lang="en-GB" sz="1100" b="1" dirty="0"/>
              <a:t>Academic Lead: </a:t>
            </a:r>
            <a:r>
              <a:rPr lang="en-GB" sz="1100" dirty="0"/>
              <a:t>Prof. Ewan Speed (Essex)</a:t>
            </a:r>
          </a:p>
          <a:p>
            <a:pPr algn="ctr"/>
            <a:r>
              <a:rPr lang="en-GB" sz="1100" b="1" dirty="0"/>
              <a:t>LA Lead: </a:t>
            </a:r>
            <a:r>
              <a:rPr lang="en-GB" sz="1100" dirty="0"/>
              <a:t>Chris Martin (provisional)</a:t>
            </a:r>
            <a:endParaRPr lang="en-GB" sz="1100" b="1" dirty="0"/>
          </a:p>
        </p:txBody>
      </p:sp>
    </p:spTree>
    <p:extLst>
      <p:ext uri="{BB962C8B-B14F-4D97-AF65-F5344CB8AC3E}">
        <p14:creationId xmlns:p14="http://schemas.microsoft.com/office/powerpoint/2010/main" val="3481770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E9521-384A-480B-A08C-C0B65F6AB2AB}"/>
              </a:ext>
            </a:extLst>
          </p:cNvPr>
          <p:cNvSpPr>
            <a:spLocks noGrp="1"/>
          </p:cNvSpPr>
          <p:nvPr>
            <p:ph type="title"/>
          </p:nvPr>
        </p:nvSpPr>
        <p:spPr>
          <a:xfrm>
            <a:off x="545123" y="517524"/>
            <a:ext cx="10446927" cy="1065091"/>
          </a:xfrm>
        </p:spPr>
        <p:txBody>
          <a:bodyPr/>
          <a:lstStyle/>
          <a:p>
            <a:r>
              <a:rPr lang="en-GB" sz="3200" dirty="0"/>
              <a:t>Stronger research culture</a:t>
            </a:r>
          </a:p>
        </p:txBody>
      </p:sp>
      <p:sp>
        <p:nvSpPr>
          <p:cNvPr id="5" name="TextBox 4">
            <a:extLst>
              <a:ext uri="{FF2B5EF4-FFF2-40B4-BE49-F238E27FC236}">
                <a16:creationId xmlns:a16="http://schemas.microsoft.com/office/drawing/2014/main" id="{5B30FE5D-60E5-F131-1304-49DFC397F4C0}"/>
              </a:ext>
            </a:extLst>
          </p:cNvPr>
          <p:cNvSpPr txBox="1"/>
          <p:nvPr/>
        </p:nvSpPr>
        <p:spPr>
          <a:xfrm>
            <a:off x="509849" y="1035910"/>
            <a:ext cx="11137027" cy="307777"/>
          </a:xfrm>
          <a:prstGeom prst="rect">
            <a:avLst/>
          </a:prstGeom>
          <a:noFill/>
        </p:spPr>
        <p:txBody>
          <a:bodyPr wrap="square">
            <a:spAutoFit/>
          </a:bodyPr>
          <a:lstStyle/>
          <a:p>
            <a:pPr>
              <a:spcAft>
                <a:spcPts val="1134"/>
              </a:spcAft>
            </a:pPr>
            <a:r>
              <a:rPr lang="en-GB" sz="1400" b="1" dirty="0">
                <a:solidFill>
                  <a:srgbClr val="E40037"/>
                </a:solidFill>
              </a:rPr>
              <a:t>Develop research capability | create a supportive environment for research</a:t>
            </a:r>
          </a:p>
        </p:txBody>
      </p:sp>
      <p:sp>
        <p:nvSpPr>
          <p:cNvPr id="3" name="Content Placeholder 2">
            <a:extLst>
              <a:ext uri="{FF2B5EF4-FFF2-40B4-BE49-F238E27FC236}">
                <a16:creationId xmlns:a16="http://schemas.microsoft.com/office/drawing/2014/main" id="{207E4FBE-E34B-F933-1676-D402BADD3631}"/>
              </a:ext>
            </a:extLst>
          </p:cNvPr>
          <p:cNvSpPr txBox="1">
            <a:spLocks/>
          </p:cNvSpPr>
          <p:nvPr/>
        </p:nvSpPr>
        <p:spPr>
          <a:xfrm>
            <a:off x="7487174" y="2304269"/>
            <a:ext cx="3135083" cy="1593144"/>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ctr">
              <a:buClr>
                <a:srgbClr val="E40037"/>
              </a:buClr>
            </a:pPr>
            <a:r>
              <a:rPr lang="en-GB" sz="1800" b="1" dirty="0"/>
              <a:t>HDRC Fellowship Programme</a:t>
            </a:r>
          </a:p>
        </p:txBody>
      </p:sp>
      <p:cxnSp>
        <p:nvCxnSpPr>
          <p:cNvPr id="10" name="Straight Connector 9">
            <a:extLst>
              <a:ext uri="{FF2B5EF4-FFF2-40B4-BE49-F238E27FC236}">
                <a16:creationId xmlns:a16="http://schemas.microsoft.com/office/drawing/2014/main" id="{2C025C75-12F4-EA59-2ABF-9D674336FB0E}"/>
              </a:ext>
            </a:extLst>
          </p:cNvPr>
          <p:cNvCxnSpPr>
            <a:cxnSpLocks/>
          </p:cNvCxnSpPr>
          <p:nvPr/>
        </p:nvCxnSpPr>
        <p:spPr>
          <a:xfrm>
            <a:off x="6131243" y="1994261"/>
            <a:ext cx="0" cy="183248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098387A-4A9A-E422-65EF-29A3F15EAF80}"/>
              </a:ext>
            </a:extLst>
          </p:cNvPr>
          <p:cNvCxnSpPr>
            <a:cxnSpLocks/>
          </p:cNvCxnSpPr>
          <p:nvPr/>
        </p:nvCxnSpPr>
        <p:spPr>
          <a:xfrm>
            <a:off x="6131243" y="4203117"/>
            <a:ext cx="0" cy="172753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064F9D2-BA67-6D61-CA0C-45A24826F878}"/>
              </a:ext>
            </a:extLst>
          </p:cNvPr>
          <p:cNvCxnSpPr>
            <a:cxnSpLocks/>
          </p:cNvCxnSpPr>
          <p:nvPr/>
        </p:nvCxnSpPr>
        <p:spPr>
          <a:xfrm>
            <a:off x="687388" y="3989306"/>
            <a:ext cx="497173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7DB57D6-5204-03A7-AA5F-FED6F4E8CE80}"/>
              </a:ext>
            </a:extLst>
          </p:cNvPr>
          <p:cNvCxnSpPr>
            <a:cxnSpLocks/>
          </p:cNvCxnSpPr>
          <p:nvPr/>
        </p:nvCxnSpPr>
        <p:spPr>
          <a:xfrm>
            <a:off x="6577559" y="3992030"/>
            <a:ext cx="497173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8676D684-296C-229D-68C5-88D26689042E}"/>
              </a:ext>
            </a:extLst>
          </p:cNvPr>
          <p:cNvSpPr txBox="1">
            <a:spLocks/>
          </p:cNvSpPr>
          <p:nvPr/>
        </p:nvSpPr>
        <p:spPr>
          <a:xfrm>
            <a:off x="1764422" y="3704820"/>
            <a:ext cx="3042808" cy="2232555"/>
          </a:xfrm>
          <a:prstGeom prst="rect">
            <a:avLst/>
          </a:prstGeom>
        </p:spPr>
        <p:txBody>
          <a:bodyPr anchor="ct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ctr">
              <a:buClr>
                <a:srgbClr val="E40037"/>
              </a:buClr>
            </a:pPr>
            <a:r>
              <a:rPr lang="en-GB" sz="1800" b="1" dirty="0"/>
              <a:t>Strengthened Community of Practice</a:t>
            </a:r>
          </a:p>
        </p:txBody>
      </p:sp>
      <p:sp>
        <p:nvSpPr>
          <p:cNvPr id="6" name="Content Placeholder 2">
            <a:extLst>
              <a:ext uri="{FF2B5EF4-FFF2-40B4-BE49-F238E27FC236}">
                <a16:creationId xmlns:a16="http://schemas.microsoft.com/office/drawing/2014/main" id="{35CD3E54-2631-8164-10AD-62B5C215C921}"/>
              </a:ext>
            </a:extLst>
          </p:cNvPr>
          <p:cNvSpPr txBox="1">
            <a:spLocks/>
          </p:cNvSpPr>
          <p:nvPr/>
        </p:nvSpPr>
        <p:spPr>
          <a:xfrm>
            <a:off x="7711623" y="3775487"/>
            <a:ext cx="2686184" cy="2232555"/>
          </a:xfrm>
          <a:prstGeom prst="rect">
            <a:avLst/>
          </a:prstGeom>
        </p:spPr>
        <p:txBody>
          <a:bodyPr anchor="ct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ctr">
              <a:buClr>
                <a:srgbClr val="E40037"/>
              </a:buClr>
            </a:pPr>
            <a:r>
              <a:rPr lang="en-GB" sz="1800" b="1" dirty="0"/>
              <a:t>Targeted ‘outreach’ with senior leaders</a:t>
            </a:r>
          </a:p>
        </p:txBody>
      </p:sp>
      <p:sp>
        <p:nvSpPr>
          <p:cNvPr id="7" name="Content Placeholder 2">
            <a:extLst>
              <a:ext uri="{FF2B5EF4-FFF2-40B4-BE49-F238E27FC236}">
                <a16:creationId xmlns:a16="http://schemas.microsoft.com/office/drawing/2014/main" id="{8971F1D7-C426-FD0B-E2EC-B166DA41B457}"/>
              </a:ext>
            </a:extLst>
          </p:cNvPr>
          <p:cNvSpPr txBox="1">
            <a:spLocks/>
          </p:cNvSpPr>
          <p:nvPr/>
        </p:nvSpPr>
        <p:spPr>
          <a:xfrm>
            <a:off x="1326191" y="2304269"/>
            <a:ext cx="3936688" cy="1065092"/>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ctr">
              <a:buClr>
                <a:srgbClr val="E40037"/>
              </a:buClr>
            </a:pPr>
            <a:r>
              <a:rPr lang="en-GB" sz="1800" b="1" dirty="0"/>
              <a:t>CPD for Research Active Employees</a:t>
            </a:r>
          </a:p>
        </p:txBody>
      </p:sp>
      <p:sp>
        <p:nvSpPr>
          <p:cNvPr id="19" name="TextBox 18">
            <a:extLst>
              <a:ext uri="{FF2B5EF4-FFF2-40B4-BE49-F238E27FC236}">
                <a16:creationId xmlns:a16="http://schemas.microsoft.com/office/drawing/2014/main" id="{FE04C644-B3F2-650C-3EC2-46E8189CCD0A}"/>
              </a:ext>
            </a:extLst>
          </p:cNvPr>
          <p:cNvSpPr txBox="1"/>
          <p:nvPr/>
        </p:nvSpPr>
        <p:spPr>
          <a:xfrm>
            <a:off x="1561711" y="5329751"/>
            <a:ext cx="3474540" cy="496389"/>
          </a:xfrm>
          <a:prstGeom prst="rect">
            <a:avLst/>
          </a:prstGeom>
          <a:noFill/>
        </p:spPr>
        <p:txBody>
          <a:bodyPr wrap="square" lIns="0" tIns="0" rIns="0" bIns="0" rtlCol="0">
            <a:noAutofit/>
          </a:bodyPr>
          <a:lstStyle/>
          <a:p>
            <a:pPr marL="0" lvl="1" algn="ctr">
              <a:buClr>
                <a:srgbClr val="E40037"/>
              </a:buClr>
            </a:pPr>
            <a:r>
              <a:rPr lang="en-GB" sz="1100" dirty="0"/>
              <a:t>Forum providing a space for collective learning and for sharing insights and professional challenges, and for the provision of advice and support between peers.</a:t>
            </a:r>
          </a:p>
        </p:txBody>
      </p:sp>
      <p:sp>
        <p:nvSpPr>
          <p:cNvPr id="21" name="TextBox 20">
            <a:extLst>
              <a:ext uri="{FF2B5EF4-FFF2-40B4-BE49-F238E27FC236}">
                <a16:creationId xmlns:a16="http://schemas.microsoft.com/office/drawing/2014/main" id="{60436DF6-A751-67C9-467D-2833E2075C25}"/>
              </a:ext>
            </a:extLst>
          </p:cNvPr>
          <p:cNvSpPr txBox="1"/>
          <p:nvPr/>
        </p:nvSpPr>
        <p:spPr>
          <a:xfrm>
            <a:off x="7311030" y="2918271"/>
            <a:ext cx="3474540" cy="496389"/>
          </a:xfrm>
          <a:prstGeom prst="rect">
            <a:avLst/>
          </a:prstGeom>
          <a:noFill/>
        </p:spPr>
        <p:txBody>
          <a:bodyPr wrap="square" lIns="0" tIns="0" rIns="0" bIns="0" rtlCol="0">
            <a:noAutofit/>
          </a:bodyPr>
          <a:lstStyle/>
          <a:p>
            <a:pPr marL="0" lvl="1" algn="ctr">
              <a:buClr>
                <a:srgbClr val="E40037"/>
              </a:buClr>
            </a:pPr>
            <a:r>
              <a:rPr lang="en-GB" sz="1100" dirty="0"/>
              <a:t>Funding to align high-performing colleagues to HDRC workstreams for a fixed period and on a part-time basis, supported by action-learning sets.</a:t>
            </a:r>
          </a:p>
        </p:txBody>
      </p:sp>
      <p:sp>
        <p:nvSpPr>
          <p:cNvPr id="23" name="TextBox 22">
            <a:extLst>
              <a:ext uri="{FF2B5EF4-FFF2-40B4-BE49-F238E27FC236}">
                <a16:creationId xmlns:a16="http://schemas.microsoft.com/office/drawing/2014/main" id="{B735DC08-33B4-C5FB-D417-63BC20BFFF14}"/>
              </a:ext>
            </a:extLst>
          </p:cNvPr>
          <p:cNvSpPr txBox="1"/>
          <p:nvPr/>
        </p:nvSpPr>
        <p:spPr>
          <a:xfrm>
            <a:off x="1548556" y="2904985"/>
            <a:ext cx="3474540" cy="496389"/>
          </a:xfrm>
          <a:prstGeom prst="rect">
            <a:avLst/>
          </a:prstGeom>
          <a:noFill/>
        </p:spPr>
        <p:txBody>
          <a:bodyPr wrap="square" lIns="0" tIns="0" rIns="0" bIns="0" rtlCol="0">
            <a:noAutofit/>
          </a:bodyPr>
          <a:lstStyle/>
          <a:p>
            <a:pPr algn="ctr"/>
            <a:r>
              <a:rPr lang="en-GB" sz="1100" dirty="0"/>
              <a:t>Prospects of approved development opportunities</a:t>
            </a:r>
          </a:p>
          <a:p>
            <a:pPr algn="ctr"/>
            <a:r>
              <a:rPr lang="en-GB" sz="1100" dirty="0"/>
              <a:t>Fund to support CPD Activity (c.£20k per year)</a:t>
            </a:r>
          </a:p>
          <a:p>
            <a:pPr algn="ctr"/>
            <a:r>
              <a:rPr lang="en-GB" sz="1100" dirty="0"/>
              <a:t>Low-cost access to ARU and </a:t>
            </a:r>
            <a:r>
              <a:rPr lang="en-GB" sz="1100" dirty="0" err="1"/>
              <a:t>UoE</a:t>
            </a:r>
            <a:r>
              <a:rPr lang="en-GB" sz="1100" dirty="0"/>
              <a:t> researcher training</a:t>
            </a:r>
          </a:p>
        </p:txBody>
      </p:sp>
      <p:sp>
        <p:nvSpPr>
          <p:cNvPr id="24" name="TextBox 23">
            <a:extLst>
              <a:ext uri="{FF2B5EF4-FFF2-40B4-BE49-F238E27FC236}">
                <a16:creationId xmlns:a16="http://schemas.microsoft.com/office/drawing/2014/main" id="{BB468218-9AF0-1A15-F8BF-79E7A00E05A9}"/>
              </a:ext>
            </a:extLst>
          </p:cNvPr>
          <p:cNvSpPr txBox="1"/>
          <p:nvPr/>
        </p:nvSpPr>
        <p:spPr>
          <a:xfrm>
            <a:off x="7311030" y="5329750"/>
            <a:ext cx="3474540" cy="496389"/>
          </a:xfrm>
          <a:prstGeom prst="rect">
            <a:avLst/>
          </a:prstGeom>
          <a:noFill/>
        </p:spPr>
        <p:txBody>
          <a:bodyPr wrap="square" lIns="0" tIns="0" rIns="0" bIns="0" rtlCol="0">
            <a:noAutofit/>
          </a:bodyPr>
          <a:lstStyle/>
          <a:p>
            <a:pPr marL="0" lvl="3" algn="ctr">
              <a:spcAft>
                <a:spcPts val="600"/>
              </a:spcAft>
            </a:pPr>
            <a:r>
              <a:rPr lang="en-GB" sz="1100" dirty="0"/>
              <a:t>Bespoke ‘out-reach’ workshops, focused on building understanding of the role of the HDRC and the benefits of research, and engaging the public. </a:t>
            </a:r>
          </a:p>
          <a:p>
            <a:pPr marL="0" lvl="3" algn="ctr">
              <a:spcAft>
                <a:spcPts val="600"/>
              </a:spcAft>
            </a:pPr>
            <a:r>
              <a:rPr lang="en-GB" sz="1100" dirty="0"/>
              <a:t>Opportunities to observe and/or shadow researchers undertaking fieldwork. </a:t>
            </a:r>
          </a:p>
        </p:txBody>
      </p:sp>
      <p:pic>
        <p:nvPicPr>
          <p:cNvPr id="8" name="Picture 7">
            <a:extLst>
              <a:ext uri="{FF2B5EF4-FFF2-40B4-BE49-F238E27FC236}">
                <a16:creationId xmlns:a16="http://schemas.microsoft.com/office/drawing/2014/main" id="{FE523037-767B-3F9A-99A2-D879D4C42F59}"/>
              </a:ext>
            </a:extLst>
          </p:cNvPr>
          <p:cNvPicPr>
            <a:picLocks noChangeAspect="1"/>
          </p:cNvPicPr>
          <p:nvPr/>
        </p:nvPicPr>
        <p:blipFill>
          <a:blip r:embed="rId2"/>
          <a:stretch>
            <a:fillRect/>
          </a:stretch>
        </p:blipFill>
        <p:spPr>
          <a:xfrm>
            <a:off x="11262193" y="458124"/>
            <a:ext cx="769366" cy="769366"/>
          </a:xfrm>
          <a:prstGeom prst="rect">
            <a:avLst/>
          </a:prstGeom>
        </p:spPr>
      </p:pic>
    </p:spTree>
    <p:extLst>
      <p:ext uri="{BB962C8B-B14F-4D97-AF65-F5344CB8AC3E}">
        <p14:creationId xmlns:p14="http://schemas.microsoft.com/office/powerpoint/2010/main" val="2578450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1D19AA0-853C-376B-0587-6AF037973D1B}"/>
              </a:ext>
            </a:extLst>
          </p:cNvPr>
          <p:cNvPicPr>
            <a:picLocks noChangeAspect="1"/>
          </p:cNvPicPr>
          <p:nvPr/>
        </p:nvPicPr>
        <p:blipFill>
          <a:blip r:embed="rId2"/>
          <a:stretch>
            <a:fillRect/>
          </a:stretch>
        </p:blipFill>
        <p:spPr>
          <a:xfrm>
            <a:off x="11257113" y="440394"/>
            <a:ext cx="774446" cy="774446"/>
          </a:xfrm>
          <a:prstGeom prst="rect">
            <a:avLst/>
          </a:prstGeom>
        </p:spPr>
      </p:pic>
      <p:sp>
        <p:nvSpPr>
          <p:cNvPr id="2" name="Title 1">
            <a:extLst>
              <a:ext uri="{FF2B5EF4-FFF2-40B4-BE49-F238E27FC236}">
                <a16:creationId xmlns:a16="http://schemas.microsoft.com/office/drawing/2014/main" id="{10AE9521-384A-480B-A08C-C0B65F6AB2AB}"/>
              </a:ext>
            </a:extLst>
          </p:cNvPr>
          <p:cNvSpPr>
            <a:spLocks noGrp="1"/>
          </p:cNvSpPr>
          <p:nvPr>
            <p:ph type="title"/>
          </p:nvPr>
        </p:nvSpPr>
        <p:spPr>
          <a:xfrm>
            <a:off x="545123" y="517524"/>
            <a:ext cx="10446927" cy="1065091"/>
          </a:xfrm>
        </p:spPr>
        <p:txBody>
          <a:bodyPr/>
          <a:lstStyle/>
          <a:p>
            <a:r>
              <a:rPr lang="en-GB" sz="3200" dirty="0"/>
              <a:t>Landing research with impact</a:t>
            </a:r>
          </a:p>
        </p:txBody>
      </p:sp>
      <p:sp>
        <p:nvSpPr>
          <p:cNvPr id="5" name="TextBox 4">
            <a:extLst>
              <a:ext uri="{FF2B5EF4-FFF2-40B4-BE49-F238E27FC236}">
                <a16:creationId xmlns:a16="http://schemas.microsoft.com/office/drawing/2014/main" id="{5B30FE5D-60E5-F131-1304-49DFC397F4C0}"/>
              </a:ext>
            </a:extLst>
          </p:cNvPr>
          <p:cNvSpPr txBox="1"/>
          <p:nvPr/>
        </p:nvSpPr>
        <p:spPr>
          <a:xfrm>
            <a:off x="509849" y="1035910"/>
            <a:ext cx="11137027" cy="664284"/>
          </a:xfrm>
          <a:prstGeom prst="rect">
            <a:avLst/>
          </a:prstGeom>
          <a:noFill/>
        </p:spPr>
        <p:txBody>
          <a:bodyPr wrap="square">
            <a:spAutoFit/>
          </a:bodyPr>
          <a:lstStyle/>
          <a:p>
            <a:pPr>
              <a:spcAft>
                <a:spcPts val="1134"/>
              </a:spcAft>
            </a:pPr>
            <a:r>
              <a:rPr lang="en-GB" sz="1400" b="1" dirty="0">
                <a:solidFill>
                  <a:srgbClr val="E40037"/>
                </a:solidFill>
              </a:rPr>
              <a:t>Establish the GE HDRC as a credible source of research | Disseminate findings with impact</a:t>
            </a:r>
          </a:p>
          <a:p>
            <a:pPr>
              <a:spcAft>
                <a:spcPts val="1134"/>
              </a:spcAft>
            </a:pPr>
            <a:endParaRPr lang="en-GB" sz="1400" b="1" dirty="0">
              <a:solidFill>
                <a:srgbClr val="E40037"/>
              </a:solidFill>
            </a:endParaRPr>
          </a:p>
        </p:txBody>
      </p:sp>
      <p:sp>
        <p:nvSpPr>
          <p:cNvPr id="7" name="Content Placeholder 2">
            <a:extLst>
              <a:ext uri="{FF2B5EF4-FFF2-40B4-BE49-F238E27FC236}">
                <a16:creationId xmlns:a16="http://schemas.microsoft.com/office/drawing/2014/main" id="{8971F1D7-C426-FD0B-E2EC-B166DA41B457}"/>
              </a:ext>
            </a:extLst>
          </p:cNvPr>
          <p:cNvSpPr txBox="1">
            <a:spLocks/>
          </p:cNvSpPr>
          <p:nvPr/>
        </p:nvSpPr>
        <p:spPr>
          <a:xfrm>
            <a:off x="556933" y="1880658"/>
            <a:ext cx="11093730" cy="4149725"/>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lvl="1" indent="-285750">
              <a:spcAft>
                <a:spcPts val="600"/>
              </a:spcAft>
              <a:buClr>
                <a:srgbClr val="E40037"/>
              </a:buClr>
              <a:buFont typeface="Wingdings" panose="05000000000000000000" pitchFamily="2" charset="2"/>
              <a:buChar char="§"/>
            </a:pPr>
            <a:r>
              <a:rPr lang="en-GB" sz="1600" dirty="0"/>
              <a:t>HDRC communications activity will be focused on four principal audiences:</a:t>
            </a:r>
          </a:p>
          <a:p>
            <a:pPr marL="746550" lvl="3" indent="-285750">
              <a:spcAft>
                <a:spcPts val="600"/>
              </a:spcAft>
            </a:pPr>
            <a:r>
              <a:rPr lang="en-GB" sz="1600" dirty="0"/>
              <a:t>Greater Essex’s senior executive and political decision-makers; </a:t>
            </a:r>
          </a:p>
          <a:p>
            <a:pPr marL="746550" lvl="3" indent="-285750">
              <a:spcAft>
                <a:spcPts val="600"/>
              </a:spcAft>
            </a:pPr>
            <a:r>
              <a:rPr lang="en-GB" sz="1600" dirty="0"/>
              <a:t>professionals across public service agencies; </a:t>
            </a:r>
          </a:p>
          <a:p>
            <a:pPr marL="746550" lvl="3" indent="-285750">
              <a:spcAft>
                <a:spcPts val="600"/>
              </a:spcAft>
            </a:pPr>
            <a:r>
              <a:rPr lang="en-GB" sz="1600" dirty="0"/>
              <a:t>Essex residents</a:t>
            </a:r>
          </a:p>
          <a:p>
            <a:pPr marL="746550" lvl="3" indent="-285750">
              <a:spcAft>
                <a:spcPts val="600"/>
              </a:spcAft>
            </a:pPr>
            <a:r>
              <a:rPr lang="en-GB" sz="1600" dirty="0"/>
              <a:t>our peers across the country. </a:t>
            </a:r>
          </a:p>
          <a:p>
            <a:pPr marL="285750" lvl="1" indent="-285750">
              <a:buClr>
                <a:srgbClr val="E40037"/>
              </a:buClr>
              <a:buFont typeface="Wingdings" panose="05000000000000000000" pitchFamily="2" charset="2"/>
              <a:buChar char="§"/>
            </a:pPr>
            <a:r>
              <a:rPr lang="en-GB" sz="1600" dirty="0"/>
              <a:t>The communications and engagement programme will span a range of mutually supporting activities:</a:t>
            </a:r>
          </a:p>
          <a:p>
            <a:pPr marL="746550" lvl="3" indent="-285750">
              <a:spcAft>
                <a:spcPts val="600"/>
              </a:spcAft>
            </a:pPr>
            <a:r>
              <a:rPr lang="en-GB" sz="1600" dirty="0"/>
              <a:t>Brand building: positioning the HDRC a credible source of insight and evidence on the WDH</a:t>
            </a:r>
          </a:p>
          <a:p>
            <a:pPr marL="746550" lvl="3" indent="-285750">
              <a:spcAft>
                <a:spcPts val="600"/>
              </a:spcAft>
            </a:pPr>
            <a:r>
              <a:rPr lang="en-GB" sz="1600" dirty="0"/>
              <a:t>Impact dissemination: supporting each research project and evaluation with a bespoke dissemination plan to ensure messages are packaged to achieve maximum impact with each key audience. This may include the use of alternative media to communicate insights, including exhibitions, seminars, films, events, and podcasts. </a:t>
            </a:r>
          </a:p>
          <a:p>
            <a:pPr marL="746550" lvl="3" indent="-285750">
              <a:spcAft>
                <a:spcPts val="600"/>
              </a:spcAft>
            </a:pPr>
            <a:r>
              <a:rPr lang="en-GB" sz="1600" dirty="0"/>
              <a:t>Securing advocates: engaging senior leaders, professionals and members of the public as advocates for the HDRC’s work. </a:t>
            </a:r>
          </a:p>
          <a:p>
            <a:pPr marL="746550" lvl="3" indent="-285750">
              <a:spcAft>
                <a:spcPts val="600"/>
              </a:spcAft>
            </a:pPr>
            <a:r>
              <a:rPr lang="en-GB" sz="1600" dirty="0"/>
              <a:t>Publications: the HDRC will work in the open, publishing all research outputs via a new HDRC website with supportive links to other well-used sources of insight (e.g., Essex Open Data). </a:t>
            </a:r>
          </a:p>
          <a:p>
            <a:pPr marL="746550" lvl="3" indent="-285750">
              <a:spcAft>
                <a:spcPts val="600"/>
              </a:spcAft>
            </a:pPr>
            <a:r>
              <a:rPr lang="en-GB" sz="1600" dirty="0"/>
              <a:t>A programme of virtual and face-to-face events:  this will include an annual “WDH Research Conference” bringing together professionals, service users and policy makers in GE to present findings and consider their implications for policy.</a:t>
            </a:r>
          </a:p>
          <a:p>
            <a:pPr lvl="3" indent="0">
              <a:spcAft>
                <a:spcPts val="600"/>
              </a:spcAft>
              <a:buNone/>
            </a:pPr>
            <a:endParaRPr lang="en-GB" sz="1600" dirty="0"/>
          </a:p>
        </p:txBody>
      </p:sp>
    </p:spTree>
    <p:extLst>
      <p:ext uri="{BB962C8B-B14F-4D97-AF65-F5344CB8AC3E}">
        <p14:creationId xmlns:p14="http://schemas.microsoft.com/office/powerpoint/2010/main" val="4242607044"/>
      </p:ext>
    </p:extLst>
  </p:cSld>
  <p:clrMapOvr>
    <a:masterClrMapping/>
  </p:clrMapOvr>
</p:sld>
</file>

<file path=ppt/theme/theme1.xml><?xml version="1.0" encoding="utf-8"?>
<a:theme xmlns:a="http://schemas.openxmlformats.org/drawingml/2006/main" name="Office Theme">
  <a:themeElements>
    <a:clrScheme name="Custom 26">
      <a:dk1>
        <a:srgbClr val="000000"/>
      </a:dk1>
      <a:lt1>
        <a:sysClr val="window" lastClr="FFFFFF"/>
      </a:lt1>
      <a:dk2>
        <a:srgbClr val="000000"/>
      </a:dk2>
      <a:lt2>
        <a:srgbClr val="FFFFFF"/>
      </a:lt2>
      <a:accent1>
        <a:srgbClr val="E40037"/>
      </a:accent1>
      <a:accent2>
        <a:srgbClr val="4179AA"/>
      </a:accent2>
      <a:accent3>
        <a:srgbClr val="E97135"/>
      </a:accent3>
      <a:accent4>
        <a:srgbClr val="9361B3"/>
      </a:accent4>
      <a:accent5>
        <a:srgbClr val="3A7D64"/>
      </a:accent5>
      <a:accent6>
        <a:srgbClr val="C84674"/>
      </a:accent6>
      <a:hlink>
        <a:srgbClr val="4179AA"/>
      </a:hlink>
      <a:folHlink>
        <a:srgbClr val="76766B"/>
      </a:folHlink>
    </a:clrScheme>
    <a:fontScheme name="Custom 28">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spcAft>
            <a:spcPts val="1134"/>
          </a:spcAft>
          <a:defRPr sz="1500" dirty="0"/>
        </a:defPPr>
      </a:lstStyle>
    </a:txDef>
  </a:objectDefaults>
  <a:extraClrSchemeLst/>
  <a:custClrLst>
    <a:custClr name="Primary white">
      <a:srgbClr val="FFFFFF"/>
    </a:custClr>
    <a:custClr name="Bright 1">
      <a:srgbClr val="E40037"/>
    </a:custClr>
    <a:custClr name="Bright 6">
      <a:srgbClr val="4179AA"/>
    </a:custClr>
    <a:custClr name="Strong 1">
      <a:srgbClr val="921D33"/>
    </a:custClr>
    <a:custClr name="Strong 6">
      <a:srgbClr val="004C94"/>
    </a:custClr>
    <a:custClr name="Soft 1">
      <a:srgbClr val="EAD2D5"/>
    </a:custClr>
    <a:custClr name="Soft 6">
      <a:srgbClr val="C3D3E5"/>
    </a:custClr>
    <a:custClr name="BLANK">
      <a:srgbClr val="FFFFFF"/>
    </a:custClr>
    <a:custClr name="BLANK">
      <a:srgbClr val="FFFFFF"/>
    </a:custClr>
    <a:custClr name="BLANK">
      <a:srgbClr val="FFFFFF"/>
    </a:custClr>
    <a:custClr name="Primary red">
      <a:srgbClr val="E40037"/>
    </a:custClr>
    <a:custClr name="Bright 2">
      <a:srgbClr val="E97135"/>
    </a:custClr>
    <a:custClr name="Bright 7">
      <a:srgbClr val="3A7D64"/>
    </a:custClr>
    <a:custClr name="Strong 2">
      <a:srgbClr val="C65015"/>
    </a:custClr>
    <a:custClr name="Strong 7">
      <a:srgbClr val="1D594C"/>
    </a:custClr>
    <a:custClr name="Soft 2">
      <a:srgbClr val="F3D0A5"/>
    </a:custClr>
    <a:custClr name="Soft 7">
      <a:srgbClr val="BBCCCF"/>
    </a:custClr>
    <a:custClr name="BLANK">
      <a:srgbClr val="FFFFFF"/>
    </a:custClr>
    <a:custClr name="BLANK">
      <a:srgbClr val="FFFFFF"/>
    </a:custClr>
    <a:custClr name="BLANK">
      <a:srgbClr val="FFFFFF"/>
    </a:custClr>
    <a:custClr name="Primary black">
      <a:srgbClr val="000000"/>
    </a:custClr>
    <a:custClr name="Bright 3">
      <a:srgbClr val="ECB720"/>
    </a:custClr>
    <a:custClr name="Brihgt 8">
      <a:srgbClr val="729D4D"/>
    </a:custClr>
    <a:custClr name="Strong 3">
      <a:srgbClr val="C69318"/>
    </a:custClr>
    <a:custClr name="Strong 8">
      <a:srgbClr val="4B7131"/>
    </a:custClr>
    <a:custClr name="Soft 3">
      <a:srgbClr val="F0E3BB"/>
    </a:custClr>
    <a:custClr name="Soft 8">
      <a:srgbClr val="D2DCBB"/>
    </a:custClr>
    <a:custClr name="BLANK">
      <a:srgbClr val="FFFFFF"/>
    </a:custClr>
    <a:custClr name="BLANK">
      <a:srgbClr val="FFFFFF"/>
    </a:custClr>
    <a:custClr name="BLANK">
      <a:srgbClr val="FFFFFF"/>
    </a:custClr>
    <a:custClr name="BLANK">
      <a:srgbClr val="FFFFFF"/>
    </a:custClr>
    <a:custClr name="Bright 4">
      <a:srgbClr val="C84674"/>
    </a:custClr>
    <a:custClr name="Bright 9">
      <a:srgbClr val="76766B"/>
    </a:custClr>
    <a:custClr name="Strong 4">
      <a:srgbClr val="910563"/>
    </a:custClr>
    <a:custClr name="Strong 9">
      <a:srgbClr val="414745"/>
    </a:custClr>
    <a:custClr name="Soft 4">
      <a:srgbClr val="E0D3D1"/>
    </a:custClr>
    <a:custClr name="Soft 9">
      <a:srgbClr val="D4D4D4"/>
    </a:custClr>
    <a:custClr name="BLANK">
      <a:srgbClr val="FFFFFF"/>
    </a:custClr>
    <a:custClr name="BLANK">
      <a:srgbClr val="FFFFFF"/>
    </a:custClr>
    <a:custClr name="BLANK">
      <a:srgbClr val="FFFFFF"/>
    </a:custClr>
    <a:custClr name="BLANK">
      <a:srgbClr val="FFFFFF"/>
    </a:custClr>
    <a:custClr name="Bright 5">
      <a:srgbClr val="9361B3"/>
    </a:custClr>
    <a:custClr name="BLANK">
      <a:srgbClr val="FFFFFF"/>
    </a:custClr>
    <a:custClr name="Strong 5">
      <a:srgbClr val="5C2472"/>
    </a:custClr>
    <a:custClr name="BLANK">
      <a:srgbClr val="FFFFFF"/>
    </a:custClr>
    <a:custClr name="Soft 5">
      <a:srgbClr val="EADBEA"/>
    </a:custClr>
  </a:custClrLst>
  <a:extLst>
    <a:ext uri="{05A4C25C-085E-4340-85A3-A5531E510DB2}">
      <thm15:themeFamily xmlns:thm15="http://schemas.microsoft.com/office/thememl/2012/main" name="Presentation1" id="{75A86DDA-B9BB-46D2-9D43-E2A2146931CE}" vid="{04DB70F8-383B-4667-96C6-2E3388DF84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30DB983E826B541A1B44BF30563DA92" ma:contentTypeVersion="20" ma:contentTypeDescription="Create a new document." ma:contentTypeScope="" ma:versionID="24cf084c42b4b7b312a716bf6e69862d">
  <xsd:schema xmlns:xsd="http://www.w3.org/2001/XMLSchema" xmlns:xs="http://www.w3.org/2001/XMLSchema" xmlns:p="http://schemas.microsoft.com/office/2006/metadata/properties" xmlns:ns1="http://schemas.microsoft.com/sharepoint/v3" xmlns:ns2="08c5a13b-34f6-45b4-834f-57230b756aa9" xmlns:ns3="1129fd87-dba1-49d4-8b41-71d014dc46ac" targetNamespace="http://schemas.microsoft.com/office/2006/metadata/properties" ma:root="true" ma:fieldsID="ea82bfc9ccf4a6675fc854bf4dac69b5" ns1:_="" ns2:_="" ns3:_="">
    <xsd:import namespace="http://schemas.microsoft.com/sharepoint/v3"/>
    <xsd:import namespace="08c5a13b-34f6-45b4-834f-57230b756aa9"/>
    <xsd:import namespace="1129fd87-dba1-49d4-8b41-71d014dc46a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1:_ip_UnifiedCompliancePolicyProperties" minOccurs="0"/>
                <xsd:element ref="ns1:_ip_UnifiedCompliancePolicyUIAction"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8c5a13b-34f6-45b4-834f-57230b756a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LengthInSeconds" ma:index="25" nillable="true" ma:displayName="MediaLengthInSeconds" ma:hidden="true" ma:internalName="MediaLengthInSeconds" ma:readOnly="true">
      <xsd:simpleType>
        <xsd:restriction base="dms:Unknown"/>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129fd87-dba1-49d4-8b41-71d014dc46ac"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8737ced8-a23b-4415-b4bf-1917b33fe651}" ma:internalName="TaxCatchAll" ma:showField="CatchAllData" ma:web="1129fd87-dba1-49d4-8b41-71d014dc46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08c5a13b-34f6-45b4-834f-57230b756aa9">
      <Terms xmlns="http://schemas.microsoft.com/office/infopath/2007/PartnerControls"/>
    </lcf76f155ced4ddcb4097134ff3c332f>
    <_ip_UnifiedCompliancePolicyProperties xmlns="http://schemas.microsoft.com/sharepoint/v3" xsi:nil="true"/>
    <TaxCatchAll xmlns="1129fd87-dba1-49d4-8b41-71d014dc46ac" xsi:nil="true"/>
  </documentManagement>
</p:properties>
</file>

<file path=customXml/itemProps1.xml><?xml version="1.0" encoding="utf-8"?>
<ds:datastoreItem xmlns:ds="http://schemas.openxmlformats.org/officeDocument/2006/customXml" ds:itemID="{CA15FF06-28E2-4F40-B326-D7596B0FA7F8}">
  <ds:schemaRefs>
    <ds:schemaRef ds:uri="http://schemas.microsoft.com/sharepoint/v3/contenttype/forms"/>
  </ds:schemaRefs>
</ds:datastoreItem>
</file>

<file path=customXml/itemProps2.xml><?xml version="1.0" encoding="utf-8"?>
<ds:datastoreItem xmlns:ds="http://schemas.openxmlformats.org/officeDocument/2006/customXml" ds:itemID="{31842C00-73E5-4EF8-AB32-ABF0C8A36E28}"/>
</file>

<file path=customXml/itemProps3.xml><?xml version="1.0" encoding="utf-8"?>
<ds:datastoreItem xmlns:ds="http://schemas.openxmlformats.org/officeDocument/2006/customXml" ds:itemID="{B216C91F-B092-485F-89DA-CDD2EFE13FC0}">
  <ds:schemaRefs>
    <ds:schemaRef ds:uri="http://purl.org/dc/terms/"/>
    <ds:schemaRef ds:uri="http://schemas.microsoft.com/office/2006/documentManagement/types"/>
    <ds:schemaRef ds:uri="e480762d-17ba-42bc-8a67-2f31dd779084"/>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83f7c254-7076-404b-a365-327da82c578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ECC-Corporate-PowerPoint-template (22)</Template>
  <TotalTime>1301</TotalTime>
  <Words>1894</Words>
  <Application>Microsoft Office PowerPoint</Application>
  <PresentationFormat>Widescreen</PresentationFormat>
  <Paragraphs>131</Paragraphs>
  <Slides>11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Health Determinants Research Collaboration  Greater Essex</vt:lpstr>
      <vt:lpstr>What is the Greater Essex HDRC?</vt:lpstr>
      <vt:lpstr>PowerPoint Presentation</vt:lpstr>
      <vt:lpstr>How will the GE HDRC operate?</vt:lpstr>
      <vt:lpstr>How will the public be involved?</vt:lpstr>
      <vt:lpstr>What will the GE HDRC do?</vt:lpstr>
      <vt:lpstr>Research themes/ workstreams</vt:lpstr>
      <vt:lpstr>Stronger research culture</vt:lpstr>
      <vt:lpstr>Landing research with impact</vt:lpstr>
      <vt:lpstr>PowerPoint Presentation</vt:lpstr>
      <vt:lpstr>This information is issued by: NIHR Health Determinants Research Collaboration Greater Essex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dc:title>
  <dc:creator>Alastair Gordon - Head of Profession Research and Citizen Insight</dc:creator>
  <cp:lastModifiedBy>Alastair Gordon</cp:lastModifiedBy>
  <cp:revision>16</cp:revision>
  <dcterms:created xsi:type="dcterms:W3CDTF">2023-12-11T11:54:20Z</dcterms:created>
  <dcterms:modified xsi:type="dcterms:W3CDTF">2024-03-04T23:01:48Z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0x010100130DB983E826B541A1B44BF30563DA92</vt:lpwstr>
  </property>
  <property fmtid="{D5CDD505-2E9C-101B-9397-08002B2CF9AE}" pid="3" name="MSIP_Label_39d8be9e-c8d9-4b9c-bd40-2c27cc7ea2e6_Enabled">
    <vt:lpwstr>true</vt:lpwstr>
  </property>
  <property fmtid="{D5CDD505-2E9C-101B-9397-08002B2CF9AE}" pid="4" name="MSIP_Label_39d8be9e-c8d9-4b9c-bd40-2c27cc7ea2e6_SetDate">
    <vt:lpwstr>2022-11-21T15:54:52Z</vt:lpwstr>
  </property>
  <property fmtid="{D5CDD505-2E9C-101B-9397-08002B2CF9AE}" pid="5" name="MSIP_Label_39d8be9e-c8d9-4b9c-bd40-2c27cc7ea2e6_Method">
    <vt:lpwstr>Standard</vt:lpwstr>
  </property>
  <property fmtid="{D5CDD505-2E9C-101B-9397-08002B2CF9AE}" pid="6" name="MSIP_Label_39d8be9e-c8d9-4b9c-bd40-2c27cc7ea2e6_Name">
    <vt:lpwstr>39d8be9e-c8d9-4b9c-bd40-2c27cc7ea2e6</vt:lpwstr>
  </property>
  <property fmtid="{D5CDD505-2E9C-101B-9397-08002B2CF9AE}" pid="7" name="MSIP_Label_39d8be9e-c8d9-4b9c-bd40-2c27cc7ea2e6_SiteId">
    <vt:lpwstr>a8b4324f-155c-4215-a0f1-7ed8cc9a992f</vt:lpwstr>
  </property>
  <property fmtid="{D5CDD505-2E9C-101B-9397-08002B2CF9AE}" pid="8" name="MSIP_Label_39d8be9e-c8d9-4b9c-bd40-2c27cc7ea2e6_ActionId">
    <vt:lpwstr>5715f456-9f2d-4555-ac61-58155fbe27be</vt:lpwstr>
  </property>
  <property fmtid="{D5CDD505-2E9C-101B-9397-08002B2CF9AE}" pid="9" name="MSIP_Label_39d8be9e-c8d9-4b9c-bd40-2c27cc7ea2e6_ContentBits">
    <vt:lpwstr>0</vt:lpwstr>
  </property>
  <property fmtid="{D5CDD505-2E9C-101B-9397-08002B2CF9AE}" pid="10" name="Content Subject">
    <vt:lpwstr/>
  </property>
</Properties>
</file>