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4"/>
  </p:sldMasterIdLst>
  <p:notesMasterIdLst>
    <p:notesMasterId r:id="rId68"/>
  </p:notesMasterIdLst>
  <p:sldIdLst>
    <p:sldId id="256" r:id="rId5"/>
    <p:sldId id="1931" r:id="rId6"/>
    <p:sldId id="1923" r:id="rId7"/>
    <p:sldId id="1861" r:id="rId8"/>
    <p:sldId id="1866" r:id="rId9"/>
    <p:sldId id="1921" r:id="rId10"/>
    <p:sldId id="1873" r:id="rId11"/>
    <p:sldId id="1924" r:id="rId12"/>
    <p:sldId id="1895" r:id="rId13"/>
    <p:sldId id="1899" r:id="rId14"/>
    <p:sldId id="1865" r:id="rId15"/>
    <p:sldId id="1872" r:id="rId16"/>
    <p:sldId id="1859" r:id="rId17"/>
    <p:sldId id="1858" r:id="rId18"/>
    <p:sldId id="1857" r:id="rId19"/>
    <p:sldId id="1856" r:id="rId20"/>
    <p:sldId id="1823" r:id="rId21"/>
    <p:sldId id="1822" r:id="rId22"/>
    <p:sldId id="1821" r:id="rId23"/>
    <p:sldId id="1820" r:id="rId24"/>
    <p:sldId id="1819" r:id="rId25"/>
    <p:sldId id="1817" r:id="rId26"/>
    <p:sldId id="1879" r:id="rId27"/>
    <p:sldId id="1878" r:id="rId28"/>
    <p:sldId id="1818" r:id="rId29"/>
    <p:sldId id="1930" r:id="rId30"/>
    <p:sldId id="1906" r:id="rId31"/>
    <p:sldId id="1908" r:id="rId32"/>
    <p:sldId id="1909" r:id="rId33"/>
    <p:sldId id="1843" r:id="rId34"/>
    <p:sldId id="1842" r:id="rId35"/>
    <p:sldId id="1841" r:id="rId36"/>
    <p:sldId id="1839" r:id="rId37"/>
    <p:sldId id="1838" r:id="rId38"/>
    <p:sldId id="1902" r:id="rId39"/>
    <p:sldId id="1903" r:id="rId40"/>
    <p:sldId id="1932" r:id="rId41"/>
    <p:sldId id="1912" r:id="rId42"/>
    <p:sldId id="1891" r:id="rId43"/>
    <p:sldId id="1893" r:id="rId44"/>
    <p:sldId id="1846" r:id="rId45"/>
    <p:sldId id="1851" r:id="rId46"/>
    <p:sldId id="1850" r:id="rId47"/>
    <p:sldId id="1849" r:id="rId48"/>
    <p:sldId id="1928" r:id="rId49"/>
    <p:sldId id="1883" r:id="rId50"/>
    <p:sldId id="1790" r:id="rId51"/>
    <p:sldId id="371" r:id="rId52"/>
    <p:sldId id="372" r:id="rId53"/>
    <p:sldId id="1736" r:id="rId54"/>
    <p:sldId id="1892" r:id="rId55"/>
    <p:sldId id="373" r:id="rId56"/>
    <p:sldId id="1914" r:id="rId57"/>
    <p:sldId id="1938" r:id="rId58"/>
    <p:sldId id="971" r:id="rId59"/>
    <p:sldId id="1933" r:id="rId60"/>
    <p:sldId id="1934" r:id="rId61"/>
    <p:sldId id="1935" r:id="rId62"/>
    <p:sldId id="1936" r:id="rId63"/>
    <p:sldId id="1937" r:id="rId64"/>
    <p:sldId id="273" r:id="rId65"/>
    <p:sldId id="1939" r:id="rId66"/>
    <p:sldId id="158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40" autoAdjust="0"/>
    <p:restoredTop sz="96229"/>
  </p:normalViewPr>
  <p:slideViewPr>
    <p:cSldViewPr snapToGrid="0">
      <p:cViewPr varScale="1">
        <p:scale>
          <a:sx n="128" d="100"/>
          <a:sy n="128" d="100"/>
        </p:scale>
        <p:origin x="4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3F8CA-86FC-4564-97ED-6C18CAD43E2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F0A4CB86-B910-490E-8522-5FCCA5D29AFA}">
      <dgm:prSet phldrT="[Text]" custT="1"/>
      <dgm:spPr/>
      <dgm:t>
        <a:bodyPr/>
        <a:lstStyle/>
        <a:p>
          <a:r>
            <a:rPr lang="en-GB" sz="900" dirty="0">
              <a:latin typeface="Roboto" panose="02000000000000000000" pitchFamily="2" charset="0"/>
              <a:ea typeface="Roboto" panose="02000000000000000000" pitchFamily="2" charset="0"/>
            </a:rPr>
            <a:t>System Clinical Leadership </a:t>
          </a:r>
        </a:p>
      </dgm:t>
    </dgm:pt>
    <dgm:pt modelId="{5945FD33-2538-4608-98A4-51B985581A8C}" type="parTrans" cxnId="{DBC318BD-A41A-4D78-B9F2-DD550C9B8EB8}">
      <dgm:prSet/>
      <dgm:spPr/>
      <dgm:t>
        <a:bodyPr/>
        <a:lstStyle/>
        <a:p>
          <a:endParaRPr lang="en-GB" sz="2000">
            <a:latin typeface="Roboto" panose="02000000000000000000" pitchFamily="2" charset="0"/>
            <a:ea typeface="Roboto" panose="02000000000000000000" pitchFamily="2" charset="0"/>
          </a:endParaRPr>
        </a:p>
      </dgm:t>
    </dgm:pt>
    <dgm:pt modelId="{EC29E40F-F0D6-4E7D-B468-80CDACF16AC5}" type="sibTrans" cxnId="{DBC318BD-A41A-4D78-B9F2-DD550C9B8EB8}">
      <dgm:prSet/>
      <dgm:spPr/>
      <dgm:t>
        <a:bodyPr/>
        <a:lstStyle/>
        <a:p>
          <a:endParaRPr lang="en-GB" sz="2000">
            <a:latin typeface="Roboto" panose="02000000000000000000" pitchFamily="2" charset="0"/>
            <a:ea typeface="Roboto" panose="02000000000000000000" pitchFamily="2" charset="0"/>
          </a:endParaRPr>
        </a:p>
      </dgm:t>
    </dgm:pt>
    <dgm:pt modelId="{CA091BAF-7A02-4531-8AB7-7E4870239C87}">
      <dgm:prSet phldrT="[Text]" custT="1"/>
      <dgm:spPr/>
      <dgm:t>
        <a:bodyPr/>
        <a:lstStyle/>
        <a:p>
          <a:r>
            <a:rPr lang="en-GB" sz="900" dirty="0">
              <a:latin typeface="Roboto" panose="02000000000000000000" pitchFamily="2" charset="0"/>
              <a:ea typeface="Roboto" panose="02000000000000000000" pitchFamily="2" charset="0"/>
            </a:rPr>
            <a:t>Primary Care CCIO</a:t>
          </a:r>
        </a:p>
      </dgm:t>
    </dgm:pt>
    <dgm:pt modelId="{9AB89DE2-DCAC-4273-AB45-32673F0BDEF8}" type="parTrans" cxnId="{0CC9A583-5329-41C2-B285-CEAAC72987B1}">
      <dgm:prSet/>
      <dgm:spPr/>
      <dgm:t>
        <a:bodyPr/>
        <a:lstStyle/>
        <a:p>
          <a:endParaRPr lang="en-GB" sz="2000">
            <a:latin typeface="Roboto" panose="02000000000000000000" pitchFamily="2" charset="0"/>
            <a:ea typeface="Roboto" panose="02000000000000000000" pitchFamily="2" charset="0"/>
          </a:endParaRPr>
        </a:p>
      </dgm:t>
    </dgm:pt>
    <dgm:pt modelId="{977CF29F-3E81-4249-A7B0-F4436482BE96}" type="sibTrans" cxnId="{0CC9A583-5329-41C2-B285-CEAAC72987B1}">
      <dgm:prSet/>
      <dgm:spPr/>
      <dgm:t>
        <a:bodyPr/>
        <a:lstStyle/>
        <a:p>
          <a:endParaRPr lang="en-GB" sz="2000">
            <a:latin typeface="Roboto" panose="02000000000000000000" pitchFamily="2" charset="0"/>
            <a:ea typeface="Roboto" panose="02000000000000000000" pitchFamily="2" charset="0"/>
          </a:endParaRPr>
        </a:p>
      </dgm:t>
    </dgm:pt>
    <dgm:pt modelId="{6F8BE7D6-B375-42DE-82B8-B8C44560D40D}">
      <dgm:prSet phldrT="[Text]" custT="1"/>
      <dgm:spPr/>
      <dgm:t>
        <a:bodyPr/>
        <a:lstStyle/>
        <a:p>
          <a:r>
            <a:rPr lang="en-GB" sz="900" dirty="0">
              <a:latin typeface="Roboto" panose="02000000000000000000" pitchFamily="2" charset="0"/>
              <a:ea typeface="Roboto" panose="02000000000000000000" pitchFamily="2" charset="0"/>
            </a:rPr>
            <a:t>MH CPIO</a:t>
          </a:r>
        </a:p>
      </dgm:t>
    </dgm:pt>
    <dgm:pt modelId="{A8026C54-52A6-4685-8866-6978ECB81DDF}" type="parTrans" cxnId="{E35649A9-B11E-4ADC-A7C0-CC4BA34602D5}">
      <dgm:prSet/>
      <dgm:spPr/>
      <dgm:t>
        <a:bodyPr/>
        <a:lstStyle/>
        <a:p>
          <a:endParaRPr lang="en-GB" sz="2000">
            <a:latin typeface="Roboto" panose="02000000000000000000" pitchFamily="2" charset="0"/>
            <a:ea typeface="Roboto" panose="02000000000000000000" pitchFamily="2" charset="0"/>
          </a:endParaRPr>
        </a:p>
      </dgm:t>
    </dgm:pt>
    <dgm:pt modelId="{92A493D6-8C39-4E98-A7FD-A174B00FAD37}" type="sibTrans" cxnId="{E35649A9-B11E-4ADC-A7C0-CC4BA34602D5}">
      <dgm:prSet/>
      <dgm:spPr/>
      <dgm:t>
        <a:bodyPr/>
        <a:lstStyle/>
        <a:p>
          <a:endParaRPr lang="en-GB" sz="2000">
            <a:latin typeface="Roboto" panose="02000000000000000000" pitchFamily="2" charset="0"/>
            <a:ea typeface="Roboto" panose="02000000000000000000" pitchFamily="2" charset="0"/>
          </a:endParaRPr>
        </a:p>
      </dgm:t>
    </dgm:pt>
    <dgm:pt modelId="{C5491C69-1461-4A5E-BFA6-630DD56081BD}">
      <dgm:prSet phldrT="[Text]" custT="1"/>
      <dgm:spPr/>
      <dgm:t>
        <a:bodyPr/>
        <a:lstStyle/>
        <a:p>
          <a:r>
            <a:rPr lang="en-GB" sz="900" dirty="0">
              <a:latin typeface="Roboto" panose="02000000000000000000" pitchFamily="2" charset="0"/>
              <a:ea typeface="Roboto" panose="02000000000000000000" pitchFamily="2" charset="0"/>
            </a:rPr>
            <a:t>Acute CCIO /CNIO</a:t>
          </a:r>
        </a:p>
      </dgm:t>
    </dgm:pt>
    <dgm:pt modelId="{17F114A4-0EEA-4F42-B229-E17635EE3648}" type="parTrans" cxnId="{96B8C9F8-03CF-46FF-9D72-02FF53156435}">
      <dgm:prSet/>
      <dgm:spPr/>
      <dgm:t>
        <a:bodyPr/>
        <a:lstStyle/>
        <a:p>
          <a:endParaRPr lang="en-GB" sz="2000">
            <a:latin typeface="Roboto" panose="02000000000000000000" pitchFamily="2" charset="0"/>
            <a:ea typeface="Roboto" panose="02000000000000000000" pitchFamily="2" charset="0"/>
          </a:endParaRPr>
        </a:p>
      </dgm:t>
    </dgm:pt>
    <dgm:pt modelId="{F0ECF5B2-126C-40B6-856C-369D826A09D0}" type="sibTrans" cxnId="{96B8C9F8-03CF-46FF-9D72-02FF53156435}">
      <dgm:prSet/>
      <dgm:spPr/>
      <dgm:t>
        <a:bodyPr/>
        <a:lstStyle/>
        <a:p>
          <a:endParaRPr lang="en-GB" sz="2000">
            <a:latin typeface="Roboto" panose="02000000000000000000" pitchFamily="2" charset="0"/>
            <a:ea typeface="Roboto" panose="02000000000000000000" pitchFamily="2" charset="0"/>
          </a:endParaRPr>
        </a:p>
      </dgm:t>
    </dgm:pt>
    <dgm:pt modelId="{08D15274-9F55-451C-B5F4-8AFB4291053C}">
      <dgm:prSet phldrT="[Text]" custT="1"/>
      <dgm:spPr/>
      <dgm:t>
        <a:bodyPr/>
        <a:lstStyle/>
        <a:p>
          <a:r>
            <a:rPr lang="en-GB" sz="900" dirty="0">
              <a:latin typeface="Roboto" panose="02000000000000000000" pitchFamily="2" charset="0"/>
              <a:ea typeface="Roboto" panose="02000000000000000000" pitchFamily="2" charset="0"/>
            </a:rPr>
            <a:t>Community (Clinical Lead)</a:t>
          </a:r>
        </a:p>
      </dgm:t>
    </dgm:pt>
    <dgm:pt modelId="{35E09080-496C-4630-976C-609E711232C3}" type="parTrans" cxnId="{3A37A2A3-8562-4038-8FBA-5CD83AFCB029}">
      <dgm:prSet/>
      <dgm:spPr/>
      <dgm:t>
        <a:bodyPr/>
        <a:lstStyle/>
        <a:p>
          <a:endParaRPr lang="en-GB" sz="2000">
            <a:latin typeface="Roboto" panose="02000000000000000000" pitchFamily="2" charset="0"/>
            <a:ea typeface="Roboto" panose="02000000000000000000" pitchFamily="2" charset="0"/>
          </a:endParaRPr>
        </a:p>
      </dgm:t>
    </dgm:pt>
    <dgm:pt modelId="{AC0EF3B2-0F34-423C-A18E-E94345DC9FE6}" type="sibTrans" cxnId="{3A37A2A3-8562-4038-8FBA-5CD83AFCB029}">
      <dgm:prSet/>
      <dgm:spPr/>
      <dgm:t>
        <a:bodyPr/>
        <a:lstStyle/>
        <a:p>
          <a:endParaRPr lang="en-GB" sz="2000">
            <a:latin typeface="Roboto" panose="02000000000000000000" pitchFamily="2" charset="0"/>
            <a:ea typeface="Roboto" panose="02000000000000000000" pitchFamily="2" charset="0"/>
          </a:endParaRPr>
        </a:p>
      </dgm:t>
    </dgm:pt>
    <dgm:pt modelId="{407CAEFC-B45D-4460-8DC4-DEBA48B54A0D}">
      <dgm:prSet phldrT="[Text]" custT="1"/>
      <dgm:spPr/>
      <dgm:t>
        <a:bodyPr/>
        <a:lstStyle/>
        <a:p>
          <a:r>
            <a:rPr lang="en-GB" sz="900" dirty="0">
              <a:latin typeface="Roboto" panose="02000000000000000000" pitchFamily="2" charset="0"/>
              <a:ea typeface="Roboto" panose="02000000000000000000" pitchFamily="2" charset="0"/>
            </a:rPr>
            <a:t>LA / Social Care</a:t>
          </a:r>
        </a:p>
      </dgm:t>
    </dgm:pt>
    <dgm:pt modelId="{AFF96518-A804-4AEF-A298-4B0C1B000426}" type="parTrans" cxnId="{48D394F0-58B9-4B75-A0C1-0682D2ED6C2E}">
      <dgm:prSet/>
      <dgm:spPr/>
      <dgm:t>
        <a:bodyPr/>
        <a:lstStyle/>
        <a:p>
          <a:endParaRPr lang="en-GB" sz="2000">
            <a:latin typeface="Roboto" panose="02000000000000000000" pitchFamily="2" charset="0"/>
            <a:ea typeface="Roboto" panose="02000000000000000000" pitchFamily="2" charset="0"/>
          </a:endParaRPr>
        </a:p>
      </dgm:t>
    </dgm:pt>
    <dgm:pt modelId="{7D2D4998-2436-4ED4-8A45-89D5B61CDFE2}" type="sibTrans" cxnId="{48D394F0-58B9-4B75-A0C1-0682D2ED6C2E}">
      <dgm:prSet/>
      <dgm:spPr/>
      <dgm:t>
        <a:bodyPr/>
        <a:lstStyle/>
        <a:p>
          <a:endParaRPr lang="en-GB" sz="2000">
            <a:latin typeface="Roboto" panose="02000000000000000000" pitchFamily="2" charset="0"/>
            <a:ea typeface="Roboto" panose="02000000000000000000" pitchFamily="2" charset="0"/>
          </a:endParaRPr>
        </a:p>
      </dgm:t>
    </dgm:pt>
    <dgm:pt modelId="{05703358-9B19-4D00-93A0-B23DA653460A}">
      <dgm:prSet phldrT="[Text]" custT="1"/>
      <dgm:spPr/>
      <dgm:t>
        <a:bodyPr/>
        <a:lstStyle/>
        <a:p>
          <a:r>
            <a:rPr lang="en-GB" sz="900" dirty="0">
              <a:latin typeface="Roboto" panose="02000000000000000000" pitchFamily="2" charset="0"/>
              <a:ea typeface="Roboto" panose="02000000000000000000" pitchFamily="2" charset="0"/>
            </a:rPr>
            <a:t>TBC</a:t>
          </a:r>
        </a:p>
      </dgm:t>
    </dgm:pt>
    <dgm:pt modelId="{424F5BF2-C4AC-46E6-8ABC-2F98942DDFD3}" type="parTrans" cxnId="{A16052A6-CE48-4F2F-B6BB-9E98CF3CAB16}">
      <dgm:prSet/>
      <dgm:spPr/>
      <dgm:t>
        <a:bodyPr/>
        <a:lstStyle/>
        <a:p>
          <a:endParaRPr lang="en-GB" sz="2000">
            <a:latin typeface="Roboto" panose="02000000000000000000" pitchFamily="2" charset="0"/>
            <a:ea typeface="Roboto" panose="02000000000000000000" pitchFamily="2" charset="0"/>
          </a:endParaRPr>
        </a:p>
      </dgm:t>
    </dgm:pt>
    <dgm:pt modelId="{1E2A1875-6778-4A15-B1E2-C5A0319652DC}" type="sibTrans" cxnId="{A16052A6-CE48-4F2F-B6BB-9E98CF3CAB16}">
      <dgm:prSet/>
      <dgm:spPr/>
      <dgm:t>
        <a:bodyPr/>
        <a:lstStyle/>
        <a:p>
          <a:endParaRPr lang="en-GB" sz="2000">
            <a:latin typeface="Roboto" panose="02000000000000000000" pitchFamily="2" charset="0"/>
            <a:ea typeface="Roboto" panose="02000000000000000000" pitchFamily="2" charset="0"/>
          </a:endParaRPr>
        </a:p>
      </dgm:t>
    </dgm:pt>
    <dgm:pt modelId="{B93BC45D-528D-49E6-9808-430AA0EF7A43}">
      <dgm:prSet phldrT="[Text]" custT="1"/>
      <dgm:spPr/>
      <dgm:t>
        <a:bodyPr/>
        <a:lstStyle/>
        <a:p>
          <a:r>
            <a:rPr lang="en-GB" sz="700" dirty="0">
              <a:latin typeface="Roboto" panose="02000000000000000000" pitchFamily="2" charset="0"/>
              <a:ea typeface="Roboto" panose="02000000000000000000" pitchFamily="2" charset="0"/>
            </a:rPr>
            <a:t>Deputy CCIO (place)</a:t>
          </a:r>
        </a:p>
      </dgm:t>
    </dgm:pt>
    <dgm:pt modelId="{7A29B4DD-DFDF-4176-9970-5FD69A4A42AB}" type="parTrans" cxnId="{74D6CB88-E149-4E7A-9C61-71393D9C9F90}">
      <dgm:prSet/>
      <dgm:spPr/>
      <dgm:t>
        <a:bodyPr/>
        <a:lstStyle/>
        <a:p>
          <a:endParaRPr lang="en-GB" sz="2000">
            <a:latin typeface="Roboto" panose="02000000000000000000" pitchFamily="2" charset="0"/>
            <a:ea typeface="Roboto" panose="02000000000000000000" pitchFamily="2" charset="0"/>
          </a:endParaRPr>
        </a:p>
      </dgm:t>
    </dgm:pt>
    <dgm:pt modelId="{F85CBDBB-20F8-4101-B852-2DD54496D604}" type="sibTrans" cxnId="{74D6CB88-E149-4E7A-9C61-71393D9C9F90}">
      <dgm:prSet/>
      <dgm:spPr/>
      <dgm:t>
        <a:bodyPr/>
        <a:lstStyle/>
        <a:p>
          <a:endParaRPr lang="en-GB" sz="2000">
            <a:latin typeface="Roboto" panose="02000000000000000000" pitchFamily="2" charset="0"/>
            <a:ea typeface="Roboto" panose="02000000000000000000" pitchFamily="2" charset="0"/>
          </a:endParaRPr>
        </a:p>
      </dgm:t>
    </dgm:pt>
    <dgm:pt modelId="{C2F65262-94EA-4BAE-8AB0-5668A6748790}">
      <dgm:prSet phldrT="[Text]" custT="1"/>
      <dgm:spPr/>
      <dgm:t>
        <a:bodyPr/>
        <a:lstStyle/>
        <a:p>
          <a:r>
            <a:rPr lang="en-GB" sz="700" dirty="0">
              <a:latin typeface="Roboto" panose="02000000000000000000" pitchFamily="2" charset="0"/>
              <a:ea typeface="Roboto" panose="02000000000000000000" pitchFamily="2" charset="0"/>
            </a:rPr>
            <a:t>PCN digital Leads</a:t>
          </a:r>
        </a:p>
      </dgm:t>
    </dgm:pt>
    <dgm:pt modelId="{C6177959-FF2C-448B-B698-BE7D21A18896}" type="parTrans" cxnId="{DBED5BD1-2572-4836-8A0E-D1E55765906E}">
      <dgm:prSet/>
      <dgm:spPr/>
      <dgm:t>
        <a:bodyPr/>
        <a:lstStyle/>
        <a:p>
          <a:endParaRPr lang="en-GB" sz="2000">
            <a:latin typeface="Roboto" panose="02000000000000000000" pitchFamily="2" charset="0"/>
            <a:ea typeface="Roboto" panose="02000000000000000000" pitchFamily="2" charset="0"/>
          </a:endParaRPr>
        </a:p>
      </dgm:t>
    </dgm:pt>
    <dgm:pt modelId="{00251E0D-E295-4BD9-A838-8400C180B4DB}" type="sibTrans" cxnId="{DBED5BD1-2572-4836-8A0E-D1E55765906E}">
      <dgm:prSet/>
      <dgm:spPr/>
      <dgm:t>
        <a:bodyPr/>
        <a:lstStyle/>
        <a:p>
          <a:endParaRPr lang="en-GB" sz="2000">
            <a:latin typeface="Roboto" panose="02000000000000000000" pitchFamily="2" charset="0"/>
            <a:ea typeface="Roboto" panose="02000000000000000000" pitchFamily="2" charset="0"/>
          </a:endParaRPr>
        </a:p>
      </dgm:t>
    </dgm:pt>
    <dgm:pt modelId="{F8E19551-D58E-48E4-B07F-DEF68BB12086}">
      <dgm:prSet phldrT="[Text]" custT="1"/>
      <dgm:spPr/>
      <dgm:t>
        <a:bodyPr/>
        <a:lstStyle/>
        <a:p>
          <a:r>
            <a:rPr lang="en-GB" sz="900" dirty="0">
              <a:latin typeface="Roboto" panose="02000000000000000000" pitchFamily="2" charset="0"/>
              <a:ea typeface="Roboto" panose="02000000000000000000" pitchFamily="2" charset="0"/>
            </a:rPr>
            <a:t>TBC (Service/Site)</a:t>
          </a:r>
        </a:p>
      </dgm:t>
    </dgm:pt>
    <dgm:pt modelId="{86090B02-F9F0-4B36-9461-D9C7A1477077}" type="parTrans" cxnId="{E99BF9DC-DBFB-43E2-9D92-B6CD7BC11BAD}">
      <dgm:prSet/>
      <dgm:spPr/>
      <dgm:t>
        <a:bodyPr/>
        <a:lstStyle/>
        <a:p>
          <a:endParaRPr lang="en-GB" sz="2000">
            <a:latin typeface="Roboto" panose="02000000000000000000" pitchFamily="2" charset="0"/>
            <a:ea typeface="Roboto" panose="02000000000000000000" pitchFamily="2" charset="0"/>
          </a:endParaRPr>
        </a:p>
      </dgm:t>
    </dgm:pt>
    <dgm:pt modelId="{1101596D-CB77-472F-83FF-833D42A7C6E9}" type="sibTrans" cxnId="{E99BF9DC-DBFB-43E2-9D92-B6CD7BC11BAD}">
      <dgm:prSet/>
      <dgm:spPr/>
      <dgm:t>
        <a:bodyPr/>
        <a:lstStyle/>
        <a:p>
          <a:endParaRPr lang="en-GB" sz="2000">
            <a:latin typeface="Roboto" panose="02000000000000000000" pitchFamily="2" charset="0"/>
            <a:ea typeface="Roboto" panose="02000000000000000000" pitchFamily="2" charset="0"/>
          </a:endParaRPr>
        </a:p>
      </dgm:t>
    </dgm:pt>
    <dgm:pt modelId="{2E574EF9-D627-4B33-A54A-87B2225B08D1}">
      <dgm:prSet phldrT="[Text]" custT="1"/>
      <dgm:spPr/>
      <dgm:t>
        <a:bodyPr/>
        <a:lstStyle/>
        <a:p>
          <a:r>
            <a:rPr lang="en-GB" sz="800" dirty="0">
              <a:latin typeface="Roboto" panose="02000000000000000000" pitchFamily="2" charset="0"/>
              <a:ea typeface="Roboto" panose="02000000000000000000" pitchFamily="2" charset="0"/>
            </a:rPr>
            <a:t>Site CCIO</a:t>
          </a:r>
        </a:p>
      </dgm:t>
    </dgm:pt>
    <dgm:pt modelId="{8BD7DFC3-78F5-4A75-82CE-B12D7338AE94}" type="parTrans" cxnId="{8421DFAD-3534-4AB4-A0E1-26F9C8388C9D}">
      <dgm:prSet/>
      <dgm:spPr/>
      <dgm:t>
        <a:bodyPr/>
        <a:lstStyle/>
        <a:p>
          <a:endParaRPr lang="en-GB" sz="2000">
            <a:latin typeface="Roboto" panose="02000000000000000000" pitchFamily="2" charset="0"/>
            <a:ea typeface="Roboto" panose="02000000000000000000" pitchFamily="2" charset="0"/>
          </a:endParaRPr>
        </a:p>
      </dgm:t>
    </dgm:pt>
    <dgm:pt modelId="{64F23BD8-4729-4AD6-9482-C065C76EC9A2}" type="sibTrans" cxnId="{8421DFAD-3534-4AB4-A0E1-26F9C8388C9D}">
      <dgm:prSet/>
      <dgm:spPr/>
      <dgm:t>
        <a:bodyPr/>
        <a:lstStyle/>
        <a:p>
          <a:endParaRPr lang="en-GB" sz="2000">
            <a:latin typeface="Roboto" panose="02000000000000000000" pitchFamily="2" charset="0"/>
            <a:ea typeface="Roboto" panose="02000000000000000000" pitchFamily="2" charset="0"/>
          </a:endParaRPr>
        </a:p>
      </dgm:t>
    </dgm:pt>
    <dgm:pt modelId="{D2B6B704-0BC5-4343-A6AF-1415AA48F406}">
      <dgm:prSet phldrT="[Text]" custT="1"/>
      <dgm:spPr/>
      <dgm:t>
        <a:bodyPr/>
        <a:lstStyle/>
        <a:p>
          <a:r>
            <a:rPr lang="en-GB" sz="800" dirty="0">
              <a:latin typeface="Roboto" panose="02000000000000000000" pitchFamily="2" charset="0"/>
              <a:ea typeface="Roboto" panose="02000000000000000000" pitchFamily="2" charset="0"/>
            </a:rPr>
            <a:t>Site CNIO</a:t>
          </a:r>
        </a:p>
      </dgm:t>
    </dgm:pt>
    <dgm:pt modelId="{D0F7716B-AFE8-43F3-BD8A-386F2388C650}" type="parTrans" cxnId="{A2B928F0-8B03-4FB0-9321-1B1B6C671986}">
      <dgm:prSet/>
      <dgm:spPr/>
      <dgm:t>
        <a:bodyPr/>
        <a:lstStyle/>
        <a:p>
          <a:endParaRPr lang="en-GB" sz="2000">
            <a:latin typeface="Roboto" panose="02000000000000000000" pitchFamily="2" charset="0"/>
            <a:ea typeface="Roboto" panose="02000000000000000000" pitchFamily="2" charset="0"/>
          </a:endParaRPr>
        </a:p>
      </dgm:t>
    </dgm:pt>
    <dgm:pt modelId="{C3438356-7905-47B7-BB67-B7484599F1E3}" type="sibTrans" cxnId="{A2B928F0-8B03-4FB0-9321-1B1B6C671986}">
      <dgm:prSet/>
      <dgm:spPr/>
      <dgm:t>
        <a:bodyPr/>
        <a:lstStyle/>
        <a:p>
          <a:endParaRPr lang="en-GB" sz="2000">
            <a:latin typeface="Roboto" panose="02000000000000000000" pitchFamily="2" charset="0"/>
            <a:ea typeface="Roboto" panose="02000000000000000000" pitchFamily="2" charset="0"/>
          </a:endParaRPr>
        </a:p>
      </dgm:t>
    </dgm:pt>
    <dgm:pt modelId="{DF40EABC-9CD5-42DC-BA21-F5A8573A5032}">
      <dgm:prSet phldrT="[Text]" custT="1"/>
      <dgm:spPr/>
      <dgm:t>
        <a:bodyPr/>
        <a:lstStyle/>
        <a:p>
          <a:r>
            <a:rPr lang="en-GB" sz="800" dirty="0">
              <a:latin typeface="Roboto" panose="02000000000000000000" pitchFamily="2" charset="0"/>
              <a:ea typeface="Roboto" panose="02000000000000000000" pitchFamily="2" charset="0"/>
            </a:rPr>
            <a:t>Service Digital Champions</a:t>
          </a:r>
        </a:p>
      </dgm:t>
    </dgm:pt>
    <dgm:pt modelId="{440955AD-EC53-4E81-B43F-082E868AD7C8}" type="parTrans" cxnId="{3AB08DF1-7913-4400-9BDA-3AF482104F54}">
      <dgm:prSet/>
      <dgm:spPr/>
      <dgm:t>
        <a:bodyPr/>
        <a:lstStyle/>
        <a:p>
          <a:endParaRPr lang="en-GB" sz="2000">
            <a:latin typeface="Roboto" panose="02000000000000000000" pitchFamily="2" charset="0"/>
            <a:ea typeface="Roboto" panose="02000000000000000000" pitchFamily="2" charset="0"/>
          </a:endParaRPr>
        </a:p>
      </dgm:t>
    </dgm:pt>
    <dgm:pt modelId="{3AE6354F-A294-4788-BE4E-9FEA694A56FE}" type="sibTrans" cxnId="{3AB08DF1-7913-4400-9BDA-3AF482104F54}">
      <dgm:prSet/>
      <dgm:spPr/>
      <dgm:t>
        <a:bodyPr/>
        <a:lstStyle/>
        <a:p>
          <a:endParaRPr lang="en-GB" sz="2000">
            <a:latin typeface="Roboto" panose="02000000000000000000" pitchFamily="2" charset="0"/>
            <a:ea typeface="Roboto" panose="02000000000000000000" pitchFamily="2" charset="0"/>
          </a:endParaRPr>
        </a:p>
      </dgm:t>
    </dgm:pt>
    <dgm:pt modelId="{C7C7221B-DA94-41EC-9122-FACEAEFD1527}">
      <dgm:prSet phldrT="[Text]" custT="1"/>
      <dgm:spPr/>
      <dgm:t>
        <a:bodyPr/>
        <a:lstStyle/>
        <a:p>
          <a:r>
            <a:rPr lang="en-GB" sz="900" dirty="0">
              <a:latin typeface="Roboto" panose="02000000000000000000" pitchFamily="2" charset="0"/>
              <a:ea typeface="Roboto" panose="02000000000000000000" pitchFamily="2" charset="0"/>
            </a:rPr>
            <a:t>TBC</a:t>
          </a:r>
          <a:endParaRPr lang="en-GB" sz="700" dirty="0">
            <a:latin typeface="Roboto" panose="02000000000000000000" pitchFamily="2" charset="0"/>
            <a:ea typeface="Roboto" panose="02000000000000000000" pitchFamily="2" charset="0"/>
          </a:endParaRPr>
        </a:p>
      </dgm:t>
    </dgm:pt>
    <dgm:pt modelId="{C9F5BABE-8201-4E3F-AD42-36D9499B34D0}" type="parTrans" cxnId="{890E861C-168D-4F2A-909D-C9B24B6D2724}">
      <dgm:prSet/>
      <dgm:spPr/>
      <dgm:t>
        <a:bodyPr/>
        <a:lstStyle/>
        <a:p>
          <a:endParaRPr lang="en-GB" sz="2000">
            <a:latin typeface="Roboto" panose="02000000000000000000" pitchFamily="2" charset="0"/>
            <a:ea typeface="Roboto" panose="02000000000000000000" pitchFamily="2" charset="0"/>
          </a:endParaRPr>
        </a:p>
      </dgm:t>
    </dgm:pt>
    <dgm:pt modelId="{E0E01D17-389A-4464-908A-F273E673FB7B}" type="sibTrans" cxnId="{890E861C-168D-4F2A-909D-C9B24B6D2724}">
      <dgm:prSet/>
      <dgm:spPr/>
      <dgm:t>
        <a:bodyPr/>
        <a:lstStyle/>
        <a:p>
          <a:endParaRPr lang="en-GB" sz="2000">
            <a:latin typeface="Roboto" panose="02000000000000000000" pitchFamily="2" charset="0"/>
            <a:ea typeface="Roboto" panose="02000000000000000000" pitchFamily="2" charset="0"/>
          </a:endParaRPr>
        </a:p>
      </dgm:t>
    </dgm:pt>
    <dgm:pt modelId="{FC6A1E5A-6784-41B2-A6A2-D1D7B227698D}">
      <dgm:prSet phldrT="[Text]" custT="1"/>
      <dgm:spPr/>
      <dgm:t>
        <a:bodyPr/>
        <a:lstStyle/>
        <a:p>
          <a:r>
            <a:rPr lang="en-GB" sz="900" dirty="0">
              <a:latin typeface="Roboto" panose="02000000000000000000" pitchFamily="2" charset="0"/>
              <a:ea typeface="Roboto" panose="02000000000000000000" pitchFamily="2" charset="0"/>
            </a:rPr>
            <a:t>Care Home (Digital Champions)</a:t>
          </a:r>
        </a:p>
      </dgm:t>
    </dgm:pt>
    <dgm:pt modelId="{3CC623D1-B87C-45FF-B658-4F2E0448DD7D}" type="parTrans" cxnId="{9D171CAF-C4BB-4426-8791-393A54B2F0C4}">
      <dgm:prSet/>
      <dgm:spPr/>
      <dgm:t>
        <a:bodyPr/>
        <a:lstStyle/>
        <a:p>
          <a:endParaRPr lang="en-GB" sz="2000">
            <a:latin typeface="Roboto" panose="02000000000000000000" pitchFamily="2" charset="0"/>
            <a:ea typeface="Roboto" panose="02000000000000000000" pitchFamily="2" charset="0"/>
          </a:endParaRPr>
        </a:p>
      </dgm:t>
    </dgm:pt>
    <dgm:pt modelId="{E3E6EE7B-7516-4D27-AC3B-5B7EAFC0A1CD}" type="sibTrans" cxnId="{9D171CAF-C4BB-4426-8791-393A54B2F0C4}">
      <dgm:prSet/>
      <dgm:spPr/>
      <dgm:t>
        <a:bodyPr/>
        <a:lstStyle/>
        <a:p>
          <a:endParaRPr lang="en-GB" sz="2000">
            <a:latin typeface="Roboto" panose="02000000000000000000" pitchFamily="2" charset="0"/>
            <a:ea typeface="Roboto" panose="02000000000000000000" pitchFamily="2" charset="0"/>
          </a:endParaRPr>
        </a:p>
      </dgm:t>
    </dgm:pt>
    <dgm:pt modelId="{CFA4E6F0-9625-4091-9400-BBF6B3626499}" type="pres">
      <dgm:prSet presAssocID="{A193F8CA-86FC-4564-97ED-6C18CAD43E2A}" presName="Name0" presStyleCnt="0">
        <dgm:presLayoutVars>
          <dgm:chMax val="1"/>
          <dgm:chPref val="1"/>
          <dgm:dir/>
          <dgm:animOne val="branch"/>
          <dgm:animLvl val="lvl"/>
        </dgm:presLayoutVars>
      </dgm:prSet>
      <dgm:spPr/>
    </dgm:pt>
    <dgm:pt modelId="{F033BD66-0D82-4090-8D4F-0AD5E3CEA9B4}" type="pres">
      <dgm:prSet presAssocID="{F0A4CB86-B910-490E-8522-5FCCA5D29AFA}" presName="Parent" presStyleLbl="node0" presStyleIdx="0" presStyleCnt="1">
        <dgm:presLayoutVars>
          <dgm:chMax val="6"/>
          <dgm:chPref val="6"/>
        </dgm:presLayoutVars>
      </dgm:prSet>
      <dgm:spPr/>
    </dgm:pt>
    <dgm:pt modelId="{4012895A-98CE-47FE-BFFE-EA48E345C562}" type="pres">
      <dgm:prSet presAssocID="{CA091BAF-7A02-4531-8AB7-7E4870239C87}" presName="Accent1" presStyleCnt="0"/>
      <dgm:spPr/>
    </dgm:pt>
    <dgm:pt modelId="{52559B8F-0F4F-4DEE-B2A3-B316591551D1}" type="pres">
      <dgm:prSet presAssocID="{CA091BAF-7A02-4531-8AB7-7E4870239C87}" presName="Accent" presStyleLbl="bgShp" presStyleIdx="0" presStyleCnt="6"/>
      <dgm:spPr/>
    </dgm:pt>
    <dgm:pt modelId="{85CBECCB-419E-4EBA-A769-F2CD580FDC34}" type="pres">
      <dgm:prSet presAssocID="{CA091BAF-7A02-4531-8AB7-7E4870239C87}" presName="Child1" presStyleLbl="node1" presStyleIdx="0" presStyleCnt="6">
        <dgm:presLayoutVars>
          <dgm:chMax val="0"/>
          <dgm:chPref val="0"/>
          <dgm:bulletEnabled val="1"/>
        </dgm:presLayoutVars>
      </dgm:prSet>
      <dgm:spPr/>
    </dgm:pt>
    <dgm:pt modelId="{288D5D90-4CA5-46FF-84EB-089D002A6E29}" type="pres">
      <dgm:prSet presAssocID="{6F8BE7D6-B375-42DE-82B8-B8C44560D40D}" presName="Accent2" presStyleCnt="0"/>
      <dgm:spPr/>
    </dgm:pt>
    <dgm:pt modelId="{11B7AB17-D5AC-4A1F-BDB2-C2A99E39A736}" type="pres">
      <dgm:prSet presAssocID="{6F8BE7D6-B375-42DE-82B8-B8C44560D40D}" presName="Accent" presStyleLbl="bgShp" presStyleIdx="1" presStyleCnt="6"/>
      <dgm:spPr/>
    </dgm:pt>
    <dgm:pt modelId="{0FDAEBF2-4C69-4CDF-A652-2A5B75304C00}" type="pres">
      <dgm:prSet presAssocID="{6F8BE7D6-B375-42DE-82B8-B8C44560D40D}" presName="Child2" presStyleLbl="node1" presStyleIdx="1" presStyleCnt="6">
        <dgm:presLayoutVars>
          <dgm:chMax val="0"/>
          <dgm:chPref val="0"/>
          <dgm:bulletEnabled val="1"/>
        </dgm:presLayoutVars>
      </dgm:prSet>
      <dgm:spPr/>
    </dgm:pt>
    <dgm:pt modelId="{A1BEB441-58C4-4145-B2F9-9231031E889A}" type="pres">
      <dgm:prSet presAssocID="{C5491C69-1461-4A5E-BFA6-630DD56081BD}" presName="Accent3" presStyleCnt="0"/>
      <dgm:spPr/>
    </dgm:pt>
    <dgm:pt modelId="{02F85DB4-257A-436F-84DD-DB376D22275D}" type="pres">
      <dgm:prSet presAssocID="{C5491C69-1461-4A5E-BFA6-630DD56081BD}" presName="Accent" presStyleLbl="bgShp" presStyleIdx="2" presStyleCnt="6"/>
      <dgm:spPr/>
    </dgm:pt>
    <dgm:pt modelId="{7A907B60-3BE4-49A9-B256-F9064C212189}" type="pres">
      <dgm:prSet presAssocID="{C5491C69-1461-4A5E-BFA6-630DD56081BD}" presName="Child3" presStyleLbl="node1" presStyleIdx="2" presStyleCnt="6">
        <dgm:presLayoutVars>
          <dgm:chMax val="0"/>
          <dgm:chPref val="0"/>
          <dgm:bulletEnabled val="1"/>
        </dgm:presLayoutVars>
      </dgm:prSet>
      <dgm:spPr/>
    </dgm:pt>
    <dgm:pt modelId="{EA6441C5-15C0-46B2-A9DD-CC42B99CB376}" type="pres">
      <dgm:prSet presAssocID="{08D15274-9F55-451C-B5F4-8AFB4291053C}" presName="Accent4" presStyleCnt="0"/>
      <dgm:spPr/>
    </dgm:pt>
    <dgm:pt modelId="{7933E105-B56B-4A0F-9543-5004B4A54F12}" type="pres">
      <dgm:prSet presAssocID="{08D15274-9F55-451C-B5F4-8AFB4291053C}" presName="Accent" presStyleLbl="bgShp" presStyleIdx="3" presStyleCnt="6"/>
      <dgm:spPr/>
    </dgm:pt>
    <dgm:pt modelId="{543A46A0-C4DB-4C5B-B190-BFA04095870A}" type="pres">
      <dgm:prSet presAssocID="{08D15274-9F55-451C-B5F4-8AFB4291053C}" presName="Child4" presStyleLbl="node1" presStyleIdx="3" presStyleCnt="6">
        <dgm:presLayoutVars>
          <dgm:chMax val="0"/>
          <dgm:chPref val="0"/>
          <dgm:bulletEnabled val="1"/>
        </dgm:presLayoutVars>
      </dgm:prSet>
      <dgm:spPr/>
    </dgm:pt>
    <dgm:pt modelId="{005B9CB9-8EF9-4271-9DAB-E15B2694DB68}" type="pres">
      <dgm:prSet presAssocID="{407CAEFC-B45D-4460-8DC4-DEBA48B54A0D}" presName="Accent5" presStyleCnt="0"/>
      <dgm:spPr/>
    </dgm:pt>
    <dgm:pt modelId="{F6452644-A435-4A03-8A8B-6DD51EB3B4D3}" type="pres">
      <dgm:prSet presAssocID="{407CAEFC-B45D-4460-8DC4-DEBA48B54A0D}" presName="Accent" presStyleLbl="bgShp" presStyleIdx="4" presStyleCnt="6"/>
      <dgm:spPr/>
    </dgm:pt>
    <dgm:pt modelId="{3332BFAF-A79A-4950-986C-5992206B39DE}" type="pres">
      <dgm:prSet presAssocID="{407CAEFC-B45D-4460-8DC4-DEBA48B54A0D}" presName="Child5" presStyleLbl="node1" presStyleIdx="4" presStyleCnt="6">
        <dgm:presLayoutVars>
          <dgm:chMax val="0"/>
          <dgm:chPref val="0"/>
          <dgm:bulletEnabled val="1"/>
        </dgm:presLayoutVars>
      </dgm:prSet>
      <dgm:spPr/>
    </dgm:pt>
    <dgm:pt modelId="{40F48CC1-1DF4-466B-9592-CE994EE55380}" type="pres">
      <dgm:prSet presAssocID="{FC6A1E5A-6784-41B2-A6A2-D1D7B227698D}" presName="Accent6" presStyleCnt="0"/>
      <dgm:spPr/>
    </dgm:pt>
    <dgm:pt modelId="{9E69E849-16C0-46EC-93E2-45D2A3E76545}" type="pres">
      <dgm:prSet presAssocID="{FC6A1E5A-6784-41B2-A6A2-D1D7B227698D}" presName="Accent" presStyleLbl="bgShp" presStyleIdx="5" presStyleCnt="6"/>
      <dgm:spPr/>
    </dgm:pt>
    <dgm:pt modelId="{1FEC0409-9DD7-4E46-9577-DBC23B984E44}" type="pres">
      <dgm:prSet presAssocID="{FC6A1E5A-6784-41B2-A6A2-D1D7B227698D}" presName="Child6" presStyleLbl="node1" presStyleIdx="5" presStyleCnt="6">
        <dgm:presLayoutVars>
          <dgm:chMax val="0"/>
          <dgm:chPref val="0"/>
          <dgm:bulletEnabled val="1"/>
        </dgm:presLayoutVars>
      </dgm:prSet>
      <dgm:spPr/>
    </dgm:pt>
  </dgm:ptLst>
  <dgm:cxnLst>
    <dgm:cxn modelId="{86188A11-635B-4048-9E2B-2AE18AB6D32E}" type="presOf" srcId="{6F8BE7D6-B375-42DE-82B8-B8C44560D40D}" destId="{0FDAEBF2-4C69-4CDF-A652-2A5B75304C00}" srcOrd="0" destOrd="0" presId="urn:microsoft.com/office/officeart/2011/layout/HexagonRadial"/>
    <dgm:cxn modelId="{87B88E13-46CD-483F-8725-4515C5329456}" type="presOf" srcId="{D2B6B704-0BC5-4343-A6AF-1415AA48F406}" destId="{7A907B60-3BE4-49A9-B256-F9064C212189}" srcOrd="0" destOrd="2" presId="urn:microsoft.com/office/officeart/2011/layout/HexagonRadial"/>
    <dgm:cxn modelId="{890E861C-168D-4F2A-909D-C9B24B6D2724}" srcId="{08D15274-9F55-451C-B5F4-8AFB4291053C}" destId="{C7C7221B-DA94-41EC-9122-FACEAEFD1527}" srcOrd="0" destOrd="0" parTransId="{C9F5BABE-8201-4E3F-AD42-36D9499B34D0}" sibTransId="{E0E01D17-389A-4464-908A-F273E673FB7B}"/>
    <dgm:cxn modelId="{A5DEEB2C-D61C-46B8-AFFE-5F479A3AE667}" type="presOf" srcId="{407CAEFC-B45D-4460-8DC4-DEBA48B54A0D}" destId="{3332BFAF-A79A-4950-986C-5992206B39DE}" srcOrd="0" destOrd="0" presId="urn:microsoft.com/office/officeart/2011/layout/HexagonRadial"/>
    <dgm:cxn modelId="{0483325E-B891-400A-82C1-3D726C641C51}" type="presOf" srcId="{A193F8CA-86FC-4564-97ED-6C18CAD43E2A}" destId="{CFA4E6F0-9625-4091-9400-BBF6B3626499}" srcOrd="0" destOrd="0" presId="urn:microsoft.com/office/officeart/2011/layout/HexagonRadial"/>
    <dgm:cxn modelId="{ACF17755-5482-4DF0-A721-40F5F189EA6A}" type="presOf" srcId="{C7C7221B-DA94-41EC-9122-FACEAEFD1527}" destId="{543A46A0-C4DB-4C5B-B190-BFA04095870A}" srcOrd="0" destOrd="1" presId="urn:microsoft.com/office/officeart/2011/layout/HexagonRadial"/>
    <dgm:cxn modelId="{0E82AE57-FBA9-4052-A8E4-9612F874F9F4}" type="presOf" srcId="{F8E19551-D58E-48E4-B07F-DEF68BB12086}" destId="{0FDAEBF2-4C69-4CDF-A652-2A5B75304C00}" srcOrd="0" destOrd="1" presId="urn:microsoft.com/office/officeart/2011/layout/HexagonRadial"/>
    <dgm:cxn modelId="{0CC9A583-5329-41C2-B285-CEAAC72987B1}" srcId="{F0A4CB86-B910-490E-8522-5FCCA5D29AFA}" destId="{CA091BAF-7A02-4531-8AB7-7E4870239C87}" srcOrd="0" destOrd="0" parTransId="{9AB89DE2-DCAC-4273-AB45-32673F0BDEF8}" sibTransId="{977CF29F-3E81-4249-A7B0-F4436482BE96}"/>
    <dgm:cxn modelId="{74D6CB88-E149-4E7A-9C61-71393D9C9F90}" srcId="{CA091BAF-7A02-4531-8AB7-7E4870239C87}" destId="{B93BC45D-528D-49E6-9808-430AA0EF7A43}" srcOrd="0" destOrd="0" parTransId="{7A29B4DD-DFDF-4176-9970-5FD69A4A42AB}" sibTransId="{F85CBDBB-20F8-4101-B852-2DD54496D604}"/>
    <dgm:cxn modelId="{5520818D-A0DA-40D7-B2F6-7657C178B95E}" type="presOf" srcId="{C2F65262-94EA-4BAE-8AB0-5668A6748790}" destId="{85CBECCB-419E-4EBA-A769-F2CD580FDC34}" srcOrd="0" destOrd="2" presId="urn:microsoft.com/office/officeart/2011/layout/HexagonRadial"/>
    <dgm:cxn modelId="{1AA8F89E-8E17-4BA6-961D-347ECED6A089}" type="presOf" srcId="{C5491C69-1461-4A5E-BFA6-630DD56081BD}" destId="{7A907B60-3BE4-49A9-B256-F9064C212189}" srcOrd="0" destOrd="0" presId="urn:microsoft.com/office/officeart/2011/layout/HexagonRadial"/>
    <dgm:cxn modelId="{3A37A2A3-8562-4038-8FBA-5CD83AFCB029}" srcId="{F0A4CB86-B910-490E-8522-5FCCA5D29AFA}" destId="{08D15274-9F55-451C-B5F4-8AFB4291053C}" srcOrd="3" destOrd="0" parTransId="{35E09080-496C-4630-976C-609E711232C3}" sibTransId="{AC0EF3B2-0F34-423C-A18E-E94345DC9FE6}"/>
    <dgm:cxn modelId="{81DC56A4-8191-4AEA-B8A0-60711409F8EE}" type="presOf" srcId="{F0A4CB86-B910-490E-8522-5FCCA5D29AFA}" destId="{F033BD66-0D82-4090-8D4F-0AD5E3CEA9B4}" srcOrd="0" destOrd="0" presId="urn:microsoft.com/office/officeart/2011/layout/HexagonRadial"/>
    <dgm:cxn modelId="{A16052A6-CE48-4F2F-B6BB-9E98CF3CAB16}" srcId="{407CAEFC-B45D-4460-8DC4-DEBA48B54A0D}" destId="{05703358-9B19-4D00-93A0-B23DA653460A}" srcOrd="0" destOrd="0" parTransId="{424F5BF2-C4AC-46E6-8ABC-2F98942DDFD3}" sibTransId="{1E2A1875-6778-4A15-B1E2-C5A0319652DC}"/>
    <dgm:cxn modelId="{9389FCA6-6929-46EF-98A5-B239DB8F3F4D}" type="presOf" srcId="{05703358-9B19-4D00-93A0-B23DA653460A}" destId="{3332BFAF-A79A-4950-986C-5992206B39DE}" srcOrd="0" destOrd="1" presId="urn:microsoft.com/office/officeart/2011/layout/HexagonRadial"/>
    <dgm:cxn modelId="{E35649A9-B11E-4ADC-A7C0-CC4BA34602D5}" srcId="{F0A4CB86-B910-490E-8522-5FCCA5D29AFA}" destId="{6F8BE7D6-B375-42DE-82B8-B8C44560D40D}" srcOrd="1" destOrd="0" parTransId="{A8026C54-52A6-4685-8866-6978ECB81DDF}" sibTransId="{92A493D6-8C39-4E98-A7FD-A174B00FAD37}"/>
    <dgm:cxn modelId="{D50A0DAB-B9A9-41CF-8C7B-5B41CCFAC701}" type="presOf" srcId="{08D15274-9F55-451C-B5F4-8AFB4291053C}" destId="{543A46A0-C4DB-4C5B-B190-BFA04095870A}" srcOrd="0" destOrd="0" presId="urn:microsoft.com/office/officeart/2011/layout/HexagonRadial"/>
    <dgm:cxn modelId="{5BBB6AAB-82B7-49E9-BA97-74000ADD2B2D}" type="presOf" srcId="{DF40EABC-9CD5-42DC-BA21-F5A8573A5032}" destId="{7A907B60-3BE4-49A9-B256-F9064C212189}" srcOrd="0" destOrd="3" presId="urn:microsoft.com/office/officeart/2011/layout/HexagonRadial"/>
    <dgm:cxn modelId="{8421DFAD-3534-4AB4-A0E1-26F9C8388C9D}" srcId="{C5491C69-1461-4A5E-BFA6-630DD56081BD}" destId="{2E574EF9-D627-4B33-A54A-87B2225B08D1}" srcOrd="0" destOrd="0" parTransId="{8BD7DFC3-78F5-4A75-82CE-B12D7338AE94}" sibTransId="{64F23BD8-4729-4AD6-9482-C065C76EC9A2}"/>
    <dgm:cxn modelId="{9D171CAF-C4BB-4426-8791-393A54B2F0C4}" srcId="{F0A4CB86-B910-490E-8522-5FCCA5D29AFA}" destId="{FC6A1E5A-6784-41B2-A6A2-D1D7B227698D}" srcOrd="5" destOrd="0" parTransId="{3CC623D1-B87C-45FF-B658-4F2E0448DD7D}" sibTransId="{E3E6EE7B-7516-4D27-AC3B-5B7EAFC0A1CD}"/>
    <dgm:cxn modelId="{1DB550B1-CDF8-40AC-B672-01FBE51B7525}" type="presOf" srcId="{FC6A1E5A-6784-41B2-A6A2-D1D7B227698D}" destId="{1FEC0409-9DD7-4E46-9577-DBC23B984E44}" srcOrd="0" destOrd="0" presId="urn:microsoft.com/office/officeart/2011/layout/HexagonRadial"/>
    <dgm:cxn modelId="{B85C6DB3-5509-42B7-A471-0334782D27E6}" type="presOf" srcId="{CA091BAF-7A02-4531-8AB7-7E4870239C87}" destId="{85CBECCB-419E-4EBA-A769-F2CD580FDC34}" srcOrd="0" destOrd="0" presId="urn:microsoft.com/office/officeart/2011/layout/HexagonRadial"/>
    <dgm:cxn modelId="{DBC318BD-A41A-4D78-B9F2-DD550C9B8EB8}" srcId="{A193F8CA-86FC-4564-97ED-6C18CAD43E2A}" destId="{F0A4CB86-B910-490E-8522-5FCCA5D29AFA}" srcOrd="0" destOrd="0" parTransId="{5945FD33-2538-4608-98A4-51B985581A8C}" sibTransId="{EC29E40F-F0D6-4E7D-B468-80CDACF16AC5}"/>
    <dgm:cxn modelId="{EB0095CA-E59E-42D5-B88A-C5F79C0E3064}" type="presOf" srcId="{2E574EF9-D627-4B33-A54A-87B2225B08D1}" destId="{7A907B60-3BE4-49A9-B256-F9064C212189}" srcOrd="0" destOrd="1" presId="urn:microsoft.com/office/officeart/2011/layout/HexagonRadial"/>
    <dgm:cxn modelId="{FA7D2DCD-8FC2-4DD6-8B71-C2030C38251A}" type="presOf" srcId="{B93BC45D-528D-49E6-9808-430AA0EF7A43}" destId="{85CBECCB-419E-4EBA-A769-F2CD580FDC34}" srcOrd="0" destOrd="1" presId="urn:microsoft.com/office/officeart/2011/layout/HexagonRadial"/>
    <dgm:cxn modelId="{DBED5BD1-2572-4836-8A0E-D1E55765906E}" srcId="{CA091BAF-7A02-4531-8AB7-7E4870239C87}" destId="{C2F65262-94EA-4BAE-8AB0-5668A6748790}" srcOrd="1" destOrd="0" parTransId="{C6177959-FF2C-448B-B698-BE7D21A18896}" sibTransId="{00251E0D-E295-4BD9-A838-8400C180B4DB}"/>
    <dgm:cxn modelId="{E99BF9DC-DBFB-43E2-9D92-B6CD7BC11BAD}" srcId="{6F8BE7D6-B375-42DE-82B8-B8C44560D40D}" destId="{F8E19551-D58E-48E4-B07F-DEF68BB12086}" srcOrd="0" destOrd="0" parTransId="{86090B02-F9F0-4B36-9461-D9C7A1477077}" sibTransId="{1101596D-CB77-472F-83FF-833D42A7C6E9}"/>
    <dgm:cxn modelId="{A2B928F0-8B03-4FB0-9321-1B1B6C671986}" srcId="{C5491C69-1461-4A5E-BFA6-630DD56081BD}" destId="{D2B6B704-0BC5-4343-A6AF-1415AA48F406}" srcOrd="1" destOrd="0" parTransId="{D0F7716B-AFE8-43F3-BD8A-386F2388C650}" sibTransId="{C3438356-7905-47B7-BB67-B7484599F1E3}"/>
    <dgm:cxn modelId="{48D394F0-58B9-4B75-A0C1-0682D2ED6C2E}" srcId="{F0A4CB86-B910-490E-8522-5FCCA5D29AFA}" destId="{407CAEFC-B45D-4460-8DC4-DEBA48B54A0D}" srcOrd="4" destOrd="0" parTransId="{AFF96518-A804-4AEF-A298-4B0C1B000426}" sibTransId="{7D2D4998-2436-4ED4-8A45-89D5B61CDFE2}"/>
    <dgm:cxn modelId="{3AB08DF1-7913-4400-9BDA-3AF482104F54}" srcId="{C5491C69-1461-4A5E-BFA6-630DD56081BD}" destId="{DF40EABC-9CD5-42DC-BA21-F5A8573A5032}" srcOrd="2" destOrd="0" parTransId="{440955AD-EC53-4E81-B43F-082E868AD7C8}" sibTransId="{3AE6354F-A294-4788-BE4E-9FEA694A56FE}"/>
    <dgm:cxn modelId="{96B8C9F8-03CF-46FF-9D72-02FF53156435}" srcId="{F0A4CB86-B910-490E-8522-5FCCA5D29AFA}" destId="{C5491C69-1461-4A5E-BFA6-630DD56081BD}" srcOrd="2" destOrd="0" parTransId="{17F114A4-0EEA-4F42-B229-E17635EE3648}" sibTransId="{F0ECF5B2-126C-40B6-856C-369D826A09D0}"/>
    <dgm:cxn modelId="{AAFD1665-525C-417B-8D81-B696DDF3E8C7}" type="presParOf" srcId="{CFA4E6F0-9625-4091-9400-BBF6B3626499}" destId="{F033BD66-0D82-4090-8D4F-0AD5E3CEA9B4}" srcOrd="0" destOrd="0" presId="urn:microsoft.com/office/officeart/2011/layout/HexagonRadial"/>
    <dgm:cxn modelId="{19791241-A814-428A-A7CD-F10C9338669D}" type="presParOf" srcId="{CFA4E6F0-9625-4091-9400-BBF6B3626499}" destId="{4012895A-98CE-47FE-BFFE-EA48E345C562}" srcOrd="1" destOrd="0" presId="urn:microsoft.com/office/officeart/2011/layout/HexagonRadial"/>
    <dgm:cxn modelId="{CBF6ADB2-96FD-4BDA-A26B-8495CDA1B735}" type="presParOf" srcId="{4012895A-98CE-47FE-BFFE-EA48E345C562}" destId="{52559B8F-0F4F-4DEE-B2A3-B316591551D1}" srcOrd="0" destOrd="0" presId="urn:microsoft.com/office/officeart/2011/layout/HexagonRadial"/>
    <dgm:cxn modelId="{125A4034-AD71-4982-B316-C96EBC263A86}" type="presParOf" srcId="{CFA4E6F0-9625-4091-9400-BBF6B3626499}" destId="{85CBECCB-419E-4EBA-A769-F2CD580FDC34}" srcOrd="2" destOrd="0" presId="urn:microsoft.com/office/officeart/2011/layout/HexagonRadial"/>
    <dgm:cxn modelId="{1EA9D5FE-AFFA-43EB-A945-554759806004}" type="presParOf" srcId="{CFA4E6F0-9625-4091-9400-BBF6B3626499}" destId="{288D5D90-4CA5-46FF-84EB-089D002A6E29}" srcOrd="3" destOrd="0" presId="urn:microsoft.com/office/officeart/2011/layout/HexagonRadial"/>
    <dgm:cxn modelId="{C7B9F0FF-E847-4204-A90F-1C76CBE4843A}" type="presParOf" srcId="{288D5D90-4CA5-46FF-84EB-089D002A6E29}" destId="{11B7AB17-D5AC-4A1F-BDB2-C2A99E39A736}" srcOrd="0" destOrd="0" presId="urn:microsoft.com/office/officeart/2011/layout/HexagonRadial"/>
    <dgm:cxn modelId="{9605678F-1F53-42E9-ADB2-F210EE438BB3}" type="presParOf" srcId="{CFA4E6F0-9625-4091-9400-BBF6B3626499}" destId="{0FDAEBF2-4C69-4CDF-A652-2A5B75304C00}" srcOrd="4" destOrd="0" presId="urn:microsoft.com/office/officeart/2011/layout/HexagonRadial"/>
    <dgm:cxn modelId="{D49153F3-0404-4849-B92B-4A2CEB4EEE49}" type="presParOf" srcId="{CFA4E6F0-9625-4091-9400-BBF6B3626499}" destId="{A1BEB441-58C4-4145-B2F9-9231031E889A}" srcOrd="5" destOrd="0" presId="urn:microsoft.com/office/officeart/2011/layout/HexagonRadial"/>
    <dgm:cxn modelId="{D9CA81C5-7E53-4280-9578-7B397939DAA6}" type="presParOf" srcId="{A1BEB441-58C4-4145-B2F9-9231031E889A}" destId="{02F85DB4-257A-436F-84DD-DB376D22275D}" srcOrd="0" destOrd="0" presId="urn:microsoft.com/office/officeart/2011/layout/HexagonRadial"/>
    <dgm:cxn modelId="{87DBFF57-C61C-4923-B4BF-C7CC8A00FC33}" type="presParOf" srcId="{CFA4E6F0-9625-4091-9400-BBF6B3626499}" destId="{7A907B60-3BE4-49A9-B256-F9064C212189}" srcOrd="6" destOrd="0" presId="urn:microsoft.com/office/officeart/2011/layout/HexagonRadial"/>
    <dgm:cxn modelId="{B9426259-486A-4F86-9519-75B87FCA0BF0}" type="presParOf" srcId="{CFA4E6F0-9625-4091-9400-BBF6B3626499}" destId="{EA6441C5-15C0-46B2-A9DD-CC42B99CB376}" srcOrd="7" destOrd="0" presId="urn:microsoft.com/office/officeart/2011/layout/HexagonRadial"/>
    <dgm:cxn modelId="{AC3D4469-52AE-406D-8EA6-D8288FB77F43}" type="presParOf" srcId="{EA6441C5-15C0-46B2-A9DD-CC42B99CB376}" destId="{7933E105-B56B-4A0F-9543-5004B4A54F12}" srcOrd="0" destOrd="0" presId="urn:microsoft.com/office/officeart/2011/layout/HexagonRadial"/>
    <dgm:cxn modelId="{AB3B5639-70E5-4090-A2BD-B0BEF83B78D7}" type="presParOf" srcId="{CFA4E6F0-9625-4091-9400-BBF6B3626499}" destId="{543A46A0-C4DB-4C5B-B190-BFA04095870A}" srcOrd="8" destOrd="0" presId="urn:microsoft.com/office/officeart/2011/layout/HexagonRadial"/>
    <dgm:cxn modelId="{2266772F-5751-423F-AFFE-C3C2ABE18573}" type="presParOf" srcId="{CFA4E6F0-9625-4091-9400-BBF6B3626499}" destId="{005B9CB9-8EF9-4271-9DAB-E15B2694DB68}" srcOrd="9" destOrd="0" presId="urn:microsoft.com/office/officeart/2011/layout/HexagonRadial"/>
    <dgm:cxn modelId="{CC892E80-BC66-4F91-9172-6180074B544B}" type="presParOf" srcId="{005B9CB9-8EF9-4271-9DAB-E15B2694DB68}" destId="{F6452644-A435-4A03-8A8B-6DD51EB3B4D3}" srcOrd="0" destOrd="0" presId="urn:microsoft.com/office/officeart/2011/layout/HexagonRadial"/>
    <dgm:cxn modelId="{90F10DE9-13AE-4B76-9394-C50DA643AA33}" type="presParOf" srcId="{CFA4E6F0-9625-4091-9400-BBF6B3626499}" destId="{3332BFAF-A79A-4950-986C-5992206B39DE}" srcOrd="10" destOrd="0" presId="urn:microsoft.com/office/officeart/2011/layout/HexagonRadial"/>
    <dgm:cxn modelId="{8ED7B29D-B2FD-4569-BCC6-45CABDCF1B34}" type="presParOf" srcId="{CFA4E6F0-9625-4091-9400-BBF6B3626499}" destId="{40F48CC1-1DF4-466B-9592-CE994EE55380}" srcOrd="11" destOrd="0" presId="urn:microsoft.com/office/officeart/2011/layout/HexagonRadial"/>
    <dgm:cxn modelId="{6513F9E4-4E0F-4633-89B6-8260600659F4}" type="presParOf" srcId="{40F48CC1-1DF4-466B-9592-CE994EE55380}" destId="{9E69E849-16C0-46EC-93E2-45D2A3E76545}" srcOrd="0" destOrd="0" presId="urn:microsoft.com/office/officeart/2011/layout/HexagonRadial"/>
    <dgm:cxn modelId="{AD639E8B-F65D-4A30-B959-ECE7D342A1CC}" type="presParOf" srcId="{CFA4E6F0-9625-4091-9400-BBF6B3626499}" destId="{1FEC0409-9DD7-4E46-9577-DBC23B984E4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BD66-0D82-4090-8D4F-0AD5E3CEA9B4}">
      <dsp:nvSpPr>
        <dsp:cNvPr id="0" name=""/>
        <dsp:cNvSpPr/>
      </dsp:nvSpPr>
      <dsp:spPr>
        <a:xfrm>
          <a:off x="1797886" y="1159459"/>
          <a:ext cx="1473723" cy="127483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Roboto" panose="02000000000000000000" pitchFamily="2" charset="0"/>
              <a:ea typeface="Roboto" panose="02000000000000000000" pitchFamily="2" charset="0"/>
            </a:rPr>
            <a:t>System Clinical Leadership </a:t>
          </a:r>
        </a:p>
      </dsp:txBody>
      <dsp:txXfrm>
        <a:off x="2042103" y="1370716"/>
        <a:ext cx="985289" cy="852316"/>
      </dsp:txXfrm>
    </dsp:sp>
    <dsp:sp modelId="{11B7AB17-D5AC-4A1F-BDB2-C2A99E39A736}">
      <dsp:nvSpPr>
        <dsp:cNvPr id="0" name=""/>
        <dsp:cNvSpPr/>
      </dsp:nvSpPr>
      <dsp:spPr>
        <a:xfrm>
          <a:off x="2720720" y="549539"/>
          <a:ext cx="556031" cy="4790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BECCB-419E-4EBA-A769-F2CD580FDC34}">
      <dsp:nvSpPr>
        <dsp:cNvPr id="0" name=""/>
        <dsp:cNvSpPr/>
      </dsp:nvSpPr>
      <dsp:spPr>
        <a:xfrm>
          <a:off x="1933638" y="0"/>
          <a:ext cx="1207705" cy="10448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Roboto" panose="02000000000000000000" pitchFamily="2" charset="0"/>
              <a:ea typeface="Roboto" panose="02000000000000000000" pitchFamily="2" charset="0"/>
            </a:rPr>
            <a:t>Primary Care CCIO</a:t>
          </a:r>
        </a:p>
        <a:p>
          <a:pPr marL="57150" lvl="1" indent="-57150" algn="ctr" defTabSz="311150">
            <a:lnSpc>
              <a:spcPct val="90000"/>
            </a:lnSpc>
            <a:spcBef>
              <a:spcPct val="0"/>
            </a:spcBef>
            <a:spcAft>
              <a:spcPct val="15000"/>
            </a:spcAft>
            <a:buChar char="•"/>
          </a:pPr>
          <a:r>
            <a:rPr lang="en-GB" sz="700" kern="1200" dirty="0">
              <a:latin typeface="Roboto" panose="02000000000000000000" pitchFamily="2" charset="0"/>
              <a:ea typeface="Roboto" panose="02000000000000000000" pitchFamily="2" charset="0"/>
            </a:rPr>
            <a:t>Deputy CCIO (place)</a:t>
          </a:r>
        </a:p>
        <a:p>
          <a:pPr marL="57150" lvl="1" indent="-57150" algn="ctr" defTabSz="311150">
            <a:lnSpc>
              <a:spcPct val="90000"/>
            </a:lnSpc>
            <a:spcBef>
              <a:spcPct val="0"/>
            </a:spcBef>
            <a:spcAft>
              <a:spcPct val="15000"/>
            </a:spcAft>
            <a:buChar char="•"/>
          </a:pPr>
          <a:r>
            <a:rPr lang="en-GB" sz="700" kern="1200" dirty="0">
              <a:latin typeface="Roboto" panose="02000000000000000000" pitchFamily="2" charset="0"/>
              <a:ea typeface="Roboto" panose="02000000000000000000" pitchFamily="2" charset="0"/>
            </a:rPr>
            <a:t>PCN digital Leads</a:t>
          </a:r>
        </a:p>
      </dsp:txBody>
      <dsp:txXfrm>
        <a:off x="2133781" y="173147"/>
        <a:ext cx="807419" cy="698513"/>
      </dsp:txXfrm>
    </dsp:sp>
    <dsp:sp modelId="{02F85DB4-257A-436F-84DD-DB376D22275D}">
      <dsp:nvSpPr>
        <dsp:cNvPr id="0" name=""/>
        <dsp:cNvSpPr/>
      </dsp:nvSpPr>
      <dsp:spPr>
        <a:xfrm>
          <a:off x="3369652" y="1445191"/>
          <a:ext cx="556031" cy="4790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AEBF2-4C69-4CDF-A652-2A5B75304C00}">
      <dsp:nvSpPr>
        <dsp:cNvPr id="0" name=""/>
        <dsp:cNvSpPr/>
      </dsp:nvSpPr>
      <dsp:spPr>
        <a:xfrm>
          <a:off x="3041244" y="642626"/>
          <a:ext cx="1207705" cy="10448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Roboto" panose="02000000000000000000" pitchFamily="2" charset="0"/>
              <a:ea typeface="Roboto" panose="02000000000000000000" pitchFamily="2" charset="0"/>
            </a:rPr>
            <a:t>MH CPIO</a:t>
          </a:r>
        </a:p>
        <a:p>
          <a:pPr marL="57150" lvl="1" indent="-57150" algn="ctr" defTabSz="400050">
            <a:lnSpc>
              <a:spcPct val="90000"/>
            </a:lnSpc>
            <a:spcBef>
              <a:spcPct val="0"/>
            </a:spcBef>
            <a:spcAft>
              <a:spcPct val="15000"/>
            </a:spcAft>
            <a:buChar char="•"/>
          </a:pPr>
          <a:r>
            <a:rPr lang="en-GB" sz="900" kern="1200" dirty="0">
              <a:latin typeface="Roboto" panose="02000000000000000000" pitchFamily="2" charset="0"/>
              <a:ea typeface="Roboto" panose="02000000000000000000" pitchFamily="2" charset="0"/>
            </a:rPr>
            <a:t>TBC (Service/Site)</a:t>
          </a:r>
        </a:p>
      </dsp:txBody>
      <dsp:txXfrm>
        <a:off x="3241387" y="815773"/>
        <a:ext cx="807419" cy="698513"/>
      </dsp:txXfrm>
    </dsp:sp>
    <dsp:sp modelId="{7933E105-B56B-4A0F-9543-5004B4A54F12}">
      <dsp:nvSpPr>
        <dsp:cNvPr id="0" name=""/>
        <dsp:cNvSpPr/>
      </dsp:nvSpPr>
      <dsp:spPr>
        <a:xfrm>
          <a:off x="2918862" y="2456214"/>
          <a:ext cx="556031" cy="4790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07B60-3BE4-49A9-B256-F9064C212189}">
      <dsp:nvSpPr>
        <dsp:cNvPr id="0" name=""/>
        <dsp:cNvSpPr/>
      </dsp:nvSpPr>
      <dsp:spPr>
        <a:xfrm>
          <a:off x="3041244" y="1905956"/>
          <a:ext cx="1207705" cy="10448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Roboto" panose="02000000000000000000" pitchFamily="2" charset="0"/>
              <a:ea typeface="Roboto" panose="02000000000000000000" pitchFamily="2" charset="0"/>
            </a:rPr>
            <a:t>Acute CCIO /CNIO</a:t>
          </a:r>
        </a:p>
        <a:p>
          <a:pPr marL="57150" lvl="1" indent="-57150" algn="ctr" defTabSz="355600">
            <a:lnSpc>
              <a:spcPct val="90000"/>
            </a:lnSpc>
            <a:spcBef>
              <a:spcPct val="0"/>
            </a:spcBef>
            <a:spcAft>
              <a:spcPct val="15000"/>
            </a:spcAft>
            <a:buChar char="•"/>
          </a:pPr>
          <a:r>
            <a:rPr lang="en-GB" sz="800" kern="1200" dirty="0">
              <a:latin typeface="Roboto" panose="02000000000000000000" pitchFamily="2" charset="0"/>
              <a:ea typeface="Roboto" panose="02000000000000000000" pitchFamily="2" charset="0"/>
            </a:rPr>
            <a:t>Site CCIO</a:t>
          </a:r>
        </a:p>
        <a:p>
          <a:pPr marL="57150" lvl="1" indent="-57150" algn="ctr" defTabSz="355600">
            <a:lnSpc>
              <a:spcPct val="90000"/>
            </a:lnSpc>
            <a:spcBef>
              <a:spcPct val="0"/>
            </a:spcBef>
            <a:spcAft>
              <a:spcPct val="15000"/>
            </a:spcAft>
            <a:buChar char="•"/>
          </a:pPr>
          <a:r>
            <a:rPr lang="en-GB" sz="800" kern="1200" dirty="0">
              <a:latin typeface="Roboto" panose="02000000000000000000" pitchFamily="2" charset="0"/>
              <a:ea typeface="Roboto" panose="02000000000000000000" pitchFamily="2" charset="0"/>
            </a:rPr>
            <a:t>Site CNIO</a:t>
          </a:r>
        </a:p>
        <a:p>
          <a:pPr marL="57150" lvl="1" indent="-57150" algn="ctr" defTabSz="355600">
            <a:lnSpc>
              <a:spcPct val="90000"/>
            </a:lnSpc>
            <a:spcBef>
              <a:spcPct val="0"/>
            </a:spcBef>
            <a:spcAft>
              <a:spcPct val="15000"/>
            </a:spcAft>
            <a:buChar char="•"/>
          </a:pPr>
          <a:r>
            <a:rPr lang="en-GB" sz="800" kern="1200" dirty="0">
              <a:latin typeface="Roboto" panose="02000000000000000000" pitchFamily="2" charset="0"/>
              <a:ea typeface="Roboto" panose="02000000000000000000" pitchFamily="2" charset="0"/>
            </a:rPr>
            <a:t>Service Digital Champions</a:t>
          </a:r>
        </a:p>
      </dsp:txBody>
      <dsp:txXfrm>
        <a:off x="3241387" y="2079103"/>
        <a:ext cx="807419" cy="698513"/>
      </dsp:txXfrm>
    </dsp:sp>
    <dsp:sp modelId="{F6452644-A435-4A03-8A8B-6DD51EB3B4D3}">
      <dsp:nvSpPr>
        <dsp:cNvPr id="0" name=""/>
        <dsp:cNvSpPr/>
      </dsp:nvSpPr>
      <dsp:spPr>
        <a:xfrm>
          <a:off x="1800629" y="2561162"/>
          <a:ext cx="556031" cy="4790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3A46A0-C4DB-4C5B-B190-BFA04095870A}">
      <dsp:nvSpPr>
        <dsp:cNvPr id="0" name=""/>
        <dsp:cNvSpPr/>
      </dsp:nvSpPr>
      <dsp:spPr>
        <a:xfrm>
          <a:off x="1933638" y="2549301"/>
          <a:ext cx="1207705" cy="10448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Roboto" panose="02000000000000000000" pitchFamily="2" charset="0"/>
              <a:ea typeface="Roboto" panose="02000000000000000000" pitchFamily="2" charset="0"/>
            </a:rPr>
            <a:t>Community (Clinical Lead)</a:t>
          </a:r>
        </a:p>
        <a:p>
          <a:pPr marL="57150" lvl="1" indent="-57150" algn="ctr" defTabSz="400050">
            <a:lnSpc>
              <a:spcPct val="90000"/>
            </a:lnSpc>
            <a:spcBef>
              <a:spcPct val="0"/>
            </a:spcBef>
            <a:spcAft>
              <a:spcPct val="15000"/>
            </a:spcAft>
            <a:buChar char="•"/>
          </a:pPr>
          <a:r>
            <a:rPr lang="en-GB" sz="900" kern="1200" dirty="0">
              <a:latin typeface="Roboto" panose="02000000000000000000" pitchFamily="2" charset="0"/>
              <a:ea typeface="Roboto" panose="02000000000000000000" pitchFamily="2" charset="0"/>
            </a:rPr>
            <a:t>TBC</a:t>
          </a:r>
          <a:endParaRPr lang="en-GB" sz="700" kern="1200" dirty="0">
            <a:latin typeface="Roboto" panose="02000000000000000000" pitchFamily="2" charset="0"/>
            <a:ea typeface="Roboto" panose="02000000000000000000" pitchFamily="2" charset="0"/>
          </a:endParaRPr>
        </a:p>
      </dsp:txBody>
      <dsp:txXfrm>
        <a:off x="2133781" y="2722448"/>
        <a:ext cx="807419" cy="698513"/>
      </dsp:txXfrm>
    </dsp:sp>
    <dsp:sp modelId="{9E69E849-16C0-46EC-93E2-45D2A3E76545}">
      <dsp:nvSpPr>
        <dsp:cNvPr id="0" name=""/>
        <dsp:cNvSpPr/>
      </dsp:nvSpPr>
      <dsp:spPr>
        <a:xfrm>
          <a:off x="1141070" y="1665869"/>
          <a:ext cx="556031" cy="4790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2BFAF-A79A-4950-986C-5992206B39DE}">
      <dsp:nvSpPr>
        <dsp:cNvPr id="0" name=""/>
        <dsp:cNvSpPr/>
      </dsp:nvSpPr>
      <dsp:spPr>
        <a:xfrm>
          <a:off x="820889" y="1906674"/>
          <a:ext cx="1207705" cy="10448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Roboto" panose="02000000000000000000" pitchFamily="2" charset="0"/>
              <a:ea typeface="Roboto" panose="02000000000000000000" pitchFamily="2" charset="0"/>
            </a:rPr>
            <a:t>LA / Social Care</a:t>
          </a:r>
        </a:p>
        <a:p>
          <a:pPr marL="57150" lvl="1" indent="-57150" algn="ctr" defTabSz="400050">
            <a:lnSpc>
              <a:spcPct val="90000"/>
            </a:lnSpc>
            <a:spcBef>
              <a:spcPct val="0"/>
            </a:spcBef>
            <a:spcAft>
              <a:spcPct val="15000"/>
            </a:spcAft>
            <a:buChar char="•"/>
          </a:pPr>
          <a:r>
            <a:rPr lang="en-GB" sz="900" kern="1200" dirty="0">
              <a:latin typeface="Roboto" panose="02000000000000000000" pitchFamily="2" charset="0"/>
              <a:ea typeface="Roboto" panose="02000000000000000000" pitchFamily="2" charset="0"/>
            </a:rPr>
            <a:t>TBC</a:t>
          </a:r>
        </a:p>
      </dsp:txBody>
      <dsp:txXfrm>
        <a:off x="1021032" y="2079821"/>
        <a:ext cx="807419" cy="698513"/>
      </dsp:txXfrm>
    </dsp:sp>
    <dsp:sp modelId="{1FEC0409-9DD7-4E46-9577-DBC23B984E44}">
      <dsp:nvSpPr>
        <dsp:cNvPr id="0" name=""/>
        <dsp:cNvSpPr/>
      </dsp:nvSpPr>
      <dsp:spPr>
        <a:xfrm>
          <a:off x="820889" y="641189"/>
          <a:ext cx="1207705" cy="10448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Roboto" panose="02000000000000000000" pitchFamily="2" charset="0"/>
              <a:ea typeface="Roboto" panose="02000000000000000000" pitchFamily="2" charset="0"/>
            </a:rPr>
            <a:t>Care Home (Digital Champions)</a:t>
          </a:r>
        </a:p>
      </dsp:txBody>
      <dsp:txXfrm>
        <a:off x="1021032" y="814336"/>
        <a:ext cx="807419" cy="698513"/>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Regular"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Regular" panose="02000000000000000000" pitchFamily="2" charset="0"/>
              </a:defRPr>
            </a:lvl1pPr>
          </a:lstStyle>
          <a:p>
            <a:fld id="{06AE9AE6-DB17-4B29-8D04-75C18DF922BD}" type="datetimeFigureOut">
              <a:rPr lang="en-GB" smtClean="0"/>
              <a:pPr/>
              <a:t>10/02/2023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Regular"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Regular" panose="02000000000000000000" pitchFamily="2" charset="0"/>
              </a:defRPr>
            </a:lvl1pPr>
          </a:lstStyle>
          <a:p>
            <a:fld id="{45C59E96-6B24-4701-99FB-E522D648C80A}" type="slidenum">
              <a:rPr lang="en-GB" smtClean="0"/>
              <a:pPr/>
              <a:t>‹#›</a:t>
            </a:fld>
            <a:endParaRPr lang="en-GB" dirty="0"/>
          </a:p>
        </p:txBody>
      </p:sp>
    </p:spTree>
    <p:extLst>
      <p:ext uri="{BB962C8B-B14F-4D97-AF65-F5344CB8AC3E}">
        <p14:creationId xmlns:p14="http://schemas.microsoft.com/office/powerpoint/2010/main" val="165250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Regular" panose="02000000000000000000" pitchFamily="2" charset="0"/>
        <a:ea typeface="+mn-ea"/>
        <a:cs typeface="+mn-cs"/>
      </a:defRPr>
    </a:lvl1pPr>
    <a:lvl2pPr marL="457200" algn="l" defTabSz="914400" rtl="0" eaLnBrk="1" latinLnBrk="0" hangingPunct="1">
      <a:defRPr sz="1200" b="0" i="0" kern="1200">
        <a:solidFill>
          <a:schemeClr val="tx1"/>
        </a:solidFill>
        <a:latin typeface="Roboto Regular" panose="02000000000000000000" pitchFamily="2" charset="0"/>
        <a:ea typeface="+mn-ea"/>
        <a:cs typeface="+mn-cs"/>
      </a:defRPr>
    </a:lvl2pPr>
    <a:lvl3pPr marL="914400" algn="l" defTabSz="914400" rtl="0" eaLnBrk="1" latinLnBrk="0" hangingPunct="1">
      <a:defRPr sz="1200" b="0" i="0" kern="1200">
        <a:solidFill>
          <a:schemeClr val="tx1"/>
        </a:solidFill>
        <a:latin typeface="Roboto Regular" panose="02000000000000000000" pitchFamily="2" charset="0"/>
        <a:ea typeface="+mn-ea"/>
        <a:cs typeface="+mn-cs"/>
      </a:defRPr>
    </a:lvl3pPr>
    <a:lvl4pPr marL="1371600" algn="l" defTabSz="914400" rtl="0" eaLnBrk="1" latinLnBrk="0" hangingPunct="1">
      <a:defRPr sz="1200" b="0" i="0" kern="1200">
        <a:solidFill>
          <a:schemeClr val="tx1"/>
        </a:solidFill>
        <a:latin typeface="Roboto Regular" panose="02000000000000000000" pitchFamily="2" charset="0"/>
        <a:ea typeface="+mn-ea"/>
        <a:cs typeface="+mn-cs"/>
      </a:defRPr>
    </a:lvl4pPr>
    <a:lvl5pPr marL="1828800" algn="l" defTabSz="914400" rtl="0" eaLnBrk="1" latinLnBrk="0" hangingPunct="1">
      <a:defRPr sz="1200" b="0" i="0" kern="1200">
        <a:solidFill>
          <a:schemeClr val="tx1"/>
        </a:solidFill>
        <a:latin typeface="Roboto Regular"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igital.nhs.uk/about-nhs-digital/our-work/digital-inclusion"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england.nhs.uk/wp-content/uploads/2021/03/Implementation-guidance-2021-to-22-priorities-and-operational-planning-guidance.pdf" TargetMode="External"/><Relationship Id="rId5" Type="http://schemas.openxmlformats.org/officeDocument/2006/relationships/hyperlink" Target="https://www.nelft.nhs.uk/camhs-news/new-integrated-medical-centre-in-corringham-4231/" TargetMode="External"/><Relationship Id="rId4" Type="http://schemas.openxmlformats.org/officeDocument/2006/relationships/hyperlink" Target="https://www.onlinecentresnetwork.org/ournetwork/join-the-network"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latin typeface="Roboto Regular" panose="02000000000000000000" pitchFamily="2" charset="0"/>
                <a:ea typeface="Roboto Regular" panose="02000000000000000000" pitchFamily="2" charset="0"/>
                <a:cs typeface="Calibri"/>
                <a:sym typeface="Calibri"/>
              </a:rPr>
              <a:pPr marL="0" marR="0" lvl="0" indent="0" algn="r" rtl="0">
                <a:spcBef>
                  <a:spcPts val="0"/>
                </a:spcBef>
                <a:spcAft>
                  <a:spcPts val="0"/>
                </a:spcAft>
                <a:buNone/>
              </a:pPr>
              <a:t>2</a:t>
            </a:fld>
            <a:endParaRPr lang="en-GB" sz="1200" u="none" strike="noStrike" cap="none" dirty="0">
              <a:solidFill>
                <a:schemeClr val="dk1"/>
              </a:solidFill>
              <a:latin typeface="Roboto Regular" panose="02000000000000000000" pitchFamily="2" charset="0"/>
              <a:ea typeface="Roboto Regular" panose="02000000000000000000" pitchFamily="2" charset="0"/>
              <a:cs typeface="Calibri"/>
              <a:sym typeface="Calibri"/>
            </a:endParaRPr>
          </a:p>
        </p:txBody>
      </p:sp>
    </p:spTree>
    <p:extLst>
      <p:ext uri="{BB962C8B-B14F-4D97-AF65-F5344CB8AC3E}">
        <p14:creationId xmlns:p14="http://schemas.microsoft.com/office/powerpoint/2010/main" val="165598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cs typeface="Calibri"/>
                <a:sym typeface="Calibri"/>
              </a:rPr>
              <a:pPr marL="0" marR="0" lvl="0" indent="0" algn="r" rtl="0">
                <a:spcBef>
                  <a:spcPts val="0"/>
                </a:spcBef>
                <a:spcAft>
                  <a:spcPts val="0"/>
                </a:spcAft>
                <a:buNone/>
              </a:pPr>
              <a:t>60</a:t>
            </a:fld>
            <a:endParaRPr lang="en-GB" sz="1200" u="none" strike="noStrike" cap="none" dirty="0">
              <a:solidFill>
                <a:schemeClr val="dk1"/>
              </a:solidFill>
              <a:cs typeface="Calibri"/>
              <a:sym typeface="Calibri"/>
            </a:endParaRPr>
          </a:p>
        </p:txBody>
      </p:sp>
    </p:spTree>
    <p:extLst>
      <p:ext uri="{BB962C8B-B14F-4D97-AF65-F5344CB8AC3E}">
        <p14:creationId xmlns:p14="http://schemas.microsoft.com/office/powerpoint/2010/main" val="302045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cs typeface="Calibri"/>
                <a:sym typeface="Calibri"/>
              </a:rPr>
              <a:pPr marL="0" marR="0" lvl="0" indent="0" algn="r" rtl="0">
                <a:spcBef>
                  <a:spcPts val="0"/>
                </a:spcBef>
                <a:spcAft>
                  <a:spcPts val="0"/>
                </a:spcAft>
                <a:buNone/>
              </a:pPr>
              <a:t>6</a:t>
            </a:fld>
            <a:endParaRPr lang="en-GB" sz="1200" u="none" strike="noStrike" cap="none" dirty="0">
              <a:solidFill>
                <a:schemeClr val="dk1"/>
              </a:solidFill>
              <a:cs typeface="Calibri"/>
              <a:sym typeface="Calibri"/>
            </a:endParaRPr>
          </a:p>
        </p:txBody>
      </p:sp>
    </p:spTree>
    <p:extLst>
      <p:ext uri="{BB962C8B-B14F-4D97-AF65-F5344CB8AC3E}">
        <p14:creationId xmlns:p14="http://schemas.microsoft.com/office/powerpoint/2010/main" val="76596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latin typeface="Roboto Regular" panose="02000000000000000000" pitchFamily="2" charset="0"/>
                <a:ea typeface="Roboto Regular" panose="02000000000000000000" pitchFamily="2" charset="0"/>
                <a:cs typeface="Calibri"/>
                <a:sym typeface="Calibri"/>
              </a:rPr>
              <a:pPr marL="0" marR="0" lvl="0" indent="0" algn="r" rtl="0">
                <a:spcBef>
                  <a:spcPts val="0"/>
                </a:spcBef>
                <a:spcAft>
                  <a:spcPts val="0"/>
                </a:spcAft>
                <a:buNone/>
              </a:pPr>
              <a:t>10</a:t>
            </a:fld>
            <a:endParaRPr lang="en-GB" sz="1200" u="none" strike="noStrike" cap="none" dirty="0">
              <a:solidFill>
                <a:schemeClr val="dk1"/>
              </a:solidFill>
              <a:latin typeface="Roboto Regular" panose="02000000000000000000" pitchFamily="2" charset="0"/>
              <a:ea typeface="Roboto Regular" panose="02000000000000000000" pitchFamily="2" charset="0"/>
              <a:cs typeface="Calibri"/>
              <a:sym typeface="Calibri"/>
            </a:endParaRPr>
          </a:p>
        </p:txBody>
      </p:sp>
    </p:spTree>
    <p:extLst>
      <p:ext uri="{BB962C8B-B14F-4D97-AF65-F5344CB8AC3E}">
        <p14:creationId xmlns:p14="http://schemas.microsoft.com/office/powerpoint/2010/main" val="175335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cs typeface="Calibri"/>
                <a:sym typeface="Calibri"/>
              </a:rPr>
              <a:pPr marL="0" marR="0" lvl="0" indent="0" algn="r" rtl="0">
                <a:spcBef>
                  <a:spcPts val="0"/>
                </a:spcBef>
                <a:spcAft>
                  <a:spcPts val="0"/>
                </a:spcAft>
                <a:buNone/>
              </a:pPr>
              <a:t>18</a:t>
            </a:fld>
            <a:endParaRPr lang="en-GB" sz="1200" u="none" strike="noStrike" cap="none" dirty="0">
              <a:solidFill>
                <a:schemeClr val="dk1"/>
              </a:solidFill>
              <a:cs typeface="Calibri"/>
              <a:sym typeface="Calibri"/>
            </a:endParaRPr>
          </a:p>
        </p:txBody>
      </p:sp>
    </p:spTree>
    <p:extLst>
      <p:ext uri="{BB962C8B-B14F-4D97-AF65-F5344CB8AC3E}">
        <p14:creationId xmlns:p14="http://schemas.microsoft.com/office/powerpoint/2010/main" val="1464247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cs typeface="Calibri"/>
                <a:sym typeface="Calibri"/>
              </a:rPr>
              <a:pPr marL="0" marR="0" lvl="0" indent="0" algn="r" rtl="0">
                <a:spcBef>
                  <a:spcPts val="0"/>
                </a:spcBef>
                <a:spcAft>
                  <a:spcPts val="0"/>
                </a:spcAft>
                <a:buNone/>
              </a:pPr>
              <a:t>27</a:t>
            </a:fld>
            <a:endParaRPr lang="en-GB" sz="1200" u="none" strike="noStrike" cap="none" dirty="0">
              <a:solidFill>
                <a:schemeClr val="dk1"/>
              </a:solidFill>
              <a:cs typeface="Calibri"/>
              <a:sym typeface="Calibri"/>
            </a:endParaRPr>
          </a:p>
        </p:txBody>
      </p:sp>
    </p:spTree>
    <p:extLst>
      <p:ext uri="{BB962C8B-B14F-4D97-AF65-F5344CB8AC3E}">
        <p14:creationId xmlns:p14="http://schemas.microsoft.com/office/powerpoint/2010/main" val="4043076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cs typeface="Calibri"/>
                <a:sym typeface="Calibri"/>
              </a:rPr>
              <a:pPr marL="0" marR="0" lvl="0" indent="0" algn="r" rtl="0">
                <a:spcBef>
                  <a:spcPts val="0"/>
                </a:spcBef>
                <a:spcAft>
                  <a:spcPts val="0"/>
                </a:spcAft>
                <a:buNone/>
              </a:pPr>
              <a:t>32</a:t>
            </a:fld>
            <a:endParaRPr lang="en-GB" sz="1200" u="none" strike="noStrike" cap="none" dirty="0">
              <a:solidFill>
                <a:schemeClr val="dk1"/>
              </a:solidFill>
              <a:cs typeface="Calibri"/>
              <a:sym typeface="Calibri"/>
            </a:endParaRPr>
          </a:p>
        </p:txBody>
      </p:sp>
    </p:spTree>
    <p:extLst>
      <p:ext uri="{BB962C8B-B14F-4D97-AF65-F5344CB8AC3E}">
        <p14:creationId xmlns:p14="http://schemas.microsoft.com/office/powerpoint/2010/main" val="417538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dirty="0">
                <a:latin typeface="Roboto Regular" panose="02000000000000000000" pitchFamily="2" charset="0"/>
                <a:ea typeface="Roboto Regular" panose="02000000000000000000" pitchFamily="2" charset="0"/>
              </a:rPr>
              <a:t>(1) </a:t>
            </a:r>
            <a:r>
              <a:rPr lang="en-US" u="sng" dirty="0">
                <a:latin typeface="Roboto Regular" panose="02000000000000000000" pitchFamily="2" charset="0"/>
                <a:ea typeface="Roboto Regular" panose="02000000000000000000" pitchFamily="2" charset="0"/>
                <a:hlinkClick r:id="rId3"/>
              </a:rPr>
              <a:t>NHS Digital – Digital inclusion for Health and Care</a:t>
            </a:r>
            <a:endParaRPr lang="en-US" dirty="0">
              <a:latin typeface="Roboto Regular" panose="02000000000000000000" pitchFamily="2" charset="0"/>
              <a:ea typeface="Roboto Regular" panose="02000000000000000000" pitchFamily="2" charset="0"/>
            </a:endParaRPr>
          </a:p>
          <a:p>
            <a:pPr marL="285750" indent="-285750">
              <a:buFont typeface="Arial,Sans-Serif"/>
              <a:buChar char="•"/>
            </a:pPr>
            <a:r>
              <a:rPr lang="en-US" u="sng" dirty="0">
                <a:latin typeface="Roboto Regular" panose="02000000000000000000" pitchFamily="2" charset="0"/>
                <a:ea typeface="Roboto Regular" panose="02000000000000000000" pitchFamily="2" charset="0"/>
              </a:rPr>
              <a:t>(2) </a:t>
            </a:r>
            <a:r>
              <a:rPr lang="en-US" dirty="0">
                <a:latin typeface="Roboto Regular" panose="02000000000000000000" pitchFamily="2" charset="0"/>
                <a:ea typeface="Roboto Regular" panose="02000000000000000000" pitchFamily="2" charset="0"/>
                <a:hlinkClick r:id="rId4"/>
              </a:rPr>
              <a:t>https://www.onlinecentresnetwork.org/ournetwork/join-the-network</a:t>
            </a:r>
            <a:endParaRPr lang="en-US" dirty="0">
              <a:latin typeface="Roboto Regular" panose="02000000000000000000" pitchFamily="2" charset="0"/>
              <a:ea typeface="Roboto Regular" panose="02000000000000000000" pitchFamily="2" charset="0"/>
            </a:endParaRPr>
          </a:p>
          <a:p>
            <a:pPr marL="285750" indent="-285750">
              <a:buFont typeface="Arial,Sans-Serif"/>
              <a:buChar char="•"/>
            </a:pPr>
            <a:r>
              <a:rPr lang="en-US" dirty="0">
                <a:latin typeface="Roboto Regular" panose="02000000000000000000" pitchFamily="2" charset="0"/>
                <a:ea typeface="Roboto Regular" panose="02000000000000000000" pitchFamily="2" charset="0"/>
              </a:rPr>
              <a:t>(3) </a:t>
            </a:r>
            <a:r>
              <a:rPr lang="en-US" dirty="0">
                <a:latin typeface="Roboto Regular" panose="02000000000000000000" pitchFamily="2" charset="0"/>
                <a:ea typeface="Roboto Regular" panose="02000000000000000000" pitchFamily="2" charset="0"/>
                <a:hlinkClick r:id="rId5"/>
              </a:rPr>
              <a:t>https://www.nelft.nhs.uk/camhs-news/new-integrated-medical-centre-in-corringham-4231/</a:t>
            </a:r>
            <a:r>
              <a:rPr lang="en-US" dirty="0">
                <a:latin typeface="Roboto Regular" panose="02000000000000000000" pitchFamily="2" charset="0"/>
                <a:ea typeface="Roboto Regular" panose="02000000000000000000" pitchFamily="2" charset="0"/>
              </a:rPr>
              <a:t> </a:t>
            </a:r>
          </a:p>
          <a:p>
            <a:pPr marL="285750" indent="-285750">
              <a:buFont typeface="Arial,Sans-Serif"/>
              <a:buChar char="•"/>
            </a:pPr>
            <a:r>
              <a:rPr lang="en-US" dirty="0">
                <a:latin typeface="Roboto Regular" panose="02000000000000000000" pitchFamily="2" charset="0"/>
                <a:ea typeface="Roboto Regular" panose="02000000000000000000" pitchFamily="2" charset="0"/>
              </a:rPr>
              <a:t>(4) </a:t>
            </a:r>
            <a:r>
              <a:rPr lang="en-US" dirty="0">
                <a:latin typeface="Roboto Regular" panose="02000000000000000000" pitchFamily="2" charset="0"/>
                <a:ea typeface="Roboto Regular" panose="02000000000000000000" pitchFamily="2" charset="0"/>
                <a:hlinkClick r:id="rId6"/>
              </a:rPr>
              <a:t>https://www.england.nhs.uk/wp-content/uploads/2021/03/Implementation-guidance-2021-to-22-priorities-and-operational-planning-guidance.pdf</a:t>
            </a:r>
            <a:r>
              <a:rPr lang="en-US" dirty="0">
                <a:latin typeface="Roboto Regular" panose="02000000000000000000" pitchFamily="2" charset="0"/>
                <a:ea typeface="Roboto Regular" panose="02000000000000000000" pitchFamily="2" charset="0"/>
              </a:rPr>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a:solidFill>
                  <a:schemeClr val="dk1"/>
                </a:solidFill>
                <a:cs typeface="Calibri"/>
                <a:sym typeface="Calibri"/>
              </a:rPr>
              <a:pPr marL="0" marR="0" lvl="0" indent="0" algn="r" rtl="0">
                <a:spcBef>
                  <a:spcPts val="0"/>
                </a:spcBef>
                <a:spcAft>
                  <a:spcPts val="0"/>
                </a:spcAft>
                <a:buNone/>
              </a:pPr>
              <a:t>51</a:t>
            </a:fld>
            <a:endParaRPr lang="en-GB" sz="1200" u="none" strike="noStrike" cap="none" dirty="0">
              <a:solidFill>
                <a:schemeClr val="dk1"/>
              </a:solidFill>
              <a:cs typeface="Calibri"/>
              <a:sym typeface="Calibri"/>
            </a:endParaRPr>
          </a:p>
        </p:txBody>
      </p:sp>
    </p:spTree>
    <p:extLst>
      <p:ext uri="{BB962C8B-B14F-4D97-AF65-F5344CB8AC3E}">
        <p14:creationId xmlns:p14="http://schemas.microsoft.com/office/powerpoint/2010/main" val="143125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sz="quarter" idx="10"/>
          </p:nvPr>
        </p:nvSpPr>
        <p:spPr/>
        <p:txBody>
          <a:bodyPr/>
          <a:lstStyle/>
          <a:p>
            <a:fld id="{D256E95E-57AA-4526-AA4C-3002F47FB13B}" type="slidenum">
              <a:rPr lang="en-US" smtClean="0">
                <a:latin typeface="Roboto Regular" panose="02000000000000000000" pitchFamily="2" charset="0"/>
                <a:ea typeface="Roboto Regular" panose="02000000000000000000" pitchFamily="2" charset="0"/>
              </a:rPr>
              <a:pPr/>
              <a:t>55</a:t>
            </a:fld>
            <a:endParaRPr lang="en-US" dirty="0">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1737233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Regular" panose="02000000000000000000" pitchFamily="2" charset="0"/>
              <a:ea typeface="Roboto Regular"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altLang="en-GB" sz="1200" u="none" strike="noStrike" cap="none" smtClean="0">
                <a:solidFill>
                  <a:schemeClr val="dk1"/>
                </a:solidFill>
                <a:cs typeface="Calibri"/>
                <a:sym typeface="Calibri"/>
              </a:rPr>
              <a:pPr marL="0" marR="0" lvl="0" indent="0" algn="r" rtl="0">
                <a:spcBef>
                  <a:spcPts val="0"/>
                </a:spcBef>
                <a:spcAft>
                  <a:spcPts val="0"/>
                </a:spcAft>
                <a:buNone/>
              </a:pPr>
              <a:t>56</a:t>
            </a:fld>
            <a:endParaRPr lang="en-GB" sz="1200" u="none" strike="noStrike" cap="none" dirty="0">
              <a:solidFill>
                <a:schemeClr val="dk1"/>
              </a:solidFill>
              <a:cs typeface="Calibri"/>
              <a:sym typeface="Calibri"/>
            </a:endParaRPr>
          </a:p>
        </p:txBody>
      </p:sp>
    </p:spTree>
    <p:extLst>
      <p:ext uri="{BB962C8B-B14F-4D97-AF65-F5344CB8AC3E}">
        <p14:creationId xmlns:p14="http://schemas.microsoft.com/office/powerpoint/2010/main" val="486557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pening &amp; 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6F1E-0C33-DD4D-9295-965A7CA17EB4}"/>
              </a:ext>
            </a:extLst>
          </p:cNvPr>
          <p:cNvSpPr>
            <a:spLocks noGrp="1"/>
          </p:cNvSpPr>
          <p:nvPr>
            <p:ph type="ctrTitle"/>
          </p:nvPr>
        </p:nvSpPr>
        <p:spPr>
          <a:xfrm>
            <a:off x="5201921" y="2293258"/>
            <a:ext cx="5325775" cy="2451463"/>
          </a:xfrm>
          <a:prstGeom prst="rect">
            <a:avLst/>
          </a:prstGeom>
        </p:spPr>
        <p:txBody>
          <a:bodyPr lIns="0" tIns="0" rIns="0" bIns="0" anchor="b" anchorCtr="0">
            <a:noAutofit/>
          </a:bodyPr>
          <a:lstStyle>
            <a:lvl1pPr algn="l">
              <a:defRPr sz="4400" b="0" i="0">
                <a:solidFill>
                  <a:schemeClr val="tx1"/>
                </a:solidFill>
                <a:latin typeface="Roboto Regular" panose="02000000000000000000" pitchFamily="2" charset="0"/>
                <a:cs typeface="Times New Roman" panose="02020603050405020304" pitchFamily="18"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3F8D5C4-D439-7646-AA34-80A74C0D74C9}"/>
              </a:ext>
            </a:extLst>
          </p:cNvPr>
          <p:cNvSpPr>
            <a:spLocks noGrp="1"/>
          </p:cNvSpPr>
          <p:nvPr>
            <p:ph type="subTitle" idx="1" hasCustomPrompt="1"/>
          </p:nvPr>
        </p:nvSpPr>
        <p:spPr>
          <a:xfrm>
            <a:off x="5201920" y="5008881"/>
            <a:ext cx="5337131" cy="1195977"/>
          </a:xfrm>
        </p:spPr>
        <p:txBody>
          <a:bodyPr lIns="0" tIns="0" rIns="0" bIns="0"/>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Keep this sub heading short</a:t>
            </a:r>
          </a:p>
        </p:txBody>
      </p:sp>
      <p:sp>
        <p:nvSpPr>
          <p:cNvPr id="4" name="Rectangle 3">
            <a:extLst>
              <a:ext uri="{FF2B5EF4-FFF2-40B4-BE49-F238E27FC236}">
                <a16:creationId xmlns:a16="http://schemas.microsoft.com/office/drawing/2014/main" id="{9CFC5C9A-8DF8-7B44-83A6-DB60265D2227}"/>
              </a:ext>
            </a:extLst>
          </p:cNvPr>
          <p:cNvSpPr/>
          <p:nvPr/>
        </p:nvSpPr>
        <p:spPr>
          <a:xfrm>
            <a:off x="178420" y="223024"/>
            <a:ext cx="1338146" cy="1159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anose="02000000000000000000" pitchFamily="2" charset="0"/>
            </a:endParaRPr>
          </a:p>
        </p:txBody>
      </p:sp>
      <p:sp>
        <p:nvSpPr>
          <p:cNvPr id="9" name="Rectangle 8">
            <a:extLst>
              <a:ext uri="{FF2B5EF4-FFF2-40B4-BE49-F238E27FC236}">
                <a16:creationId xmlns:a16="http://schemas.microsoft.com/office/drawing/2014/main" id="{A87DDB95-65BD-974B-86A1-FE3DB9F8C792}"/>
              </a:ext>
            </a:extLst>
          </p:cNvPr>
          <p:cNvSpPr/>
          <p:nvPr/>
        </p:nvSpPr>
        <p:spPr>
          <a:xfrm>
            <a:off x="178420" y="6204858"/>
            <a:ext cx="12013580" cy="653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anose="02000000000000000000" pitchFamily="2" charset="0"/>
            </a:endParaRPr>
          </a:p>
        </p:txBody>
      </p:sp>
      <p:pic>
        <p:nvPicPr>
          <p:cNvPr id="7" name="Picture 6">
            <a:extLst>
              <a:ext uri="{FF2B5EF4-FFF2-40B4-BE49-F238E27FC236}">
                <a16:creationId xmlns:a16="http://schemas.microsoft.com/office/drawing/2014/main" id="{7FB0AA84-13EC-C940-A6FD-D713AC4C90CA}"/>
              </a:ext>
            </a:extLst>
          </p:cNvPr>
          <p:cNvPicPr>
            <a:picLocks noChangeAspect="1"/>
          </p:cNvPicPr>
          <p:nvPr/>
        </p:nvPicPr>
        <p:blipFill rotWithShape="1">
          <a:blip r:embed="rId2"/>
          <a:srcRect r="332"/>
          <a:stretch/>
        </p:blipFill>
        <p:spPr>
          <a:xfrm>
            <a:off x="0" y="1899920"/>
            <a:ext cx="12192000" cy="4958080"/>
          </a:xfrm>
          <a:prstGeom prst="rect">
            <a:avLst/>
          </a:prstGeom>
        </p:spPr>
      </p:pic>
    </p:spTree>
    <p:extLst>
      <p:ext uri="{BB962C8B-B14F-4D97-AF65-F5344CB8AC3E}">
        <p14:creationId xmlns:p14="http://schemas.microsoft.com/office/powerpoint/2010/main" val="3681331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B3AD4-BFF7-46BA-B38F-1B0925A723E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6545883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Introduce a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AFFAF0-EBDA-B54B-9D58-69B7D6C2AD56}"/>
              </a:ext>
            </a:extLst>
          </p:cNvPr>
          <p:cNvSpPr/>
          <p:nvPr/>
        </p:nvSpPr>
        <p:spPr>
          <a:xfrm>
            <a:off x="0" y="0"/>
            <a:ext cx="12192000" cy="3643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
        <p:nvSpPr>
          <p:cNvPr id="2" name="Title 1">
            <a:extLst>
              <a:ext uri="{FF2B5EF4-FFF2-40B4-BE49-F238E27FC236}">
                <a16:creationId xmlns:a16="http://schemas.microsoft.com/office/drawing/2014/main" id="{04D36F1E-0C33-DD4D-9295-965A7CA17EB4}"/>
              </a:ext>
            </a:extLst>
          </p:cNvPr>
          <p:cNvSpPr>
            <a:spLocks noGrp="1"/>
          </p:cNvSpPr>
          <p:nvPr>
            <p:ph type="ctrTitle" hasCustomPrompt="1"/>
          </p:nvPr>
        </p:nvSpPr>
        <p:spPr>
          <a:xfrm>
            <a:off x="1524000" y="1122363"/>
            <a:ext cx="9144000" cy="2387600"/>
          </a:xfrm>
          <a:prstGeom prst="rect">
            <a:avLst/>
          </a:prstGeom>
        </p:spPr>
        <p:txBody>
          <a:bodyPr anchor="b">
            <a:noAutofit/>
          </a:bodyPr>
          <a:lstStyle>
            <a:lvl1pPr algn="l">
              <a:defRPr sz="3600" b="0" i="0">
                <a:solidFill>
                  <a:schemeClr val="bg1"/>
                </a:solidFill>
              </a:defRPr>
            </a:lvl1pPr>
          </a:lstStyle>
          <a:p>
            <a:r>
              <a:rPr lang="en-GB" dirty="0"/>
              <a:t>Section title: Match the agenda</a:t>
            </a:r>
          </a:p>
        </p:txBody>
      </p:sp>
      <p:sp>
        <p:nvSpPr>
          <p:cNvPr id="3" name="Subtitle 2">
            <a:extLst>
              <a:ext uri="{FF2B5EF4-FFF2-40B4-BE49-F238E27FC236}">
                <a16:creationId xmlns:a16="http://schemas.microsoft.com/office/drawing/2014/main" id="{F3F8D5C4-D439-7646-AA34-80A74C0D74C9}"/>
              </a:ext>
            </a:extLst>
          </p:cNvPr>
          <p:cNvSpPr>
            <a:spLocks noGrp="1"/>
          </p:cNvSpPr>
          <p:nvPr>
            <p:ph type="subTitle" idx="1" hasCustomPrompt="1"/>
          </p:nvPr>
        </p:nvSpPr>
        <p:spPr>
          <a:xfrm>
            <a:off x="1524000" y="4393252"/>
            <a:ext cx="9144000" cy="1261293"/>
          </a:xfrm>
        </p:spPr>
        <p:txBody>
          <a:bodyPr/>
          <a:lstStyle>
            <a:lvl1pPr marL="0" indent="0" algn="l">
              <a:buFont typeface="Arial" panose="020B0604020202020204" pitchFamily="34" charset="0"/>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Elaborate here….</a:t>
            </a:r>
          </a:p>
        </p:txBody>
      </p:sp>
      <p:pic>
        <p:nvPicPr>
          <p:cNvPr id="7" name="Picture 6">
            <a:extLst>
              <a:ext uri="{FF2B5EF4-FFF2-40B4-BE49-F238E27FC236}">
                <a16:creationId xmlns:a16="http://schemas.microsoft.com/office/drawing/2014/main" id="{38C68765-CD37-8A41-BF3C-CD1EDE21E5F1}"/>
              </a:ext>
            </a:extLst>
          </p:cNvPr>
          <p:cNvPicPr>
            <a:picLocks noChangeAspect="1"/>
          </p:cNvPicPr>
          <p:nvPr/>
        </p:nvPicPr>
        <p:blipFill rotWithShape="1">
          <a:blip r:embed="rId2"/>
          <a:srcRect l="-1" t="11393" r="332"/>
          <a:stretch/>
        </p:blipFill>
        <p:spPr>
          <a:xfrm>
            <a:off x="0" y="-88900"/>
            <a:ext cx="12192000" cy="4393252"/>
          </a:xfrm>
          <a:prstGeom prst="rect">
            <a:avLst/>
          </a:prstGeom>
        </p:spPr>
      </p:pic>
    </p:spTree>
    <p:extLst>
      <p:ext uri="{BB962C8B-B14F-4D97-AF65-F5344CB8AC3E}">
        <p14:creationId xmlns:p14="http://schemas.microsoft.com/office/powerpoint/2010/main" val="14358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C1B2-D88D-F14B-8319-FF6D221F8DA2}"/>
              </a:ext>
            </a:extLst>
          </p:cNvPr>
          <p:cNvSpPr>
            <a:spLocks noGrp="1"/>
          </p:cNvSpPr>
          <p:nvPr>
            <p:ph type="title" hasCustomPrompt="1"/>
          </p:nvPr>
        </p:nvSpPr>
        <p:spPr>
          <a:xfrm>
            <a:off x="334512" y="427680"/>
            <a:ext cx="11316182" cy="802641"/>
          </a:xfrm>
          <a:prstGeom prst="rect">
            <a:avLst/>
          </a:prstGeom>
          <a:noFill/>
        </p:spPr>
        <p:txBody>
          <a:bodyPr lIns="90000" tIns="0" rIns="0" bIns="0">
            <a:noAutofit/>
          </a:bodyPr>
          <a:lstStyle>
            <a:lvl1pPr>
              <a:defRPr sz="3600" b="0" i="0">
                <a:solidFill>
                  <a:schemeClr val="accent1"/>
                </a:solidFill>
                <a:latin typeface="Roboto" panose="02000000000000000000" pitchFamily="2" charset="0"/>
                <a:ea typeface="Roboto" panose="02000000000000000000" pitchFamily="2" charset="0"/>
                <a:cs typeface="Times New Roman" panose="02020603050405020304" pitchFamily="18" charset="0"/>
              </a:defRPr>
            </a:lvl1pPr>
          </a:lstStyle>
          <a:p>
            <a:r>
              <a:rPr lang="en-GB" dirty="0"/>
              <a:t>Keep to one line where possible</a:t>
            </a:r>
          </a:p>
        </p:txBody>
      </p:sp>
      <p:sp>
        <p:nvSpPr>
          <p:cNvPr id="3" name="Content Placeholder 2">
            <a:extLst>
              <a:ext uri="{FF2B5EF4-FFF2-40B4-BE49-F238E27FC236}">
                <a16:creationId xmlns:a16="http://schemas.microsoft.com/office/drawing/2014/main" id="{B953AAFC-18F3-E643-B619-F1ED2BF04E9B}"/>
              </a:ext>
            </a:extLst>
          </p:cNvPr>
          <p:cNvSpPr>
            <a:spLocks noGrp="1"/>
          </p:cNvSpPr>
          <p:nvPr>
            <p:ph idx="1" hasCustomPrompt="1"/>
          </p:nvPr>
        </p:nvSpPr>
        <p:spPr>
          <a:xfrm>
            <a:off x="326770" y="1579631"/>
            <a:ext cx="11335577" cy="4612323"/>
          </a:xfrm>
        </p:spPr>
        <p:txBody>
          <a:bodyPr lIns="90000" tIns="0" rIns="0" bIns="0">
            <a:noAutofit/>
          </a:bodyPr>
          <a:lstStyle>
            <a:lvl1pPr marL="269875" indent="-269875">
              <a:buClr>
                <a:schemeClr val="accent1"/>
              </a:buClr>
              <a:buFont typeface="Wingdings" pitchFamily="2" charset="2"/>
              <a:buChar char="§"/>
              <a:tabLst/>
              <a:defRPr sz="1800">
                <a:latin typeface="Roboto" panose="02000000000000000000" pitchFamily="2" charset="0"/>
                <a:ea typeface="Roboto" panose="02000000000000000000" pitchFamily="2" charset="0"/>
              </a:defRPr>
            </a:lvl1pPr>
            <a:lvl2pPr marL="541338" indent="-271463">
              <a:lnSpc>
                <a:spcPts val="2560"/>
              </a:lnSpc>
              <a:buClr>
                <a:srgbClr val="33CCFF"/>
              </a:buClr>
              <a:buSzPct val="90000"/>
              <a:buFont typeface="Wingdings" pitchFamily="2" charset="2"/>
              <a:buChar char="§"/>
              <a:tabLst/>
              <a:defRPr sz="1600">
                <a:latin typeface="Roboto" panose="02000000000000000000" pitchFamily="2" charset="0"/>
                <a:ea typeface="Roboto" panose="02000000000000000000" pitchFamily="2" charset="0"/>
              </a:defRPr>
            </a:lvl2pPr>
            <a:lvl3pPr marL="987425" indent="-271463">
              <a:lnSpc>
                <a:spcPts val="2320"/>
              </a:lnSpc>
              <a:buClr>
                <a:schemeClr val="bg1">
                  <a:lumMod val="85000"/>
                </a:schemeClr>
              </a:buClr>
              <a:buSzPct val="85000"/>
              <a:buFont typeface="Wingdings" pitchFamily="2" charset="2"/>
              <a:buChar char="§"/>
              <a:tabLst/>
              <a:defRPr sz="1400">
                <a:latin typeface="Roboto" panose="02000000000000000000" pitchFamily="2" charset="0"/>
                <a:ea typeface="Roboto" panose="02000000000000000000" pitchFamily="2" charset="0"/>
              </a:defRPr>
            </a:lvl3pPr>
            <a:lvl4pPr marL="1600160" indent="-168270">
              <a:lnSpc>
                <a:spcPts val="2080"/>
              </a:lnSpc>
              <a:buSzPct val="75000"/>
              <a:buFont typeface="Wingdings" pitchFamily="2" charset="2"/>
              <a:buChar char="§"/>
              <a:tabLst/>
              <a:defRPr sz="1400"/>
            </a:lvl4pPr>
          </a:lstStyle>
          <a:p>
            <a:pPr lvl="0"/>
            <a:r>
              <a:rPr lang="en-GB" dirty="0"/>
              <a:t>Top level bullet. Know how the line height is working</a:t>
            </a:r>
          </a:p>
          <a:p>
            <a:pPr lvl="1"/>
            <a:r>
              <a:rPr lang="en-GB" dirty="0"/>
              <a:t>Second level bullet. Know how the line height is working</a:t>
            </a:r>
          </a:p>
          <a:p>
            <a:pPr lvl="2"/>
            <a:r>
              <a:rPr lang="en-GB" dirty="0"/>
              <a:t>Third level</a:t>
            </a:r>
          </a:p>
        </p:txBody>
      </p:sp>
      <p:grpSp>
        <p:nvGrpSpPr>
          <p:cNvPr id="4" name="Group 3">
            <a:extLst>
              <a:ext uri="{FF2B5EF4-FFF2-40B4-BE49-F238E27FC236}">
                <a16:creationId xmlns:a16="http://schemas.microsoft.com/office/drawing/2014/main" id="{6E7BA94E-8D34-1643-B4C9-C83F36533D09}"/>
              </a:ext>
            </a:extLst>
          </p:cNvPr>
          <p:cNvGrpSpPr/>
          <p:nvPr userDrawn="1"/>
        </p:nvGrpSpPr>
        <p:grpSpPr>
          <a:xfrm>
            <a:off x="371566" y="334795"/>
            <a:ext cx="1012129" cy="1000519"/>
            <a:chOff x="223520" y="335280"/>
            <a:chExt cx="792480" cy="792480"/>
          </a:xfrm>
        </p:grpSpPr>
        <p:sp>
          <p:nvSpPr>
            <p:cNvPr id="5" name="Rectangle 4">
              <a:extLst>
                <a:ext uri="{FF2B5EF4-FFF2-40B4-BE49-F238E27FC236}">
                  <a16:creationId xmlns:a16="http://schemas.microsoft.com/office/drawing/2014/main" id="{779D7F6F-4E94-A24B-BC53-99C4C85EFCB2}"/>
                </a:ext>
              </a:extLst>
            </p:cNvPr>
            <p:cNvSpPr/>
            <p:nvPr userDrawn="1"/>
          </p:nvSpPr>
          <p:spPr>
            <a:xfrm>
              <a:off x="223520" y="335280"/>
              <a:ext cx="792480" cy="7924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
          <p:nvSpPr>
            <p:cNvPr id="6" name="Freeform 5">
              <a:extLst>
                <a:ext uri="{FF2B5EF4-FFF2-40B4-BE49-F238E27FC236}">
                  <a16:creationId xmlns:a16="http://schemas.microsoft.com/office/drawing/2014/main" id="{719CFA57-C156-204B-B431-15419B9DB6BB}"/>
                </a:ext>
              </a:extLst>
            </p:cNvPr>
            <p:cNvSpPr/>
            <p:nvPr userDrawn="1"/>
          </p:nvSpPr>
          <p:spPr>
            <a:xfrm rot="10800000">
              <a:off x="223520" y="335280"/>
              <a:ext cx="792480" cy="792480"/>
            </a:xfrm>
            <a:custGeom>
              <a:avLst/>
              <a:gdLst>
                <a:gd name="connsiteX0" fmla="*/ 0 w 792480"/>
                <a:gd name="connsiteY0" fmla="*/ 0 h 792480"/>
                <a:gd name="connsiteX1" fmla="*/ 792480 w 792480"/>
                <a:gd name="connsiteY1" fmla="*/ 0 h 792480"/>
                <a:gd name="connsiteX2" fmla="*/ 792480 w 792480"/>
                <a:gd name="connsiteY2" fmla="*/ 792480 h 792480"/>
                <a:gd name="connsiteX3" fmla="*/ 396240 w 792480"/>
                <a:gd name="connsiteY3" fmla="*/ 792480 h 792480"/>
                <a:gd name="connsiteX4" fmla="*/ 396240 w 792480"/>
                <a:gd name="connsiteY4" fmla="*/ 375920 h 792480"/>
                <a:gd name="connsiteX5" fmla="*/ 0 w 792480"/>
                <a:gd name="connsiteY5" fmla="*/ 3759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480" h="792480">
                  <a:moveTo>
                    <a:pt x="0" y="0"/>
                  </a:moveTo>
                  <a:lnTo>
                    <a:pt x="792480" y="0"/>
                  </a:lnTo>
                  <a:lnTo>
                    <a:pt x="792480" y="792480"/>
                  </a:lnTo>
                  <a:lnTo>
                    <a:pt x="396240" y="792480"/>
                  </a:lnTo>
                  <a:lnTo>
                    <a:pt x="396240" y="375920"/>
                  </a:lnTo>
                  <a:lnTo>
                    <a:pt x="0" y="375920"/>
                  </a:lnTo>
                  <a:close/>
                </a:path>
              </a:pathLst>
            </a:cu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b="0" i="0" dirty="0">
                <a:latin typeface="Roboto Regular" panose="02000000000000000000" pitchFamily="2" charset="0"/>
              </a:endParaRPr>
            </a:p>
          </p:txBody>
        </p:sp>
      </p:grpSp>
    </p:spTree>
    <p:extLst>
      <p:ext uri="{BB962C8B-B14F-4D97-AF65-F5344CB8AC3E}">
        <p14:creationId xmlns:p14="http://schemas.microsoft.com/office/powerpoint/2010/main" val="205390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ue Col Left &amp;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63D712-361C-4944-B9A1-8E6F0BEB1235}"/>
              </a:ext>
            </a:extLst>
          </p:cNvPr>
          <p:cNvSpPr/>
          <p:nvPr/>
        </p:nvSpPr>
        <p:spPr>
          <a:xfrm>
            <a:off x="0" y="0"/>
            <a:ext cx="5167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
        <p:nvSpPr>
          <p:cNvPr id="2" name="Title 1">
            <a:extLst>
              <a:ext uri="{FF2B5EF4-FFF2-40B4-BE49-F238E27FC236}">
                <a16:creationId xmlns:a16="http://schemas.microsoft.com/office/drawing/2014/main" id="{3D1343B8-2A5A-8548-949B-A68D309A096B}"/>
              </a:ext>
            </a:extLst>
          </p:cNvPr>
          <p:cNvSpPr>
            <a:spLocks noGrp="1"/>
          </p:cNvSpPr>
          <p:nvPr>
            <p:ph type="title"/>
          </p:nvPr>
        </p:nvSpPr>
        <p:spPr>
          <a:xfrm>
            <a:off x="631050" y="825692"/>
            <a:ext cx="3932767" cy="1600200"/>
          </a:xfrm>
          <a:prstGeom prst="rect">
            <a:avLst/>
          </a:prstGeom>
        </p:spPr>
        <p:txBody>
          <a:bodyPr anchor="b"/>
          <a:lstStyle>
            <a:lvl1pPr>
              <a:defRPr sz="3200" b="0" i="0">
                <a:solidFill>
                  <a:schemeClr val="bg1"/>
                </a:solidFill>
                <a:latin typeface="Roboto Regular" panose="02000000000000000000" pitchFamily="2" charset="0"/>
                <a:cs typeface="Times New Roman" panose="02020603050405020304" pitchFamily="18" charset="0"/>
              </a:defRPr>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0286D5AC-709D-1D4B-9C13-213DE76A147D}"/>
              </a:ext>
            </a:extLst>
          </p:cNvPr>
          <p:cNvSpPr>
            <a:spLocks noGrp="1"/>
          </p:cNvSpPr>
          <p:nvPr>
            <p:ph type="body" sz="half" idx="2"/>
          </p:nvPr>
        </p:nvSpPr>
        <p:spPr>
          <a:xfrm>
            <a:off x="631050" y="2624013"/>
            <a:ext cx="3932767" cy="3613468"/>
          </a:xfrm>
        </p:spPr>
        <p:txBody>
          <a:bodyPr/>
          <a:lstStyle>
            <a:lvl1pPr marL="182563" indent="-182563">
              <a:buClr>
                <a:schemeClr val="bg1"/>
              </a:buClr>
              <a:buFont typeface="Wingdings" pitchFamily="2" charset="2"/>
              <a:buChar char="§"/>
              <a:tabLst/>
              <a:defRPr sz="1600">
                <a:solidFill>
                  <a:schemeClr val="bg1"/>
                </a:solidFill>
              </a:defRPr>
            </a:lvl1pPr>
            <a:lvl2pPr marL="492125" indent="-173038">
              <a:buFont typeface="Wingdings" pitchFamily="2" charset="2"/>
              <a:buChar char="§"/>
              <a:tabLst/>
              <a:defRPr sz="1600">
                <a:solidFill>
                  <a:schemeClr val="bg1"/>
                </a:solidFill>
              </a:defRPr>
            </a:lvl2pPr>
            <a:lvl3pPr marL="1085827" indent="-171450">
              <a:buClr>
                <a:schemeClr val="bg1"/>
              </a:buClr>
              <a:buFont typeface="Wingdings" pitchFamily="2" charset="2"/>
              <a:buChar char="§"/>
              <a:defRPr sz="1600">
                <a:solidFill>
                  <a:schemeClr val="bg1"/>
                </a:solidFill>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179BF1EA-8E9A-5F44-9576-AF169DA99E56}"/>
              </a:ext>
            </a:extLst>
          </p:cNvPr>
          <p:cNvSpPr/>
          <p:nvPr/>
        </p:nvSpPr>
        <p:spPr>
          <a:xfrm>
            <a:off x="5167952" y="6357257"/>
            <a:ext cx="2495591"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anose="02000000000000000000" pitchFamily="2" charset="0"/>
            </a:endParaRPr>
          </a:p>
        </p:txBody>
      </p:sp>
      <p:sp>
        <p:nvSpPr>
          <p:cNvPr id="7" name="Rectangle 6">
            <a:extLst>
              <a:ext uri="{FF2B5EF4-FFF2-40B4-BE49-F238E27FC236}">
                <a16:creationId xmlns:a16="http://schemas.microsoft.com/office/drawing/2014/main" id="{14A80776-1EA4-104E-A823-22E0E6B7B924}"/>
              </a:ext>
            </a:extLst>
          </p:cNvPr>
          <p:cNvSpPr/>
          <p:nvPr/>
        </p:nvSpPr>
        <p:spPr>
          <a:xfrm>
            <a:off x="0" y="0"/>
            <a:ext cx="5167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Tree>
    <p:extLst>
      <p:ext uri="{BB962C8B-B14F-4D97-AF65-F5344CB8AC3E}">
        <p14:creationId xmlns:p14="http://schemas.microsoft.com/office/powerpoint/2010/main" val="144996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ue Col Right &amp;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CFA9C9-E960-A04B-8F6E-7310E3836F62}"/>
              </a:ext>
            </a:extLst>
          </p:cNvPr>
          <p:cNvSpPr/>
          <p:nvPr/>
        </p:nvSpPr>
        <p:spPr>
          <a:xfrm>
            <a:off x="7024048" y="0"/>
            <a:ext cx="5167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
        <p:nvSpPr>
          <p:cNvPr id="12" name="Title 1">
            <a:extLst>
              <a:ext uri="{FF2B5EF4-FFF2-40B4-BE49-F238E27FC236}">
                <a16:creationId xmlns:a16="http://schemas.microsoft.com/office/drawing/2014/main" id="{2D4E0654-8487-AA42-B9AC-9EA6D3196A97}"/>
              </a:ext>
            </a:extLst>
          </p:cNvPr>
          <p:cNvSpPr>
            <a:spLocks noGrp="1"/>
          </p:cNvSpPr>
          <p:nvPr>
            <p:ph type="title"/>
          </p:nvPr>
        </p:nvSpPr>
        <p:spPr>
          <a:xfrm>
            <a:off x="7655098" y="825692"/>
            <a:ext cx="3932767" cy="1600200"/>
          </a:xfrm>
          <a:prstGeom prst="rect">
            <a:avLst/>
          </a:prstGeom>
        </p:spPr>
        <p:txBody>
          <a:bodyPr anchor="b"/>
          <a:lstStyle>
            <a:lvl1pPr>
              <a:defRPr sz="3200" b="0" i="0">
                <a:solidFill>
                  <a:schemeClr val="bg1"/>
                </a:solidFill>
                <a:latin typeface="Roboto Regular" panose="02000000000000000000" pitchFamily="2" charset="0"/>
                <a:cs typeface="Times New Roman" panose="02020603050405020304" pitchFamily="18" charset="0"/>
              </a:defRPr>
            </a:lvl1pPr>
          </a:lstStyle>
          <a:p>
            <a:r>
              <a:rPr lang="en-US" dirty="0"/>
              <a:t>Click to edit Master title style</a:t>
            </a:r>
            <a:endParaRPr lang="en-GB" dirty="0"/>
          </a:p>
        </p:txBody>
      </p:sp>
      <p:sp>
        <p:nvSpPr>
          <p:cNvPr id="13" name="Text Placeholder 3">
            <a:extLst>
              <a:ext uri="{FF2B5EF4-FFF2-40B4-BE49-F238E27FC236}">
                <a16:creationId xmlns:a16="http://schemas.microsoft.com/office/drawing/2014/main" id="{BFA9E8AF-284D-AF48-9B33-8DFE8B2B287F}"/>
              </a:ext>
            </a:extLst>
          </p:cNvPr>
          <p:cNvSpPr>
            <a:spLocks noGrp="1"/>
          </p:cNvSpPr>
          <p:nvPr>
            <p:ph type="body" sz="half" idx="2"/>
          </p:nvPr>
        </p:nvSpPr>
        <p:spPr>
          <a:xfrm>
            <a:off x="7655098" y="2624013"/>
            <a:ext cx="3932767" cy="3613468"/>
          </a:xfrm>
        </p:spPr>
        <p:txBody>
          <a:bodyPr/>
          <a:lstStyle>
            <a:lvl1pPr marL="182563" indent="-182563">
              <a:buClr>
                <a:schemeClr val="bg1"/>
              </a:buClr>
              <a:buFont typeface="Wingdings" pitchFamily="2" charset="2"/>
              <a:buChar char="§"/>
              <a:tabLst/>
              <a:defRPr sz="1600">
                <a:solidFill>
                  <a:schemeClr val="bg1"/>
                </a:solidFill>
              </a:defRPr>
            </a:lvl1pPr>
            <a:lvl2pPr marL="492125" indent="-173038">
              <a:buFont typeface="Wingdings" pitchFamily="2" charset="2"/>
              <a:buChar char="§"/>
              <a:tabLst/>
              <a:defRPr sz="1600">
                <a:solidFill>
                  <a:schemeClr val="bg1"/>
                </a:solidFill>
              </a:defRPr>
            </a:lvl2pPr>
            <a:lvl3pPr marL="1085827" indent="-171450">
              <a:buClr>
                <a:schemeClr val="bg1"/>
              </a:buClr>
              <a:buFont typeface="Wingdings" pitchFamily="2" charset="2"/>
              <a:buChar char="§"/>
              <a:defRPr sz="1600">
                <a:solidFill>
                  <a:schemeClr val="bg1"/>
                </a:solidFill>
              </a:defRPr>
            </a:lvl3pPr>
            <a:lvl4pPr marL="1371566" indent="0">
              <a:buNone/>
              <a:defRPr sz="1000" b="0" i="0">
                <a:latin typeface="Roboto Regular" panose="02000000000000000000" pitchFamily="2" charset="0"/>
              </a:defRPr>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CA2D2AA2-42EF-0C44-AC14-CF9C76F1231E}"/>
              </a:ext>
            </a:extLst>
          </p:cNvPr>
          <p:cNvSpPr/>
          <p:nvPr/>
        </p:nvSpPr>
        <p:spPr>
          <a:xfrm>
            <a:off x="4103915" y="6327649"/>
            <a:ext cx="2920134" cy="290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anose="02000000000000000000" pitchFamily="2" charset="0"/>
            </a:endParaRPr>
          </a:p>
        </p:txBody>
      </p:sp>
      <p:sp>
        <p:nvSpPr>
          <p:cNvPr id="7" name="Rectangle 6">
            <a:extLst>
              <a:ext uri="{FF2B5EF4-FFF2-40B4-BE49-F238E27FC236}">
                <a16:creationId xmlns:a16="http://schemas.microsoft.com/office/drawing/2014/main" id="{B10049AD-520C-194A-8F22-587D51BD7841}"/>
              </a:ext>
            </a:extLst>
          </p:cNvPr>
          <p:cNvSpPr/>
          <p:nvPr/>
        </p:nvSpPr>
        <p:spPr>
          <a:xfrm>
            <a:off x="7024048" y="0"/>
            <a:ext cx="5167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Tree>
    <p:extLst>
      <p:ext uri="{BB962C8B-B14F-4D97-AF65-F5344CB8AC3E}">
        <p14:creationId xmlns:p14="http://schemas.microsoft.com/office/powerpoint/2010/main" val="3240644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B0B2A78-19C2-EE48-9CCD-853F6EBF6A93}"/>
              </a:ext>
            </a:extLst>
          </p:cNvPr>
          <p:cNvSpPr>
            <a:spLocks noGrp="1"/>
          </p:cNvSpPr>
          <p:nvPr>
            <p:ph type="title" hasCustomPrompt="1"/>
          </p:nvPr>
        </p:nvSpPr>
        <p:spPr>
          <a:xfrm>
            <a:off x="1623665" y="412690"/>
            <a:ext cx="10161935" cy="802641"/>
          </a:xfrm>
          <a:prstGeom prst="rect">
            <a:avLst/>
          </a:prstGeom>
          <a:noFill/>
        </p:spPr>
        <p:txBody>
          <a:bodyPr lIns="0" tIns="0" rIns="0" bIns="0">
            <a:noAutofit/>
          </a:bodyPr>
          <a:lstStyle>
            <a:lvl1pPr>
              <a:defRPr sz="3600" b="0" i="0">
                <a:solidFill>
                  <a:schemeClr val="accent1"/>
                </a:solidFill>
                <a:latin typeface="Roboto Regular" panose="02000000000000000000" pitchFamily="2" charset="0"/>
                <a:cs typeface="Times New Roman" panose="02020603050405020304" pitchFamily="18" charset="0"/>
              </a:defRPr>
            </a:lvl1pPr>
          </a:lstStyle>
          <a:p>
            <a:r>
              <a:rPr lang="en-GB" dirty="0"/>
              <a:t>Keep to one line where possible</a:t>
            </a:r>
          </a:p>
        </p:txBody>
      </p:sp>
      <p:grpSp>
        <p:nvGrpSpPr>
          <p:cNvPr id="3" name="Group 2">
            <a:extLst>
              <a:ext uri="{FF2B5EF4-FFF2-40B4-BE49-F238E27FC236}">
                <a16:creationId xmlns:a16="http://schemas.microsoft.com/office/drawing/2014/main" id="{99F57C00-D57A-BC44-A8BB-DBCFAFBA8E93}"/>
              </a:ext>
            </a:extLst>
          </p:cNvPr>
          <p:cNvGrpSpPr/>
          <p:nvPr userDrawn="1"/>
        </p:nvGrpSpPr>
        <p:grpSpPr>
          <a:xfrm>
            <a:off x="371566" y="334795"/>
            <a:ext cx="1012129" cy="1000519"/>
            <a:chOff x="223520" y="335280"/>
            <a:chExt cx="792480" cy="792480"/>
          </a:xfrm>
        </p:grpSpPr>
        <p:sp>
          <p:nvSpPr>
            <p:cNvPr id="4" name="Rectangle 3">
              <a:extLst>
                <a:ext uri="{FF2B5EF4-FFF2-40B4-BE49-F238E27FC236}">
                  <a16:creationId xmlns:a16="http://schemas.microsoft.com/office/drawing/2014/main" id="{A0363B41-3234-D74E-B393-9445EDAEE2ED}"/>
                </a:ext>
              </a:extLst>
            </p:cNvPr>
            <p:cNvSpPr/>
            <p:nvPr userDrawn="1"/>
          </p:nvSpPr>
          <p:spPr>
            <a:xfrm>
              <a:off x="223520" y="335280"/>
              <a:ext cx="792480" cy="7924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
          <p:nvSpPr>
            <p:cNvPr id="5" name="Freeform 4">
              <a:extLst>
                <a:ext uri="{FF2B5EF4-FFF2-40B4-BE49-F238E27FC236}">
                  <a16:creationId xmlns:a16="http://schemas.microsoft.com/office/drawing/2014/main" id="{1559D1ED-DDA4-3242-98D4-C19A9F9747C9}"/>
                </a:ext>
              </a:extLst>
            </p:cNvPr>
            <p:cNvSpPr/>
            <p:nvPr userDrawn="1"/>
          </p:nvSpPr>
          <p:spPr>
            <a:xfrm rot="10800000">
              <a:off x="223520" y="335280"/>
              <a:ext cx="792480" cy="792480"/>
            </a:xfrm>
            <a:custGeom>
              <a:avLst/>
              <a:gdLst>
                <a:gd name="connsiteX0" fmla="*/ 0 w 792480"/>
                <a:gd name="connsiteY0" fmla="*/ 0 h 792480"/>
                <a:gd name="connsiteX1" fmla="*/ 792480 w 792480"/>
                <a:gd name="connsiteY1" fmla="*/ 0 h 792480"/>
                <a:gd name="connsiteX2" fmla="*/ 792480 w 792480"/>
                <a:gd name="connsiteY2" fmla="*/ 792480 h 792480"/>
                <a:gd name="connsiteX3" fmla="*/ 396240 w 792480"/>
                <a:gd name="connsiteY3" fmla="*/ 792480 h 792480"/>
                <a:gd name="connsiteX4" fmla="*/ 396240 w 792480"/>
                <a:gd name="connsiteY4" fmla="*/ 375920 h 792480"/>
                <a:gd name="connsiteX5" fmla="*/ 0 w 792480"/>
                <a:gd name="connsiteY5" fmla="*/ 3759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480" h="792480">
                  <a:moveTo>
                    <a:pt x="0" y="0"/>
                  </a:moveTo>
                  <a:lnTo>
                    <a:pt x="792480" y="0"/>
                  </a:lnTo>
                  <a:lnTo>
                    <a:pt x="792480" y="792480"/>
                  </a:lnTo>
                  <a:lnTo>
                    <a:pt x="396240" y="792480"/>
                  </a:lnTo>
                  <a:lnTo>
                    <a:pt x="396240" y="375920"/>
                  </a:lnTo>
                  <a:lnTo>
                    <a:pt x="0" y="375920"/>
                  </a:lnTo>
                  <a:close/>
                </a:path>
              </a:pathLst>
            </a:cu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b="0" i="0" dirty="0">
                <a:latin typeface="Roboto Regular" panose="02000000000000000000" pitchFamily="2" charset="0"/>
              </a:endParaRPr>
            </a:p>
          </p:txBody>
        </p:sp>
      </p:grpSp>
    </p:spTree>
    <p:extLst>
      <p:ext uri="{BB962C8B-B14F-4D97-AF65-F5344CB8AC3E}">
        <p14:creationId xmlns:p14="http://schemas.microsoft.com/office/powerpoint/2010/main" val="312243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Blue Col Left &amp; Image">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02BCD16-F222-F545-AEE0-47E3CA0DDBA0}"/>
              </a:ext>
            </a:extLst>
          </p:cNvPr>
          <p:cNvSpPr>
            <a:spLocks noGrp="1"/>
          </p:cNvSpPr>
          <p:nvPr>
            <p:ph idx="10" hasCustomPrompt="1"/>
          </p:nvPr>
        </p:nvSpPr>
        <p:spPr>
          <a:xfrm>
            <a:off x="5167952" y="0"/>
            <a:ext cx="7024048" cy="6858000"/>
          </a:xfrm>
          <a:noFill/>
        </p:spPr>
        <p:txBody>
          <a:bodyPr wrap="square" lIns="720000" tIns="720000" rIns="720000" bIns="720000">
            <a:noAutofit/>
          </a:bodyPr>
          <a:lstStyle>
            <a:lvl1pPr marL="136522" indent="-136522">
              <a:lnSpc>
                <a:spcPct val="120000"/>
              </a:lnSpc>
              <a:buClr>
                <a:srgbClr val="D0534E"/>
              </a:buClr>
              <a:buFont typeface="Wingdings" pitchFamily="2" charset="2"/>
              <a:buChar char="§"/>
              <a:tabLst/>
              <a:defRPr sz="1600"/>
            </a:lvl1pPr>
            <a:lvl2pPr marL="447675" indent="-174625">
              <a:lnSpc>
                <a:spcPct val="100000"/>
              </a:lnSpc>
              <a:buClr>
                <a:srgbClr val="66CCFF"/>
              </a:buClr>
              <a:buSzPct val="90000"/>
              <a:buFont typeface="Wingdings" pitchFamily="2" charset="2"/>
              <a:buChar char="§"/>
              <a:tabLst/>
              <a:defRPr sz="1600"/>
            </a:lvl2pPr>
            <a:lvl3pPr marL="846138" indent="-179388">
              <a:lnSpc>
                <a:spcPct val="100000"/>
              </a:lnSpc>
              <a:buSzPct val="85000"/>
              <a:buFont typeface="Wingdings" pitchFamily="2" charset="2"/>
              <a:buChar char="§"/>
              <a:tabLst/>
              <a:defRPr sz="1600"/>
            </a:lvl3pPr>
            <a:lvl4pPr marL="1600160" indent="-168270">
              <a:lnSpc>
                <a:spcPts val="2080"/>
              </a:lnSpc>
              <a:buSzPct val="75000"/>
              <a:buFont typeface="Wingdings" pitchFamily="2" charset="2"/>
              <a:buChar char="§"/>
              <a:tabLst/>
              <a:defRPr sz="1000"/>
            </a:lvl4pPr>
          </a:lstStyle>
          <a:p>
            <a:pPr lvl="0"/>
            <a:r>
              <a:rPr lang="en-GB" dirty="0"/>
              <a:t>Top level bullet. Know how the line height is working</a:t>
            </a:r>
          </a:p>
          <a:p>
            <a:pPr lvl="1"/>
            <a:r>
              <a:rPr lang="en-GB" dirty="0"/>
              <a:t>Second level bullet. Know how the line height is working</a:t>
            </a:r>
          </a:p>
          <a:p>
            <a:pPr lvl="2"/>
            <a:r>
              <a:rPr lang="en-GB" dirty="0"/>
              <a:t>Second level bullet. Know how the line height is working</a:t>
            </a:r>
          </a:p>
        </p:txBody>
      </p:sp>
      <p:sp>
        <p:nvSpPr>
          <p:cNvPr id="2" name="Title 1">
            <a:extLst>
              <a:ext uri="{FF2B5EF4-FFF2-40B4-BE49-F238E27FC236}">
                <a16:creationId xmlns:a16="http://schemas.microsoft.com/office/drawing/2014/main" id="{3D1343B8-2A5A-8548-949B-A68D309A096B}"/>
              </a:ext>
            </a:extLst>
          </p:cNvPr>
          <p:cNvSpPr>
            <a:spLocks noGrp="1"/>
          </p:cNvSpPr>
          <p:nvPr>
            <p:ph type="title"/>
          </p:nvPr>
        </p:nvSpPr>
        <p:spPr>
          <a:xfrm>
            <a:off x="631050" y="825692"/>
            <a:ext cx="3932767" cy="1600200"/>
          </a:xfrm>
          <a:prstGeom prst="rect">
            <a:avLst/>
          </a:prstGeom>
        </p:spPr>
        <p:txBody>
          <a:bodyPr anchor="b"/>
          <a:lstStyle>
            <a:lvl1pPr>
              <a:defRPr sz="3200" b="0" i="0">
                <a:solidFill>
                  <a:schemeClr val="bg1"/>
                </a:solidFill>
                <a:latin typeface="Roboto Regular" panose="02000000000000000000" pitchFamily="2" charset="0"/>
                <a:cs typeface="Times New Roman" panose="02020603050405020304" pitchFamily="18" charset="0"/>
              </a:defRPr>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0286D5AC-709D-1D4B-9C13-213DE76A147D}"/>
              </a:ext>
            </a:extLst>
          </p:cNvPr>
          <p:cNvSpPr>
            <a:spLocks noGrp="1"/>
          </p:cNvSpPr>
          <p:nvPr>
            <p:ph type="body" sz="half" idx="2"/>
          </p:nvPr>
        </p:nvSpPr>
        <p:spPr>
          <a:xfrm>
            <a:off x="631050" y="2624013"/>
            <a:ext cx="3932767" cy="3613468"/>
          </a:xfrm>
        </p:spPr>
        <p:txBody>
          <a:bodyPr/>
          <a:lstStyle>
            <a:lvl1pPr marL="182563" indent="-182563">
              <a:buClr>
                <a:schemeClr val="bg1"/>
              </a:buClr>
              <a:buFont typeface="Wingdings" pitchFamily="2" charset="2"/>
              <a:buChar char="§"/>
              <a:tabLst/>
              <a:defRPr sz="1600">
                <a:solidFill>
                  <a:schemeClr val="bg1"/>
                </a:solidFill>
              </a:defRPr>
            </a:lvl1pPr>
            <a:lvl2pPr marL="492125" indent="-173038">
              <a:buFont typeface="Wingdings" pitchFamily="2" charset="2"/>
              <a:buChar char="§"/>
              <a:tabLst/>
              <a:defRPr sz="1600">
                <a:solidFill>
                  <a:schemeClr val="bg1"/>
                </a:solidFill>
              </a:defRPr>
            </a:lvl2pPr>
            <a:lvl3pPr marL="1085827" indent="-171450">
              <a:buClr>
                <a:schemeClr val="bg1"/>
              </a:buClr>
              <a:buFont typeface="Wingdings" pitchFamily="2" charset="2"/>
              <a:buChar char="§"/>
              <a:defRPr sz="1600">
                <a:solidFill>
                  <a:schemeClr val="bg1"/>
                </a:solidFill>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14A80776-1EA4-104E-A823-22E0E6B7B924}"/>
              </a:ext>
            </a:extLst>
          </p:cNvPr>
          <p:cNvSpPr/>
          <p:nvPr userDrawn="1"/>
        </p:nvSpPr>
        <p:spPr>
          <a:xfrm>
            <a:off x="0" y="0"/>
            <a:ext cx="5167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i="0" dirty="0">
              <a:latin typeface="Roboto Regular" panose="02000000000000000000" pitchFamily="2" charset="0"/>
            </a:endParaRPr>
          </a:p>
        </p:txBody>
      </p:sp>
    </p:spTree>
    <p:extLst>
      <p:ext uri="{BB962C8B-B14F-4D97-AF65-F5344CB8AC3E}">
        <p14:creationId xmlns:p14="http://schemas.microsoft.com/office/powerpoint/2010/main" val="46379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45DEB-9198-9249-A675-61BA56356372}"/>
              </a:ext>
            </a:extLst>
          </p:cNvPr>
          <p:cNvSpPr>
            <a:spLocks noGrp="1"/>
          </p:cNvSpPr>
          <p:nvPr>
            <p:ph type="title"/>
          </p:nvPr>
        </p:nvSpPr>
        <p:spPr>
          <a:xfrm>
            <a:off x="371476" y="365125"/>
            <a:ext cx="9760706" cy="970189"/>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A154516-DF7F-9F48-9058-E96B6D02129B}"/>
              </a:ext>
            </a:extLst>
          </p:cNvPr>
          <p:cNvSpPr>
            <a:spLocks noGrp="1"/>
          </p:cNvSpPr>
          <p:nvPr>
            <p:ph type="body" idx="1"/>
          </p:nvPr>
        </p:nvSpPr>
        <p:spPr>
          <a:xfrm>
            <a:off x="371475" y="1835565"/>
            <a:ext cx="9760705" cy="1251404"/>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p:txBody>
      </p:sp>
      <p:sp>
        <p:nvSpPr>
          <p:cNvPr id="8" name="TextBox 10">
            <a:extLst>
              <a:ext uri="{FF2B5EF4-FFF2-40B4-BE49-F238E27FC236}">
                <a16:creationId xmlns:a16="http://schemas.microsoft.com/office/drawing/2014/main" id="{D1DB4EC8-AABE-3D42-BF18-53D25910ABC2}"/>
              </a:ext>
            </a:extLst>
          </p:cNvPr>
          <p:cNvSpPr txBox="1">
            <a:spLocks noChangeArrowheads="1"/>
          </p:cNvSpPr>
          <p:nvPr/>
        </p:nvSpPr>
        <p:spPr bwMode="auto">
          <a:xfrm>
            <a:off x="371475" y="6371279"/>
            <a:ext cx="54657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l" eaLnBrk="1" hangingPunct="1"/>
            <a:r>
              <a:rPr lang="en-GB" altLang="en-US" sz="1000" b="0" i="0" dirty="0">
                <a:solidFill>
                  <a:schemeClr val="accent1"/>
                </a:solidFill>
                <a:latin typeface="Roboto" panose="02000000000000000000" pitchFamily="2" charset="0"/>
                <a:ea typeface="Roboto" panose="02000000000000000000" pitchFamily="2" charset="0"/>
                <a:cs typeface="Times New Roman"/>
              </a:rPr>
              <a:t>MSE ICS Digital Strategy</a:t>
            </a:r>
            <a:endParaRPr lang="en-US" altLang="en-US" sz="1000" b="0" i="0" dirty="0">
              <a:solidFill>
                <a:schemeClr val="accent1"/>
              </a:solidFill>
              <a:latin typeface="Roboto" panose="02000000000000000000" pitchFamily="2" charset="0"/>
              <a:ea typeface="Roboto" panose="02000000000000000000" pitchFamily="2" charset="0"/>
            </a:endParaRPr>
          </a:p>
        </p:txBody>
      </p:sp>
      <p:sp>
        <p:nvSpPr>
          <p:cNvPr id="13" name="TextBox 10">
            <a:extLst>
              <a:ext uri="{FF2B5EF4-FFF2-40B4-BE49-F238E27FC236}">
                <a16:creationId xmlns:a16="http://schemas.microsoft.com/office/drawing/2014/main" id="{37B3948D-E71A-3F49-A1B7-1449CE385BF6}"/>
              </a:ext>
            </a:extLst>
          </p:cNvPr>
          <p:cNvSpPr txBox="1">
            <a:spLocks noChangeArrowheads="1"/>
          </p:cNvSpPr>
          <p:nvPr/>
        </p:nvSpPr>
        <p:spPr bwMode="auto">
          <a:xfrm>
            <a:off x="7507288" y="6371279"/>
            <a:ext cx="4237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B656E4F-D19E-094B-B23C-B2899D4642C2}" type="slidenum">
              <a:rPr lang="en-US" altLang="en-US" sz="1200" b="0" i="0" smtClean="0">
                <a:solidFill>
                  <a:srgbClr val="7D4C90"/>
                </a:solidFill>
                <a:latin typeface="Roboto" panose="02000000000000000000" pitchFamily="2" charset="0"/>
                <a:ea typeface="Roboto" panose="02000000000000000000" pitchFamily="2" charset="0"/>
              </a:rPr>
              <a:t>‹#›</a:t>
            </a:fld>
            <a:endParaRPr lang="en-US" altLang="en-US" sz="1200" b="0" i="0" dirty="0">
              <a:solidFill>
                <a:srgbClr val="7D4C90"/>
              </a:solidFill>
              <a:latin typeface="Roboto" panose="02000000000000000000" pitchFamily="2" charset="0"/>
              <a:ea typeface="Roboto" panose="02000000000000000000" pitchFamily="2" charset="0"/>
            </a:endParaRPr>
          </a:p>
        </p:txBody>
      </p:sp>
      <p:pic>
        <p:nvPicPr>
          <p:cNvPr id="14" name="Picture 13">
            <a:extLst>
              <a:ext uri="{FF2B5EF4-FFF2-40B4-BE49-F238E27FC236}">
                <a16:creationId xmlns:a16="http://schemas.microsoft.com/office/drawing/2014/main" id="{F0DCB7B0-A114-0543-8CFA-F03A719276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4156" y="293816"/>
            <a:ext cx="2361920" cy="556403"/>
          </a:xfrm>
          <a:prstGeom prst="rect">
            <a:avLst/>
          </a:prstGeom>
        </p:spPr>
      </p:pic>
    </p:spTree>
    <p:extLst>
      <p:ext uri="{BB962C8B-B14F-4D97-AF65-F5344CB8AC3E}">
        <p14:creationId xmlns:p14="http://schemas.microsoft.com/office/powerpoint/2010/main" val="36505531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5" r:id="rId8"/>
  </p:sldLayoutIdLst>
  <p:txStyles>
    <p:titleStyle>
      <a:lvl1pPr algn="l" defTabSz="914377" rtl="0" eaLnBrk="1" latinLnBrk="0" hangingPunct="1">
        <a:lnSpc>
          <a:spcPct val="90000"/>
        </a:lnSpc>
        <a:spcBef>
          <a:spcPct val="0"/>
        </a:spcBef>
        <a:buNone/>
        <a:defRPr sz="3600" b="0" i="0" kern="1200">
          <a:solidFill>
            <a:schemeClr val="accent1"/>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3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tags" Target="../tags/tag3.xml"/><Relationship Id="rId21" Type="http://schemas.openxmlformats.org/officeDocument/2006/relationships/image" Target="../media/image20.svg"/><Relationship Id="rId7" Type="http://schemas.openxmlformats.org/officeDocument/2006/relationships/tags" Target="../tags/tag7.xml"/><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tags" Target="../tags/tag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24" Type="http://schemas.openxmlformats.org/officeDocument/2006/relationships/image" Target="../media/image23.png"/><Relationship Id="rId5" Type="http://schemas.openxmlformats.org/officeDocument/2006/relationships/tags" Target="../tags/tag5.xml"/><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slideLayout" Target="../slideLayouts/slideLayout2.xml"/><Relationship Id="rId19" Type="http://schemas.openxmlformats.org/officeDocument/2006/relationships/image" Target="../media/image18.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18" Type="http://schemas.openxmlformats.org/officeDocument/2006/relationships/image" Target="../media/image22.svg"/><Relationship Id="rId3" Type="http://schemas.openxmlformats.org/officeDocument/2006/relationships/oleObject" Target="../embeddings/oleObject1.bin"/><Relationship Id="rId7" Type="http://schemas.openxmlformats.org/officeDocument/2006/relationships/image" Target="../media/image17.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slideLayout" Target="../slideLayouts/slideLayout2.xml"/><Relationship Id="rId16" Type="http://schemas.openxmlformats.org/officeDocument/2006/relationships/image" Target="../media/image24.svg"/><Relationship Id="rId1" Type="http://schemas.openxmlformats.org/officeDocument/2006/relationships/tags" Target="../tags/tag17.xml"/><Relationship Id="rId6" Type="http://schemas.openxmlformats.org/officeDocument/2006/relationships/image" Target="../media/image20.svg"/><Relationship Id="rId11" Type="http://schemas.openxmlformats.org/officeDocument/2006/relationships/image" Target="../media/image15.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12.svg"/><Relationship Id="rId4" Type="http://schemas.openxmlformats.org/officeDocument/2006/relationships/image" Target="../media/image28.emf"/><Relationship Id="rId9" Type="http://schemas.openxmlformats.org/officeDocument/2006/relationships/image" Target="../media/image11.png"/><Relationship Id="rId14" Type="http://schemas.openxmlformats.org/officeDocument/2006/relationships/image" Target="../media/image2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hsx.nhs.uk/key-tools-and-info/digital-technology-assessment-criteria-dtac/" TargetMode="External"/><Relationship Id="rId2" Type="http://schemas.openxmlformats.org/officeDocument/2006/relationships/hyperlink" Target="https://www.gov.uk/service-manual/helping-people-to-use-your-service/understanding-wca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6" Type="http://schemas.openxmlformats.org/officeDocument/2006/relationships/tags" Target="../tags/tag43.xml"/><Relationship Id="rId117" Type="http://schemas.openxmlformats.org/officeDocument/2006/relationships/tags" Target="../tags/tag134.xml"/><Relationship Id="rId21" Type="http://schemas.openxmlformats.org/officeDocument/2006/relationships/tags" Target="../tags/tag38.xml"/><Relationship Id="rId42" Type="http://schemas.openxmlformats.org/officeDocument/2006/relationships/tags" Target="../tags/tag59.xml"/><Relationship Id="rId47" Type="http://schemas.openxmlformats.org/officeDocument/2006/relationships/tags" Target="../tags/tag64.xml"/><Relationship Id="rId63" Type="http://schemas.openxmlformats.org/officeDocument/2006/relationships/tags" Target="../tags/tag80.xml"/><Relationship Id="rId68" Type="http://schemas.openxmlformats.org/officeDocument/2006/relationships/tags" Target="../tags/tag85.xml"/><Relationship Id="rId84" Type="http://schemas.openxmlformats.org/officeDocument/2006/relationships/tags" Target="../tags/tag101.xml"/><Relationship Id="rId89" Type="http://schemas.openxmlformats.org/officeDocument/2006/relationships/tags" Target="../tags/tag106.xml"/><Relationship Id="rId112" Type="http://schemas.openxmlformats.org/officeDocument/2006/relationships/tags" Target="../tags/tag129.xml"/><Relationship Id="rId16" Type="http://schemas.openxmlformats.org/officeDocument/2006/relationships/tags" Target="../tags/tag33.xml"/><Relationship Id="rId107" Type="http://schemas.openxmlformats.org/officeDocument/2006/relationships/tags" Target="../tags/tag124.xml"/><Relationship Id="rId11" Type="http://schemas.openxmlformats.org/officeDocument/2006/relationships/tags" Target="../tags/tag28.xml"/><Relationship Id="rId32" Type="http://schemas.openxmlformats.org/officeDocument/2006/relationships/tags" Target="../tags/tag49.xml"/><Relationship Id="rId37" Type="http://schemas.openxmlformats.org/officeDocument/2006/relationships/tags" Target="../tags/tag54.xml"/><Relationship Id="rId53" Type="http://schemas.openxmlformats.org/officeDocument/2006/relationships/tags" Target="../tags/tag70.xml"/><Relationship Id="rId58" Type="http://schemas.openxmlformats.org/officeDocument/2006/relationships/tags" Target="../tags/tag75.xml"/><Relationship Id="rId74" Type="http://schemas.openxmlformats.org/officeDocument/2006/relationships/tags" Target="../tags/tag91.xml"/><Relationship Id="rId79" Type="http://schemas.openxmlformats.org/officeDocument/2006/relationships/tags" Target="../tags/tag96.xml"/><Relationship Id="rId102" Type="http://schemas.openxmlformats.org/officeDocument/2006/relationships/tags" Target="../tags/tag119.xml"/><Relationship Id="rId123" Type="http://schemas.openxmlformats.org/officeDocument/2006/relationships/notesSlide" Target="../notesSlides/notesSlide8.xml"/><Relationship Id="rId5" Type="http://schemas.openxmlformats.org/officeDocument/2006/relationships/tags" Target="../tags/tag22.xml"/><Relationship Id="rId90" Type="http://schemas.openxmlformats.org/officeDocument/2006/relationships/tags" Target="../tags/tag107.xml"/><Relationship Id="rId95" Type="http://schemas.openxmlformats.org/officeDocument/2006/relationships/tags" Target="../tags/tag112.xml"/><Relationship Id="rId22" Type="http://schemas.openxmlformats.org/officeDocument/2006/relationships/tags" Target="../tags/tag39.xml"/><Relationship Id="rId27" Type="http://schemas.openxmlformats.org/officeDocument/2006/relationships/tags" Target="../tags/tag44.xml"/><Relationship Id="rId43" Type="http://schemas.openxmlformats.org/officeDocument/2006/relationships/tags" Target="../tags/tag60.xml"/><Relationship Id="rId48" Type="http://schemas.openxmlformats.org/officeDocument/2006/relationships/tags" Target="../tags/tag65.xml"/><Relationship Id="rId64" Type="http://schemas.openxmlformats.org/officeDocument/2006/relationships/tags" Target="../tags/tag81.xml"/><Relationship Id="rId69" Type="http://schemas.openxmlformats.org/officeDocument/2006/relationships/tags" Target="../tags/tag86.xml"/><Relationship Id="rId113" Type="http://schemas.openxmlformats.org/officeDocument/2006/relationships/tags" Target="../tags/tag130.xml"/><Relationship Id="rId118" Type="http://schemas.openxmlformats.org/officeDocument/2006/relationships/tags" Target="../tags/tag135.xml"/><Relationship Id="rId80" Type="http://schemas.openxmlformats.org/officeDocument/2006/relationships/tags" Target="../tags/tag97.xml"/><Relationship Id="rId85" Type="http://schemas.openxmlformats.org/officeDocument/2006/relationships/tags" Target="../tags/tag102.xml"/><Relationship Id="rId12" Type="http://schemas.openxmlformats.org/officeDocument/2006/relationships/tags" Target="../tags/tag29.xml"/><Relationship Id="rId17" Type="http://schemas.openxmlformats.org/officeDocument/2006/relationships/tags" Target="../tags/tag34.xml"/><Relationship Id="rId33" Type="http://schemas.openxmlformats.org/officeDocument/2006/relationships/tags" Target="../tags/tag50.xml"/><Relationship Id="rId38" Type="http://schemas.openxmlformats.org/officeDocument/2006/relationships/tags" Target="../tags/tag55.xml"/><Relationship Id="rId59" Type="http://schemas.openxmlformats.org/officeDocument/2006/relationships/tags" Target="../tags/tag76.xml"/><Relationship Id="rId103" Type="http://schemas.openxmlformats.org/officeDocument/2006/relationships/tags" Target="../tags/tag120.xml"/><Relationship Id="rId108" Type="http://schemas.openxmlformats.org/officeDocument/2006/relationships/tags" Target="../tags/tag125.xml"/><Relationship Id="rId124" Type="http://schemas.openxmlformats.org/officeDocument/2006/relationships/oleObject" Target="../embeddings/oleObject2.bin"/><Relationship Id="rId54" Type="http://schemas.openxmlformats.org/officeDocument/2006/relationships/tags" Target="../tags/tag71.xml"/><Relationship Id="rId70" Type="http://schemas.openxmlformats.org/officeDocument/2006/relationships/tags" Target="../tags/tag87.xml"/><Relationship Id="rId75" Type="http://schemas.openxmlformats.org/officeDocument/2006/relationships/tags" Target="../tags/tag92.xml"/><Relationship Id="rId91" Type="http://schemas.openxmlformats.org/officeDocument/2006/relationships/tags" Target="../tags/tag108.xml"/><Relationship Id="rId96" Type="http://schemas.openxmlformats.org/officeDocument/2006/relationships/tags" Target="../tags/tag113.xml"/><Relationship Id="rId1" Type="http://schemas.openxmlformats.org/officeDocument/2006/relationships/tags" Target="../tags/tag18.xml"/><Relationship Id="rId6" Type="http://schemas.openxmlformats.org/officeDocument/2006/relationships/tags" Target="../tags/tag23.xml"/><Relationship Id="rId23" Type="http://schemas.openxmlformats.org/officeDocument/2006/relationships/tags" Target="../tags/tag40.xml"/><Relationship Id="rId28" Type="http://schemas.openxmlformats.org/officeDocument/2006/relationships/tags" Target="../tags/tag45.xml"/><Relationship Id="rId49" Type="http://schemas.openxmlformats.org/officeDocument/2006/relationships/tags" Target="../tags/tag66.xml"/><Relationship Id="rId114" Type="http://schemas.openxmlformats.org/officeDocument/2006/relationships/tags" Target="../tags/tag131.xml"/><Relationship Id="rId119" Type="http://schemas.openxmlformats.org/officeDocument/2006/relationships/tags" Target="../tags/tag136.xml"/><Relationship Id="rId44" Type="http://schemas.openxmlformats.org/officeDocument/2006/relationships/tags" Target="../tags/tag61.xml"/><Relationship Id="rId60" Type="http://schemas.openxmlformats.org/officeDocument/2006/relationships/tags" Target="../tags/tag77.xml"/><Relationship Id="rId65" Type="http://schemas.openxmlformats.org/officeDocument/2006/relationships/tags" Target="../tags/tag82.xml"/><Relationship Id="rId81" Type="http://schemas.openxmlformats.org/officeDocument/2006/relationships/tags" Target="../tags/tag98.xml"/><Relationship Id="rId86" Type="http://schemas.openxmlformats.org/officeDocument/2006/relationships/tags" Target="../tags/tag103.xml"/><Relationship Id="rId13" Type="http://schemas.openxmlformats.org/officeDocument/2006/relationships/tags" Target="../tags/tag30.xml"/><Relationship Id="rId18" Type="http://schemas.openxmlformats.org/officeDocument/2006/relationships/tags" Target="../tags/tag35.xml"/><Relationship Id="rId39" Type="http://schemas.openxmlformats.org/officeDocument/2006/relationships/tags" Target="../tags/tag56.xml"/><Relationship Id="rId109" Type="http://schemas.openxmlformats.org/officeDocument/2006/relationships/tags" Target="../tags/tag126.xml"/><Relationship Id="rId34" Type="http://schemas.openxmlformats.org/officeDocument/2006/relationships/tags" Target="../tags/tag51.xml"/><Relationship Id="rId50" Type="http://schemas.openxmlformats.org/officeDocument/2006/relationships/tags" Target="../tags/tag67.xml"/><Relationship Id="rId55" Type="http://schemas.openxmlformats.org/officeDocument/2006/relationships/tags" Target="../tags/tag72.xml"/><Relationship Id="rId76" Type="http://schemas.openxmlformats.org/officeDocument/2006/relationships/tags" Target="../tags/tag93.xml"/><Relationship Id="rId97" Type="http://schemas.openxmlformats.org/officeDocument/2006/relationships/tags" Target="../tags/tag114.xml"/><Relationship Id="rId104" Type="http://schemas.openxmlformats.org/officeDocument/2006/relationships/tags" Target="../tags/tag121.xml"/><Relationship Id="rId120" Type="http://schemas.openxmlformats.org/officeDocument/2006/relationships/tags" Target="../tags/tag137.xml"/><Relationship Id="rId125" Type="http://schemas.openxmlformats.org/officeDocument/2006/relationships/image" Target="../media/image28.emf"/><Relationship Id="rId7" Type="http://schemas.openxmlformats.org/officeDocument/2006/relationships/tags" Target="../tags/tag24.xml"/><Relationship Id="rId71" Type="http://schemas.openxmlformats.org/officeDocument/2006/relationships/tags" Target="../tags/tag88.xml"/><Relationship Id="rId92" Type="http://schemas.openxmlformats.org/officeDocument/2006/relationships/tags" Target="../tags/tag109.xml"/><Relationship Id="rId2" Type="http://schemas.openxmlformats.org/officeDocument/2006/relationships/tags" Target="../tags/tag19.xml"/><Relationship Id="rId29" Type="http://schemas.openxmlformats.org/officeDocument/2006/relationships/tags" Target="../tags/tag46.xml"/><Relationship Id="rId24" Type="http://schemas.openxmlformats.org/officeDocument/2006/relationships/tags" Target="../tags/tag41.xml"/><Relationship Id="rId40" Type="http://schemas.openxmlformats.org/officeDocument/2006/relationships/tags" Target="../tags/tag57.xml"/><Relationship Id="rId45" Type="http://schemas.openxmlformats.org/officeDocument/2006/relationships/tags" Target="../tags/tag62.xml"/><Relationship Id="rId66" Type="http://schemas.openxmlformats.org/officeDocument/2006/relationships/tags" Target="../tags/tag83.xml"/><Relationship Id="rId87" Type="http://schemas.openxmlformats.org/officeDocument/2006/relationships/tags" Target="../tags/tag104.xml"/><Relationship Id="rId110" Type="http://schemas.openxmlformats.org/officeDocument/2006/relationships/tags" Target="../tags/tag127.xml"/><Relationship Id="rId115" Type="http://schemas.openxmlformats.org/officeDocument/2006/relationships/tags" Target="../tags/tag132.xml"/><Relationship Id="rId61" Type="http://schemas.openxmlformats.org/officeDocument/2006/relationships/tags" Target="../tags/tag78.xml"/><Relationship Id="rId82" Type="http://schemas.openxmlformats.org/officeDocument/2006/relationships/tags" Target="../tags/tag99.xml"/><Relationship Id="rId19" Type="http://schemas.openxmlformats.org/officeDocument/2006/relationships/tags" Target="../tags/tag36.xml"/><Relationship Id="rId14" Type="http://schemas.openxmlformats.org/officeDocument/2006/relationships/tags" Target="../tags/tag31.xml"/><Relationship Id="rId30" Type="http://schemas.openxmlformats.org/officeDocument/2006/relationships/tags" Target="../tags/tag47.xml"/><Relationship Id="rId35" Type="http://schemas.openxmlformats.org/officeDocument/2006/relationships/tags" Target="../tags/tag52.xml"/><Relationship Id="rId56" Type="http://schemas.openxmlformats.org/officeDocument/2006/relationships/tags" Target="../tags/tag73.xml"/><Relationship Id="rId77" Type="http://schemas.openxmlformats.org/officeDocument/2006/relationships/tags" Target="../tags/tag94.xml"/><Relationship Id="rId100" Type="http://schemas.openxmlformats.org/officeDocument/2006/relationships/tags" Target="../tags/tag117.xml"/><Relationship Id="rId105" Type="http://schemas.openxmlformats.org/officeDocument/2006/relationships/tags" Target="../tags/tag122.xml"/><Relationship Id="rId8" Type="http://schemas.openxmlformats.org/officeDocument/2006/relationships/tags" Target="../tags/tag25.xml"/><Relationship Id="rId51" Type="http://schemas.openxmlformats.org/officeDocument/2006/relationships/tags" Target="../tags/tag68.xml"/><Relationship Id="rId72" Type="http://schemas.openxmlformats.org/officeDocument/2006/relationships/tags" Target="../tags/tag89.xml"/><Relationship Id="rId93" Type="http://schemas.openxmlformats.org/officeDocument/2006/relationships/tags" Target="../tags/tag110.xml"/><Relationship Id="rId98" Type="http://schemas.openxmlformats.org/officeDocument/2006/relationships/tags" Target="../tags/tag115.xml"/><Relationship Id="rId121" Type="http://schemas.openxmlformats.org/officeDocument/2006/relationships/tags" Target="../tags/tag138.xml"/><Relationship Id="rId3" Type="http://schemas.openxmlformats.org/officeDocument/2006/relationships/tags" Target="../tags/tag20.xml"/><Relationship Id="rId25" Type="http://schemas.openxmlformats.org/officeDocument/2006/relationships/tags" Target="../tags/tag42.xml"/><Relationship Id="rId46" Type="http://schemas.openxmlformats.org/officeDocument/2006/relationships/tags" Target="../tags/tag63.xml"/><Relationship Id="rId67" Type="http://schemas.openxmlformats.org/officeDocument/2006/relationships/tags" Target="../tags/tag84.xml"/><Relationship Id="rId116" Type="http://schemas.openxmlformats.org/officeDocument/2006/relationships/tags" Target="../tags/tag133.xml"/><Relationship Id="rId20" Type="http://schemas.openxmlformats.org/officeDocument/2006/relationships/tags" Target="../tags/tag37.xml"/><Relationship Id="rId41" Type="http://schemas.openxmlformats.org/officeDocument/2006/relationships/tags" Target="../tags/tag58.xml"/><Relationship Id="rId62" Type="http://schemas.openxmlformats.org/officeDocument/2006/relationships/tags" Target="../tags/tag79.xml"/><Relationship Id="rId83" Type="http://schemas.openxmlformats.org/officeDocument/2006/relationships/tags" Target="../tags/tag100.xml"/><Relationship Id="rId88" Type="http://schemas.openxmlformats.org/officeDocument/2006/relationships/tags" Target="../tags/tag105.xml"/><Relationship Id="rId111" Type="http://schemas.openxmlformats.org/officeDocument/2006/relationships/tags" Target="../tags/tag128.xml"/><Relationship Id="rId15" Type="http://schemas.openxmlformats.org/officeDocument/2006/relationships/tags" Target="../tags/tag32.xml"/><Relationship Id="rId36" Type="http://schemas.openxmlformats.org/officeDocument/2006/relationships/tags" Target="../tags/tag53.xml"/><Relationship Id="rId57" Type="http://schemas.openxmlformats.org/officeDocument/2006/relationships/tags" Target="../tags/tag74.xml"/><Relationship Id="rId106" Type="http://schemas.openxmlformats.org/officeDocument/2006/relationships/tags" Target="../tags/tag123.xml"/><Relationship Id="rId10" Type="http://schemas.openxmlformats.org/officeDocument/2006/relationships/tags" Target="../tags/tag27.xml"/><Relationship Id="rId31" Type="http://schemas.openxmlformats.org/officeDocument/2006/relationships/tags" Target="../tags/tag48.xml"/><Relationship Id="rId52" Type="http://schemas.openxmlformats.org/officeDocument/2006/relationships/tags" Target="../tags/tag69.xml"/><Relationship Id="rId73" Type="http://schemas.openxmlformats.org/officeDocument/2006/relationships/tags" Target="../tags/tag90.xml"/><Relationship Id="rId78" Type="http://schemas.openxmlformats.org/officeDocument/2006/relationships/tags" Target="../tags/tag95.xml"/><Relationship Id="rId94" Type="http://schemas.openxmlformats.org/officeDocument/2006/relationships/tags" Target="../tags/tag111.xml"/><Relationship Id="rId99" Type="http://schemas.openxmlformats.org/officeDocument/2006/relationships/tags" Target="../tags/tag116.xml"/><Relationship Id="rId101" Type="http://schemas.openxmlformats.org/officeDocument/2006/relationships/tags" Target="../tags/tag118.xml"/><Relationship Id="rId122" Type="http://schemas.openxmlformats.org/officeDocument/2006/relationships/slideLayout" Target="../slideLayouts/slideLayout2.xml"/><Relationship Id="rId4" Type="http://schemas.openxmlformats.org/officeDocument/2006/relationships/tags" Target="../tags/tag21.xml"/><Relationship Id="rId9" Type="http://schemas.openxmlformats.org/officeDocument/2006/relationships/tags" Target="../tags/tag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A7E4F8-8620-C14A-8BE1-A704187060EA}"/>
              </a:ext>
            </a:extLst>
          </p:cNvPr>
          <p:cNvSpPr>
            <a:spLocks noGrp="1"/>
          </p:cNvSpPr>
          <p:nvPr>
            <p:ph type="ctrTitle"/>
          </p:nvPr>
        </p:nvSpPr>
        <p:spPr>
          <a:xfrm>
            <a:off x="2986481" y="987855"/>
            <a:ext cx="5835839" cy="805542"/>
          </a:xfrm>
        </p:spPr>
        <p:txBody>
          <a:bodyPr/>
          <a:lstStyle/>
          <a:p>
            <a:pPr algn="ctr"/>
            <a:r>
              <a:rPr lang="en-GB" dirty="0">
                <a:solidFill>
                  <a:schemeClr val="accent1"/>
                </a:solidFill>
                <a:cs typeface="Times New Roman"/>
              </a:rPr>
              <a:t>Setting the ‘North Star’</a:t>
            </a:r>
            <a:endParaRPr lang="en-US" dirty="0"/>
          </a:p>
        </p:txBody>
      </p:sp>
      <p:sp>
        <p:nvSpPr>
          <p:cNvPr id="11" name="Subtitle 10">
            <a:extLst>
              <a:ext uri="{FF2B5EF4-FFF2-40B4-BE49-F238E27FC236}">
                <a16:creationId xmlns:a16="http://schemas.microsoft.com/office/drawing/2014/main" id="{5A821BC8-75F0-674A-A1C0-FC083BA634D4}"/>
              </a:ext>
            </a:extLst>
          </p:cNvPr>
          <p:cNvSpPr>
            <a:spLocks noGrp="1"/>
          </p:cNvSpPr>
          <p:nvPr>
            <p:ph type="subTitle" idx="1"/>
          </p:nvPr>
        </p:nvSpPr>
        <p:spPr>
          <a:xfrm>
            <a:off x="5319365" y="2980648"/>
            <a:ext cx="5337131" cy="1195977"/>
          </a:xfrm>
        </p:spPr>
        <p:txBody>
          <a:bodyPr/>
          <a:lstStyle/>
          <a:p>
            <a:pPr>
              <a:lnSpc>
                <a:spcPct val="100000"/>
              </a:lnSpc>
              <a:spcBef>
                <a:spcPts val="0"/>
              </a:spcBef>
            </a:pPr>
            <a:r>
              <a:rPr lang="en-US" sz="1800" dirty="0"/>
              <a:t>April 2021</a:t>
            </a:r>
          </a:p>
        </p:txBody>
      </p:sp>
      <p:sp>
        <p:nvSpPr>
          <p:cNvPr id="7" name="Subtitle 2">
            <a:extLst>
              <a:ext uri="{FF2B5EF4-FFF2-40B4-BE49-F238E27FC236}">
                <a16:creationId xmlns:a16="http://schemas.microsoft.com/office/drawing/2014/main" id="{C8A19297-C6AF-1047-AE04-D0093DF73CF6}"/>
              </a:ext>
            </a:extLst>
          </p:cNvPr>
          <p:cNvSpPr txBox="1">
            <a:spLocks/>
          </p:cNvSpPr>
          <p:nvPr/>
        </p:nvSpPr>
        <p:spPr>
          <a:xfrm>
            <a:off x="2968131" y="2044773"/>
            <a:ext cx="5585834" cy="995509"/>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indent="0" defTabSz="914377" eaLnBrk="1" latinLnBrk="0" hangingPunct="1">
              <a:buClr>
                <a:schemeClr val="accent1"/>
              </a:buClr>
              <a:buFont typeface="Wingdings" pitchFamily="2" charset="2"/>
              <a:buNone/>
              <a:tabLst/>
              <a:defRPr sz="1600" kern="1200">
                <a:solidFill>
                  <a:schemeClr val="accent1"/>
                </a:solidFill>
                <a:latin typeface="+mn-lt"/>
                <a:ea typeface="+mn-ea"/>
                <a:cs typeface="+mn-cs"/>
              </a:defRPr>
            </a:lvl1pPr>
            <a:lvl2pPr marL="457189" indent="0" algn="ctr" defTabSz="914377" eaLnBrk="1" latinLnBrk="0" hangingPunct="1">
              <a:lnSpc>
                <a:spcPct val="90000"/>
              </a:lnSpc>
              <a:spcBef>
                <a:spcPts val="500"/>
              </a:spcBef>
              <a:buClr>
                <a:schemeClr val="accent3"/>
              </a:buClr>
              <a:buSzPct val="90000"/>
              <a:buFont typeface="System Font Regular"/>
              <a:buNone/>
              <a:tabLst/>
              <a:defRPr sz="2000" kern="1200">
                <a:solidFill>
                  <a:schemeClr val="tx1"/>
                </a:solidFill>
                <a:latin typeface="+mn-lt"/>
                <a:ea typeface="+mn-ea"/>
                <a:cs typeface="+mn-cs"/>
              </a:defRPr>
            </a:lvl2pPr>
            <a:lvl3pPr marL="914377" indent="0" algn="ctr" defTabSz="914377" eaLnBrk="1" latinLnBrk="0" hangingPunct="1">
              <a:lnSpc>
                <a:spcPct val="90000"/>
              </a:lnSpc>
              <a:spcBef>
                <a:spcPts val="500"/>
              </a:spcBef>
              <a:buClr>
                <a:schemeClr val="bg1">
                  <a:lumMod val="85000"/>
                </a:schemeClr>
              </a:buClr>
              <a:buSzPct val="80000"/>
              <a:buFont typeface="Wingdings" pitchFamily="2" charset="2"/>
              <a:buNone/>
              <a:tabLst/>
              <a:defRPr sz="1800" kern="1200">
                <a:solidFill>
                  <a:schemeClr val="tx1"/>
                </a:solidFill>
                <a:latin typeface="+mn-lt"/>
                <a:ea typeface="+mn-ea"/>
                <a:cs typeface="+mn-cs"/>
              </a:defRPr>
            </a:lvl3pPr>
            <a:lvl4pPr marL="1371566" indent="0" algn="ctr" defTabSz="914377" eaLnBrk="1" latinLnBrk="0" hangingPunct="1">
              <a:lnSpc>
                <a:spcPct val="90000"/>
              </a:lnSpc>
              <a:spcBef>
                <a:spcPts val="500"/>
              </a:spcBef>
              <a:buClr>
                <a:schemeClr val="bg1">
                  <a:lumMod val="50000"/>
                </a:schemeClr>
              </a:buClr>
              <a:buSzPct val="45000"/>
              <a:buFont typeface="Wingdings" pitchFamily="2" charset="2"/>
              <a:buNone/>
              <a:defRPr sz="1600" kern="1200">
                <a:solidFill>
                  <a:schemeClr val="tx1"/>
                </a:solidFill>
                <a:latin typeface="+mn-lt"/>
                <a:ea typeface="+mn-ea"/>
                <a:cs typeface="+mn-cs"/>
              </a:defRPr>
            </a:lvl4pPr>
            <a:lvl5pPr marL="1828754" indent="0" algn="ctr" defTabSz="914377"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2400" dirty="0">
                <a:solidFill>
                  <a:schemeClr val="accent3"/>
                </a:solidFill>
                <a:latin typeface="Roboto Regular" panose="02000000000000000000" pitchFamily="2" charset="0"/>
              </a:rPr>
              <a:t>Our shared direction for digital services</a:t>
            </a:r>
          </a:p>
        </p:txBody>
      </p:sp>
    </p:spTree>
    <p:extLst>
      <p:ext uri="{BB962C8B-B14F-4D97-AF65-F5344CB8AC3E}">
        <p14:creationId xmlns:p14="http://schemas.microsoft.com/office/powerpoint/2010/main" val="4083358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C4AB-FC08-4C80-9CAE-BB8024741428}"/>
              </a:ext>
            </a:extLst>
          </p:cNvPr>
          <p:cNvSpPr>
            <a:spLocks noGrp="1"/>
          </p:cNvSpPr>
          <p:nvPr>
            <p:ph type="title"/>
          </p:nvPr>
        </p:nvSpPr>
        <p:spPr>
          <a:xfrm>
            <a:off x="371475" y="412690"/>
            <a:ext cx="10161935" cy="802641"/>
          </a:xfrm>
        </p:spPr>
        <p:txBody>
          <a:bodyPr/>
          <a:lstStyle/>
          <a:p>
            <a:r>
              <a:rPr lang="en-US" dirty="0">
                <a:latin typeface="Roboto Regular" panose="02000000000000000000" pitchFamily="2" charset="0"/>
                <a:cs typeface="Times New Roman"/>
              </a:rPr>
              <a:t>How digital will enable our ICS vision</a:t>
            </a:r>
            <a:endParaRPr lang="en-GB" dirty="0"/>
          </a:p>
        </p:txBody>
      </p:sp>
      <p:sp>
        <p:nvSpPr>
          <p:cNvPr id="3" name="Content Placeholder 2">
            <a:extLst>
              <a:ext uri="{FF2B5EF4-FFF2-40B4-BE49-F238E27FC236}">
                <a16:creationId xmlns:a16="http://schemas.microsoft.com/office/drawing/2014/main" id="{E0536D52-7DE2-4FF0-83D5-6B0D4399B1AD}"/>
              </a:ext>
            </a:extLst>
          </p:cNvPr>
          <p:cNvSpPr>
            <a:spLocks noGrp="1"/>
          </p:cNvSpPr>
          <p:nvPr>
            <p:ph idx="4294967295"/>
          </p:nvPr>
        </p:nvSpPr>
        <p:spPr>
          <a:xfrm>
            <a:off x="398738" y="2610446"/>
            <a:ext cx="5524225" cy="3330575"/>
          </a:xfrm>
        </p:spPr>
        <p:txBody>
          <a:bodyPr/>
          <a:lstStyle/>
          <a:p>
            <a:pPr marL="0" indent="0" fontAlgn="base">
              <a:lnSpc>
                <a:spcPct val="100000"/>
              </a:lnSpc>
              <a:spcBef>
                <a:spcPts val="1800"/>
              </a:spcBef>
              <a:buNone/>
            </a:pPr>
            <a:r>
              <a:rPr lang="en-GB" sz="1600" dirty="0">
                <a:solidFill>
                  <a:schemeClr val="accent1"/>
                </a:solidFill>
                <a:effectLst/>
              </a:rPr>
              <a:t>We have ambitious plans to achieve this by adopting a far-reaching ‘digital first’ approach. </a:t>
            </a:r>
          </a:p>
          <a:p>
            <a:pPr marL="0" indent="0" fontAlgn="base">
              <a:lnSpc>
                <a:spcPct val="100000"/>
              </a:lnSpc>
              <a:spcBef>
                <a:spcPts val="1200"/>
              </a:spcBef>
              <a:buNone/>
            </a:pPr>
            <a:r>
              <a:rPr lang="en-GB" sz="1200" dirty="0">
                <a:solidFill>
                  <a:srgbClr val="000000"/>
                </a:solidFill>
                <a:effectLst/>
              </a:rPr>
              <a:t>However, we also recognise that it will take us time to move from our current position as largely disparate collection of individual organisations with varying capabilities to an empowered system able to make maximum use of the digital opportunities.  Much as we would like to do more, we recognise that we must walk before we can run. </a:t>
            </a:r>
            <a:endParaRPr lang="en-GB" sz="1200" dirty="0">
              <a:effectLst/>
            </a:endParaRPr>
          </a:p>
          <a:p>
            <a:pPr marL="0" indent="0" fontAlgn="base">
              <a:lnSpc>
                <a:spcPct val="100000"/>
              </a:lnSpc>
              <a:spcBef>
                <a:spcPts val="1200"/>
              </a:spcBef>
              <a:buNone/>
            </a:pPr>
            <a:r>
              <a:rPr lang="en-GB" sz="1200" dirty="0">
                <a:solidFill>
                  <a:srgbClr val="000000"/>
                </a:solidFill>
                <a:effectLst/>
              </a:rPr>
              <a:t>We have considered how digital can enable our ICS vision and support our system priorities – see the diagram on the previous slide. We have prioritised the work needed and identified four core elements to ensure we put in place the essential foundations:</a:t>
            </a:r>
            <a:endParaRPr lang="en-GB" sz="1200" dirty="0">
              <a:effectLst/>
            </a:endParaRPr>
          </a:p>
          <a:p>
            <a:pPr marL="180975" lvl="0" indent="-180975" fontAlgn="base">
              <a:lnSpc>
                <a:spcPct val="100000"/>
              </a:lnSpc>
              <a:spcBef>
                <a:spcPts val="300"/>
              </a:spcBef>
            </a:pPr>
            <a:r>
              <a:rPr lang="en-GB" sz="1200" dirty="0">
                <a:solidFill>
                  <a:srgbClr val="000000"/>
                </a:solidFill>
                <a:effectLst/>
              </a:rPr>
              <a:t>Effective Leadership, </a:t>
            </a:r>
            <a:r>
              <a:rPr lang="en-GB" sz="1200" dirty="0">
                <a:solidFill>
                  <a:srgbClr val="000000"/>
                </a:solidFill>
              </a:rPr>
              <a:t>strong </a:t>
            </a:r>
            <a:r>
              <a:rPr lang="en-GB" sz="1200" dirty="0">
                <a:solidFill>
                  <a:srgbClr val="000000"/>
                </a:solidFill>
                <a:effectLst/>
              </a:rPr>
              <a:t>Digital Governance and improved Partnership Working</a:t>
            </a:r>
            <a:endParaRPr lang="en-GB" sz="1200" dirty="0">
              <a:effectLst/>
            </a:endParaRPr>
          </a:p>
          <a:p>
            <a:pPr marL="180975" lvl="0" indent="-180975" fontAlgn="base">
              <a:lnSpc>
                <a:spcPct val="100000"/>
              </a:lnSpc>
              <a:spcBef>
                <a:spcPts val="300"/>
              </a:spcBef>
            </a:pPr>
            <a:r>
              <a:rPr lang="en-GB" sz="1200" dirty="0">
                <a:solidFill>
                  <a:srgbClr val="000000"/>
                </a:solidFill>
                <a:effectLst/>
              </a:rPr>
              <a:t>Digital Capabilities and Capacity</a:t>
            </a:r>
            <a:endParaRPr lang="en-GB" sz="1200" dirty="0">
              <a:effectLst/>
            </a:endParaRPr>
          </a:p>
          <a:p>
            <a:pPr marL="180975" lvl="0" indent="-180975" fontAlgn="base">
              <a:lnSpc>
                <a:spcPct val="100000"/>
              </a:lnSpc>
              <a:spcBef>
                <a:spcPts val="300"/>
              </a:spcBef>
            </a:pPr>
            <a:r>
              <a:rPr lang="en-GB" sz="1200" dirty="0">
                <a:solidFill>
                  <a:srgbClr val="000000"/>
                </a:solidFill>
                <a:effectLst/>
              </a:rPr>
              <a:t>Digital Services and Infrastructure</a:t>
            </a:r>
            <a:endParaRPr lang="en-GB" sz="1200" dirty="0">
              <a:effectLst/>
            </a:endParaRPr>
          </a:p>
          <a:p>
            <a:pPr marL="180975" lvl="0" indent="-180975" fontAlgn="base">
              <a:lnSpc>
                <a:spcPct val="100000"/>
              </a:lnSpc>
              <a:spcBef>
                <a:spcPts val="300"/>
              </a:spcBef>
            </a:pPr>
            <a:r>
              <a:rPr lang="en-GB" sz="1200" dirty="0">
                <a:solidFill>
                  <a:srgbClr val="000000"/>
                </a:solidFill>
                <a:effectLst/>
              </a:rPr>
              <a:t>Innovation and work with Third Parties</a:t>
            </a:r>
            <a:endParaRPr lang="en-GB" sz="1200" dirty="0">
              <a:effectLst/>
            </a:endParaRPr>
          </a:p>
          <a:p>
            <a:pPr marL="0" indent="0">
              <a:lnSpc>
                <a:spcPct val="100000"/>
              </a:lnSpc>
              <a:buNone/>
            </a:pPr>
            <a:endParaRPr lang="en-GB" sz="1400" dirty="0"/>
          </a:p>
        </p:txBody>
      </p:sp>
      <p:sp>
        <p:nvSpPr>
          <p:cNvPr id="4" name="Content Placeholder 2">
            <a:extLst>
              <a:ext uri="{FF2B5EF4-FFF2-40B4-BE49-F238E27FC236}">
                <a16:creationId xmlns:a16="http://schemas.microsoft.com/office/drawing/2014/main" id="{2EFA01C3-24F9-E94D-B1ED-45D4F59391CC}"/>
              </a:ext>
            </a:extLst>
          </p:cNvPr>
          <p:cNvSpPr txBox="1">
            <a:spLocks/>
          </p:cNvSpPr>
          <p:nvPr/>
        </p:nvSpPr>
        <p:spPr>
          <a:xfrm>
            <a:off x="6670769" y="1438032"/>
            <a:ext cx="4998716" cy="4612323"/>
          </a:xfrm>
          <a:prstGeom prst="rect">
            <a:avLst/>
          </a:prstGeom>
        </p:spPr>
        <p:txBody>
          <a:bodyPr vert="horz" lIns="0" tIns="0" rIns="0" bIns="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1800"/>
              </a:spcBef>
              <a:buFont typeface="Wingdings" pitchFamily="2" charset="2"/>
              <a:buNone/>
            </a:pPr>
            <a:r>
              <a:rPr lang="en-GB" sz="1200" dirty="0">
                <a:solidFill>
                  <a:srgbClr val="000000"/>
                </a:solidFill>
                <a:latin typeface="Roboto" panose="02000000000000000000" pitchFamily="2" charset="0"/>
                <a:ea typeface="Roboto" panose="02000000000000000000" pitchFamily="2" charset="0"/>
              </a:rPr>
              <a:t>These foundations are key to digitise our system. We need to create capabilities from our infrastructure, people and practice. We can then make them </a:t>
            </a:r>
            <a:r>
              <a:rPr lang="en-GB" sz="1200" dirty="0">
                <a:latin typeface="Roboto" panose="02000000000000000000" pitchFamily="2" charset="0"/>
                <a:ea typeface="Roboto" panose="02000000000000000000" pitchFamily="2" charset="0"/>
              </a:rPr>
              <a:t>effective through strong governance, with leadership from digital champions and our system leaders</a:t>
            </a:r>
            <a:r>
              <a:rPr lang="en-US" sz="1200" dirty="0">
                <a:latin typeface="Roboto" panose="02000000000000000000" pitchFamily="2" charset="0"/>
                <a:ea typeface="Roboto" panose="02000000000000000000" pitchFamily="2" charset="0"/>
              </a:rPr>
              <a:t>​</a:t>
            </a:r>
            <a:r>
              <a:rPr lang="en-GB" sz="1200" dirty="0">
                <a:latin typeface="Roboto" panose="02000000000000000000" pitchFamily="2" charset="0"/>
                <a:ea typeface="Roboto" panose="02000000000000000000" pitchFamily="2" charset="0"/>
              </a:rPr>
              <a:t>. </a:t>
            </a:r>
            <a:r>
              <a:rPr lang="en-GB" sz="1200" dirty="0">
                <a:solidFill>
                  <a:srgbClr val="000000"/>
                </a:solidFill>
                <a:latin typeface="Roboto" panose="02000000000000000000" pitchFamily="2" charset="0"/>
                <a:ea typeface="Roboto" panose="02000000000000000000" pitchFamily="2" charset="0"/>
              </a:rPr>
              <a:t>This will enable data – the blood of our integrated care system – to flow between care settings, staff, and </a:t>
            </a:r>
            <a:r>
              <a:rPr lang="en-GB" sz="1200" dirty="0">
                <a:latin typeface="Roboto" panose="02000000000000000000" pitchFamily="2" charset="0"/>
                <a:ea typeface="Roboto" panose="02000000000000000000" pitchFamily="2" charset="0"/>
              </a:rPr>
              <a:t>residents. Robust and reliable data will inform both analytics and services, enable smart service development and transform delivery.</a:t>
            </a:r>
            <a:r>
              <a:rPr lang="en-US" sz="1200" dirty="0">
                <a:latin typeface="Roboto" panose="02000000000000000000" pitchFamily="2" charset="0"/>
                <a:ea typeface="Roboto" panose="02000000000000000000" pitchFamily="2" charset="0"/>
              </a:rPr>
              <a:t>​</a:t>
            </a:r>
            <a:r>
              <a:rPr lang="en-GB" sz="1200" dirty="0">
                <a:latin typeface="Roboto" panose="02000000000000000000" pitchFamily="2" charset="0"/>
                <a:ea typeface="Roboto" panose="02000000000000000000" pitchFamily="2" charset="0"/>
              </a:rPr>
              <a:t> </a:t>
            </a:r>
            <a:r>
              <a:rPr lang="en-GB" sz="1200" dirty="0">
                <a:solidFill>
                  <a:srgbClr val="000000"/>
                </a:solidFill>
                <a:latin typeface="Roboto" panose="02000000000000000000" pitchFamily="2" charset="0"/>
                <a:ea typeface="Roboto" panose="02000000000000000000" pitchFamily="2" charset="0"/>
              </a:rPr>
              <a:t>It will also allow us to leverage innovation and capabilities from third parties to address our </a:t>
            </a:r>
            <a:r>
              <a:rPr lang="en-GB" sz="1200" dirty="0">
                <a:latin typeface="Roboto" panose="02000000000000000000" pitchFamily="2" charset="0"/>
                <a:ea typeface="Roboto" panose="02000000000000000000" pitchFamily="2" charset="0"/>
              </a:rPr>
              <a:t>priorities</a:t>
            </a:r>
            <a:r>
              <a:rPr lang="en-US" sz="1200" dirty="0">
                <a:latin typeface="Roboto" panose="02000000000000000000" pitchFamily="2" charset="0"/>
                <a:ea typeface="Roboto" panose="02000000000000000000" pitchFamily="2" charset="0"/>
              </a:rPr>
              <a:t>​</a:t>
            </a:r>
            <a:r>
              <a:rPr lang="en-GB" sz="1200" dirty="0">
                <a:latin typeface="Roboto" panose="02000000000000000000" pitchFamily="2" charset="0"/>
                <a:ea typeface="Roboto" panose="02000000000000000000" pitchFamily="2" charset="0"/>
              </a:rPr>
              <a:t>, and empower system insight and oversight.</a:t>
            </a:r>
          </a:p>
          <a:p>
            <a:pPr marL="0" indent="0" fontAlgn="base">
              <a:lnSpc>
                <a:spcPct val="100000"/>
              </a:lnSpc>
              <a:spcBef>
                <a:spcPts val="1800"/>
              </a:spcBef>
              <a:buFont typeface="Wingdings" pitchFamily="2" charset="2"/>
              <a:buNone/>
            </a:pPr>
            <a:r>
              <a:rPr lang="en-GB" sz="1200" dirty="0">
                <a:solidFill>
                  <a:srgbClr val="000000"/>
                </a:solidFill>
                <a:latin typeface="Roboto" panose="02000000000000000000" pitchFamily="2" charset="0"/>
                <a:ea typeface="Roboto" panose="02000000000000000000" pitchFamily="2" charset="0"/>
              </a:rPr>
              <a:t>While our priority is to put these foundations in place, we have identified a number of actions where we don’t need to wait to make a difference to our residents. These are included in our fifth priority area:</a:t>
            </a:r>
            <a:r>
              <a:rPr lang="en-GB" sz="1200" dirty="0">
                <a:latin typeface="Roboto" panose="02000000000000000000" pitchFamily="2" charset="0"/>
                <a:ea typeface="Roboto" panose="02000000000000000000" pitchFamily="2" charset="0"/>
              </a:rPr>
              <a:t> </a:t>
            </a:r>
          </a:p>
          <a:p>
            <a:pPr fontAlgn="base">
              <a:lnSpc>
                <a:spcPct val="100000"/>
              </a:lnSpc>
              <a:spcBef>
                <a:spcPts val="600"/>
              </a:spcBef>
            </a:pPr>
            <a:r>
              <a:rPr lang="en-GB" sz="1200" dirty="0">
                <a:solidFill>
                  <a:srgbClr val="000000"/>
                </a:solidFill>
                <a:latin typeface="Roboto" panose="02000000000000000000" pitchFamily="2" charset="0"/>
                <a:ea typeface="Roboto" panose="02000000000000000000" pitchFamily="2" charset="0"/>
              </a:rPr>
              <a:t>Empowering Residents</a:t>
            </a:r>
            <a:endParaRPr lang="en-GB" sz="1200" dirty="0">
              <a:latin typeface="Roboto" panose="02000000000000000000" pitchFamily="2" charset="0"/>
              <a:ea typeface="Roboto" panose="02000000000000000000" pitchFamily="2" charset="0"/>
            </a:endParaRPr>
          </a:p>
          <a:p>
            <a:pPr marL="0" indent="0" fontAlgn="base">
              <a:lnSpc>
                <a:spcPct val="100000"/>
              </a:lnSpc>
              <a:spcBef>
                <a:spcPts val="1800"/>
              </a:spcBef>
              <a:spcAft>
                <a:spcPts val="600"/>
              </a:spcAft>
              <a:buFont typeface="Wingdings" pitchFamily="2" charset="2"/>
              <a:buNone/>
            </a:pPr>
            <a:r>
              <a:rPr lang="en-GB" sz="1400" dirty="0">
                <a:solidFill>
                  <a:schemeClr val="accent1"/>
                </a:solidFill>
                <a:latin typeface="Roboto" panose="02000000000000000000" pitchFamily="2" charset="0"/>
                <a:ea typeface="Roboto" panose="02000000000000000000" pitchFamily="2" charset="0"/>
              </a:rPr>
              <a:t>Part of a wider Transformation Agenda</a:t>
            </a:r>
          </a:p>
          <a:p>
            <a:pPr marL="0" indent="0" fontAlgn="base">
              <a:lnSpc>
                <a:spcPct val="100000"/>
              </a:lnSpc>
              <a:spcBef>
                <a:spcPts val="0"/>
              </a:spcBef>
              <a:buFont typeface="Wingdings" pitchFamily="2" charset="2"/>
              <a:buNone/>
            </a:pPr>
            <a:r>
              <a:rPr lang="en-GB" sz="1200" dirty="0">
                <a:solidFill>
                  <a:srgbClr val="000000"/>
                </a:solidFill>
                <a:latin typeface="Roboto" panose="02000000000000000000" pitchFamily="2" charset="0"/>
                <a:ea typeface="Roboto" panose="02000000000000000000" pitchFamily="2" charset="0"/>
              </a:rPr>
              <a:t>Organisational digital teams will work with a new ICS level digital team to establish these foundations. However, this digital work cannot be viewed in isolation. Instead, it must be seen as part of the wider ICS transformation work. Digital must work with MSE Partners to deliver system transformation including developments such as population health management (PHM)</a:t>
            </a:r>
            <a:r>
              <a:rPr lang="en-GB" sz="1200" dirty="0">
                <a:latin typeface="Roboto" panose="02000000000000000000" pitchFamily="2" charset="0"/>
                <a:ea typeface="Roboto" panose="02000000000000000000" pitchFamily="2" charset="0"/>
              </a:rPr>
              <a:t>.</a:t>
            </a:r>
            <a:r>
              <a:rPr lang="en-US" sz="1200" dirty="0">
                <a:latin typeface="Roboto" panose="02000000000000000000" pitchFamily="2" charset="0"/>
                <a:ea typeface="Roboto" panose="02000000000000000000" pitchFamily="2" charset="0"/>
              </a:rPr>
              <a:t>​</a:t>
            </a:r>
            <a:r>
              <a:rPr lang="en-GB" sz="1200" dirty="0">
                <a:latin typeface="Roboto" panose="02000000000000000000" pitchFamily="2" charset="0"/>
                <a:ea typeface="Roboto" panose="02000000000000000000" pitchFamily="2" charset="0"/>
              </a:rPr>
              <a:t> Only when we do this, will we be able to ensure digital and technology is an enabler – rather than a barrier – to transforming health and care services in our area.</a:t>
            </a:r>
          </a:p>
          <a:p>
            <a:pPr marL="0" indent="0">
              <a:lnSpc>
                <a:spcPct val="100000"/>
              </a:lnSpc>
              <a:buFont typeface="Wingdings" pitchFamily="2" charset="2"/>
              <a:buNone/>
            </a:pPr>
            <a:endParaRPr lang="en-GB" sz="1400" dirty="0">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6B762124-B9CA-F24E-86C7-144B3824D81B}"/>
              </a:ext>
            </a:extLst>
          </p:cNvPr>
          <p:cNvCxnSpPr>
            <a:cxnSpLocks/>
          </p:cNvCxnSpPr>
          <p:nvPr/>
        </p:nvCxnSpPr>
        <p:spPr>
          <a:xfrm>
            <a:off x="6431281" y="1230321"/>
            <a:ext cx="0" cy="4961473"/>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DEBB8EB-D4F3-6841-8AAB-7FC54D17392F}"/>
              </a:ext>
            </a:extLst>
          </p:cNvPr>
          <p:cNvSpPr/>
          <p:nvPr/>
        </p:nvSpPr>
        <p:spPr>
          <a:xfrm>
            <a:off x="398738" y="1230323"/>
            <a:ext cx="5793056" cy="12816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72000" rIns="432000" rtlCol="0" anchor="ctr" anchorCtr="0"/>
          <a:lstStyle/>
          <a:p>
            <a:pPr>
              <a:defRPr/>
            </a:pPr>
            <a:r>
              <a:rPr lang="en-GB" sz="1400" dirty="0">
                <a:solidFill>
                  <a:schemeClr val="tx2"/>
                </a:solidFill>
                <a:latin typeface="Roboto Regular" panose="02000000000000000000" pitchFamily="2" charset="0"/>
              </a:rPr>
              <a:t>We are committed to using digital and data systems and new technology to support the delivery of our overarching vision to improve health outcomes for our residents and ensure Mid and South Essex is an attractive place to work for our staff. </a:t>
            </a:r>
          </a:p>
        </p:txBody>
      </p:sp>
    </p:spTree>
    <p:extLst>
      <p:ext uri="{BB962C8B-B14F-4D97-AF65-F5344CB8AC3E}">
        <p14:creationId xmlns:p14="http://schemas.microsoft.com/office/powerpoint/2010/main" val="3472406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9EB2-927F-49B8-A2DA-AF5CD1E5360E}"/>
              </a:ext>
            </a:extLst>
          </p:cNvPr>
          <p:cNvSpPr>
            <a:spLocks noGrp="1"/>
          </p:cNvSpPr>
          <p:nvPr>
            <p:ph type="ctrTitle"/>
          </p:nvPr>
        </p:nvSpPr>
        <p:spPr>
          <a:xfrm>
            <a:off x="409904" y="4298731"/>
            <a:ext cx="9144000" cy="903398"/>
          </a:xfrm>
        </p:spPr>
        <p:txBody>
          <a:bodyPr/>
          <a:lstStyle/>
          <a:p>
            <a:r>
              <a:rPr lang="en-GB" sz="3200" dirty="0">
                <a:solidFill>
                  <a:schemeClr val="tx2"/>
                </a:solidFill>
              </a:rPr>
              <a:t>Background and Context</a:t>
            </a:r>
          </a:p>
        </p:txBody>
      </p:sp>
    </p:spTree>
    <p:extLst>
      <p:ext uri="{BB962C8B-B14F-4D97-AF65-F5344CB8AC3E}">
        <p14:creationId xmlns:p14="http://schemas.microsoft.com/office/powerpoint/2010/main" val="107863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ED22F9-F0C4-7046-A263-C8E99C358F87}"/>
              </a:ext>
            </a:extLst>
          </p:cNvPr>
          <p:cNvSpPr/>
          <p:nvPr/>
        </p:nvSpPr>
        <p:spPr>
          <a:xfrm>
            <a:off x="467096" y="1344814"/>
            <a:ext cx="4419600" cy="47829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4" name="Title 3">
            <a:extLst>
              <a:ext uri="{FF2B5EF4-FFF2-40B4-BE49-F238E27FC236}">
                <a16:creationId xmlns:a16="http://schemas.microsoft.com/office/drawing/2014/main" id="{2D72B0BF-FAC1-498F-9902-328BD49887B7}"/>
              </a:ext>
            </a:extLst>
          </p:cNvPr>
          <p:cNvSpPr>
            <a:spLocks noGrp="1"/>
          </p:cNvSpPr>
          <p:nvPr>
            <p:ph type="title"/>
          </p:nvPr>
        </p:nvSpPr>
        <p:spPr>
          <a:xfrm>
            <a:off x="371475" y="412690"/>
            <a:ext cx="10161935" cy="802641"/>
          </a:xfrm>
        </p:spPr>
        <p:txBody>
          <a:bodyPr/>
          <a:lstStyle/>
          <a:p>
            <a:r>
              <a:rPr lang="en-GB" dirty="0"/>
              <a:t>How we developed this Strategy</a:t>
            </a:r>
          </a:p>
        </p:txBody>
      </p:sp>
      <p:sp>
        <p:nvSpPr>
          <p:cNvPr id="2" name="Content Placeholder 1">
            <a:extLst>
              <a:ext uri="{FF2B5EF4-FFF2-40B4-BE49-F238E27FC236}">
                <a16:creationId xmlns:a16="http://schemas.microsoft.com/office/drawing/2014/main" id="{7B95517F-0794-433B-BB9E-A6F499152FE8}"/>
              </a:ext>
            </a:extLst>
          </p:cNvPr>
          <p:cNvSpPr>
            <a:spLocks noGrp="1"/>
          </p:cNvSpPr>
          <p:nvPr>
            <p:ph idx="4294967295"/>
          </p:nvPr>
        </p:nvSpPr>
        <p:spPr>
          <a:xfrm>
            <a:off x="567902" y="1482042"/>
            <a:ext cx="4217988" cy="4508500"/>
          </a:xfrm>
        </p:spPr>
        <p:txBody>
          <a:bodyPr vert="horz" wrap="square" lIns="0" tIns="0" rIns="0" bIns="0" rtlCol="0" anchor="t">
            <a:noAutofit/>
          </a:bodyPr>
          <a:lstStyle/>
          <a:p>
            <a:pPr marL="0" indent="0">
              <a:lnSpc>
                <a:spcPct val="90000"/>
              </a:lnSpc>
              <a:spcBef>
                <a:spcPts val="600"/>
              </a:spcBef>
              <a:buNone/>
            </a:pPr>
            <a:r>
              <a:rPr lang="en-US" sz="1600" dirty="0">
                <a:solidFill>
                  <a:schemeClr val="tx2"/>
                </a:solidFill>
                <a:cs typeface="Calibri"/>
              </a:rPr>
              <a:t>Our Approach</a:t>
            </a:r>
          </a:p>
          <a:p>
            <a:pPr marL="221615" indent="-221615">
              <a:lnSpc>
                <a:spcPct val="90000"/>
              </a:lnSpc>
              <a:spcBef>
                <a:spcPts val="600"/>
              </a:spcBef>
              <a:buClr>
                <a:schemeClr val="accent1"/>
              </a:buClr>
            </a:pPr>
            <a:r>
              <a:rPr lang="en-US" sz="1400" dirty="0"/>
              <a:t>Our current </a:t>
            </a:r>
            <a:r>
              <a:rPr lang="en-US" sz="1400" b="1" dirty="0"/>
              <a:t>Digital Board developed the principles </a:t>
            </a:r>
            <a:r>
              <a:rPr lang="en-US" sz="1400" dirty="0"/>
              <a:t>that underpin this strategy</a:t>
            </a:r>
            <a:endParaRPr lang="en-US" sz="1400" dirty="0">
              <a:cs typeface="Calibri"/>
            </a:endParaRPr>
          </a:p>
          <a:p>
            <a:pPr marL="221615" indent="-221615">
              <a:lnSpc>
                <a:spcPct val="90000"/>
              </a:lnSpc>
              <a:spcBef>
                <a:spcPts val="600"/>
              </a:spcBef>
              <a:buClr>
                <a:schemeClr val="accent1"/>
              </a:buClr>
            </a:pPr>
            <a:r>
              <a:rPr lang="en-US" sz="1400" dirty="0">
                <a:cs typeface="Calibri"/>
              </a:rPr>
              <a:t>The draft strategy was then developed by a small team from Seymour John Solution Delivery working with a </a:t>
            </a:r>
            <a:r>
              <a:rPr lang="en-US" sz="1400" b="1" dirty="0">
                <a:cs typeface="Calibri"/>
              </a:rPr>
              <a:t>multi-agency Strategy Working Group.</a:t>
            </a:r>
            <a:r>
              <a:rPr lang="en-US" sz="1400" dirty="0">
                <a:cs typeface="Calibri"/>
              </a:rPr>
              <a:t> This involved:</a:t>
            </a:r>
            <a:endParaRPr lang="en-US" sz="1400" dirty="0"/>
          </a:p>
          <a:p>
            <a:pPr marL="450850" lvl="1" indent="-225425">
              <a:lnSpc>
                <a:spcPct val="90000"/>
              </a:lnSpc>
              <a:spcBef>
                <a:spcPts val="600"/>
              </a:spcBef>
            </a:pPr>
            <a:r>
              <a:rPr lang="en-US" sz="1400" dirty="0"/>
              <a:t>Information gathering, including a review of key MSE documents and a series of interviews with stakeholders from across the ICS</a:t>
            </a:r>
          </a:p>
          <a:p>
            <a:pPr marL="450850" lvl="1" indent="-225425">
              <a:lnSpc>
                <a:spcPct val="90000"/>
              </a:lnSpc>
              <a:spcBef>
                <a:spcPts val="600"/>
              </a:spcBef>
            </a:pPr>
            <a:r>
              <a:rPr lang="en-US" sz="1400" dirty="0">
                <a:cs typeface="Calibri"/>
              </a:rPr>
              <a:t>Considering the regional and national context, including the </a:t>
            </a:r>
            <a:r>
              <a:rPr lang="en-GB" sz="1400" dirty="0">
                <a:effectLst/>
                <a:ea typeface="Roboto Regular" panose="02000000000000000000" pitchFamily="2" charset="0"/>
              </a:rPr>
              <a:t>NHS Long Term Plan, White Paper on Integration and Innovation, What Good Looks Like (WGLL) Framework</a:t>
            </a:r>
          </a:p>
          <a:p>
            <a:pPr marL="450850" lvl="1" indent="-225425">
              <a:lnSpc>
                <a:spcPct val="90000"/>
              </a:lnSpc>
              <a:spcBef>
                <a:spcPts val="600"/>
              </a:spcBef>
            </a:pPr>
            <a:r>
              <a:rPr lang="en-GB" sz="1400" dirty="0"/>
              <a:t>Analysis of the </a:t>
            </a:r>
            <a:r>
              <a:rPr lang="en-US" sz="1400" dirty="0"/>
              <a:t>gaps between the current state and the ICS ambition</a:t>
            </a:r>
            <a:endParaRPr lang="en-US" sz="1400" dirty="0">
              <a:cs typeface="Calibri"/>
            </a:endParaRPr>
          </a:p>
          <a:p>
            <a:pPr marL="450850" lvl="1" indent="-225425">
              <a:lnSpc>
                <a:spcPct val="90000"/>
              </a:lnSpc>
              <a:spcBef>
                <a:spcPts val="600"/>
              </a:spcBef>
            </a:pPr>
            <a:r>
              <a:rPr lang="en-US" sz="1400" dirty="0"/>
              <a:t>Working sessions to review information, to shape actions, and agree priorities</a:t>
            </a:r>
            <a:endParaRPr lang="en-US" sz="1000" dirty="0">
              <a:cs typeface="Calibri"/>
            </a:endParaRPr>
          </a:p>
          <a:p>
            <a:pPr marL="13970" indent="0">
              <a:lnSpc>
                <a:spcPct val="90000"/>
              </a:lnSpc>
              <a:spcBef>
                <a:spcPts val="600"/>
              </a:spcBef>
              <a:buNone/>
            </a:pPr>
            <a:endParaRPr lang="en-US" sz="1000" dirty="0">
              <a:cs typeface="Calibri"/>
            </a:endParaRPr>
          </a:p>
          <a:p>
            <a:pPr marL="13970" indent="0">
              <a:lnSpc>
                <a:spcPct val="90000"/>
              </a:lnSpc>
              <a:spcBef>
                <a:spcPts val="600"/>
              </a:spcBef>
              <a:buNone/>
            </a:pPr>
            <a:r>
              <a:rPr lang="en-US" sz="1000" dirty="0">
                <a:cs typeface="Calibri"/>
              </a:rPr>
              <a:t>Information on the documents reviewed, and the interviews undertaken are included in the Appendices. </a:t>
            </a:r>
            <a:endParaRPr lang="en-US" sz="1000" dirty="0">
              <a:highlight>
                <a:srgbClr val="FFFF00"/>
              </a:highlight>
              <a:cs typeface="Calibri"/>
            </a:endParaRPr>
          </a:p>
        </p:txBody>
      </p:sp>
      <p:sp>
        <p:nvSpPr>
          <p:cNvPr id="3" name="Content Placeholder 2">
            <a:extLst>
              <a:ext uri="{FF2B5EF4-FFF2-40B4-BE49-F238E27FC236}">
                <a16:creationId xmlns:a16="http://schemas.microsoft.com/office/drawing/2014/main" id="{8D71118E-FC9B-4398-8419-AEC8A00B4DC0}"/>
              </a:ext>
            </a:extLst>
          </p:cNvPr>
          <p:cNvSpPr>
            <a:spLocks noGrp="1"/>
          </p:cNvSpPr>
          <p:nvPr>
            <p:ph idx="4294967295"/>
          </p:nvPr>
        </p:nvSpPr>
        <p:spPr>
          <a:xfrm>
            <a:off x="4987502" y="1443737"/>
            <a:ext cx="7024687" cy="4729162"/>
          </a:xfrm>
          <a:noFill/>
        </p:spPr>
        <p:txBody>
          <a:bodyPr vert="horz" lIns="216000" tIns="216000" rIns="216000" bIns="288000" rtlCol="0" anchor="t">
            <a:noAutofit/>
          </a:bodyPr>
          <a:lstStyle/>
          <a:p>
            <a:pPr marL="0" indent="0">
              <a:lnSpc>
                <a:spcPct val="90000"/>
              </a:lnSpc>
              <a:spcBef>
                <a:spcPts val="0"/>
              </a:spcBef>
              <a:buNone/>
            </a:pPr>
            <a:r>
              <a:rPr lang="en-GB" sz="1600" dirty="0">
                <a:solidFill>
                  <a:schemeClr val="tx2"/>
                </a:solidFill>
                <a:effectLst/>
                <a:latin typeface="Roboto Regular" panose="02000000000000000000" pitchFamily="2" charset="0"/>
                <a:ea typeface="Roboto Regular" panose="02000000000000000000" pitchFamily="2" charset="0"/>
                <a:cs typeface="Times New Roman"/>
              </a:rPr>
              <a:t>Interdependencies with wider developments within the ICS</a:t>
            </a:r>
            <a:r>
              <a:rPr lang="en-GB" sz="1600" dirty="0">
                <a:solidFill>
                  <a:schemeClr val="tx2"/>
                </a:solidFill>
                <a:latin typeface="Roboto Regular" panose="02000000000000000000" pitchFamily="2" charset="0"/>
                <a:ea typeface="Roboto Regular" panose="02000000000000000000" pitchFamily="2" charset="0"/>
                <a:cs typeface="Times New Roman"/>
              </a:rPr>
              <a:t> </a:t>
            </a:r>
            <a:endParaRPr lang="en-GB" sz="1600" dirty="0">
              <a:solidFill>
                <a:schemeClr val="tx2"/>
              </a:solidFill>
              <a:effectLst/>
              <a:latin typeface="Roboto Regular" panose="02000000000000000000" pitchFamily="2" charset="0"/>
              <a:ea typeface="Roboto Regular" panose="02000000000000000000" pitchFamily="2" charset="0"/>
              <a:cs typeface="Times New Roman" panose="02020603050405020304" pitchFamily="18" charset="0"/>
            </a:endParaRPr>
          </a:p>
          <a:p>
            <a:pPr marL="0" indent="0">
              <a:lnSpc>
                <a:spcPct val="90000"/>
              </a:lnSpc>
              <a:spcBef>
                <a:spcPts val="600"/>
              </a:spcBef>
              <a:buNone/>
              <a:tabLst>
                <a:tab pos="914400" algn="l"/>
              </a:tabLst>
            </a:pPr>
            <a:r>
              <a:rPr lang="en-GB" sz="1400" dirty="0">
                <a:effectLst/>
                <a:latin typeface="Roboto Regular" panose="02000000000000000000" pitchFamily="2" charset="0"/>
                <a:ea typeface="Roboto Regular" panose="02000000000000000000" pitchFamily="2" charset="0"/>
                <a:cs typeface="Times New Roman"/>
              </a:rPr>
              <a:t>The developments outlined in this Digital Strategy are designed to support the delivery of the overarching ICS vision. It will, therefore, need to </a:t>
            </a:r>
            <a:r>
              <a:rPr lang="en-GB" sz="1400" dirty="0">
                <a:solidFill>
                  <a:schemeClr val="accent1"/>
                </a:solidFill>
                <a:effectLst/>
                <a:latin typeface="Roboto Regular" panose="02000000000000000000" pitchFamily="2" charset="0"/>
                <a:ea typeface="Roboto Regular" panose="02000000000000000000" pitchFamily="2" charset="0"/>
                <a:cs typeface="Times New Roman"/>
              </a:rPr>
              <a:t>adapt and evolve as the ICS matures and develops</a:t>
            </a:r>
            <a:r>
              <a:rPr lang="en-GB" sz="1400" dirty="0">
                <a:effectLst/>
                <a:latin typeface="Roboto Regular" panose="02000000000000000000" pitchFamily="2" charset="0"/>
                <a:ea typeface="Roboto Regular" panose="02000000000000000000" pitchFamily="2" charset="0"/>
                <a:cs typeface="Times New Roman"/>
              </a:rPr>
              <a:t> as a system. In particular:</a:t>
            </a:r>
          </a:p>
          <a:p>
            <a:pPr marL="271463" indent="-271463">
              <a:lnSpc>
                <a:spcPct val="90000"/>
              </a:lnSpc>
              <a:spcBef>
                <a:spcPts val="600"/>
              </a:spcBef>
              <a:buFont typeface="Wingdings" panose="05000000000000000000" pitchFamily="2" charset="2"/>
              <a:buChar char=""/>
            </a:pPr>
            <a:r>
              <a:rPr lang="en-GB" sz="1400" dirty="0">
                <a:effectLst/>
                <a:latin typeface="Roboto Regular" panose="02000000000000000000" pitchFamily="2" charset="0"/>
                <a:ea typeface="Roboto Regular" panose="02000000000000000000" pitchFamily="2" charset="0"/>
                <a:cs typeface="Times New Roman"/>
              </a:rPr>
              <a:t>The digital governance outlined </a:t>
            </a:r>
            <a:r>
              <a:rPr lang="en-GB" sz="1400" dirty="0">
                <a:latin typeface="Roboto Regular" panose="02000000000000000000" pitchFamily="2" charset="0"/>
                <a:ea typeface="Roboto Regular" panose="02000000000000000000" pitchFamily="2" charset="0"/>
                <a:cs typeface="Times New Roman"/>
              </a:rPr>
              <a:t>in</a:t>
            </a:r>
            <a:r>
              <a:rPr lang="en-GB" sz="1400" dirty="0">
                <a:effectLst/>
                <a:latin typeface="Roboto Regular" panose="02000000000000000000" pitchFamily="2" charset="0"/>
                <a:ea typeface="Roboto Regular" panose="02000000000000000000" pitchFamily="2" charset="0"/>
                <a:cs typeface="Times New Roman"/>
              </a:rPr>
              <a:t> </a:t>
            </a:r>
            <a:r>
              <a:rPr lang="en-GB" sz="1400" dirty="0">
                <a:latin typeface="Roboto Regular" panose="02000000000000000000" pitchFamily="2" charset="0"/>
                <a:ea typeface="Roboto Regular" panose="02000000000000000000" pitchFamily="2" charset="0"/>
                <a:cs typeface="Times New Roman"/>
              </a:rPr>
              <a:t>slides 18-22 </a:t>
            </a:r>
            <a:r>
              <a:rPr lang="en-GB" sz="1400" dirty="0">
                <a:effectLst/>
                <a:latin typeface="Roboto Regular" panose="02000000000000000000" pitchFamily="2" charset="0"/>
                <a:ea typeface="Roboto Regular" panose="02000000000000000000" pitchFamily="2" charset="0"/>
                <a:cs typeface="Times New Roman"/>
              </a:rPr>
              <a:t>will need to knit into the broader ICS governance structure and teams</a:t>
            </a:r>
          </a:p>
          <a:p>
            <a:pPr marL="271463" lvl="0" indent="-271463">
              <a:lnSpc>
                <a:spcPct val="90000"/>
              </a:lnSpc>
              <a:spcBef>
                <a:spcPts val="600"/>
              </a:spcBef>
              <a:buFont typeface="Wingdings" panose="05000000000000000000" pitchFamily="2" charset="2"/>
              <a:buChar char=""/>
            </a:pPr>
            <a:r>
              <a:rPr lang="en-GB" sz="1400" dirty="0">
                <a:effectLst/>
                <a:latin typeface="Roboto Regular" panose="02000000000000000000" pitchFamily="2" charset="0"/>
                <a:ea typeface="Roboto Regular" panose="02000000000000000000" pitchFamily="2" charset="0"/>
                <a:cs typeface="Times New Roman"/>
              </a:rPr>
              <a:t>Communication and engagement around the Digital Strategy will need to form part of overall ICS activity</a:t>
            </a:r>
          </a:p>
          <a:p>
            <a:pPr marL="271463" lvl="0" indent="-271463">
              <a:lnSpc>
                <a:spcPct val="90000"/>
              </a:lnSpc>
              <a:spcBef>
                <a:spcPts val="600"/>
              </a:spcBef>
              <a:buFont typeface="Wingdings" panose="05000000000000000000" pitchFamily="2" charset="2"/>
              <a:buChar char=""/>
            </a:pPr>
            <a:r>
              <a:rPr lang="en-GB" sz="1400" dirty="0">
                <a:effectLst/>
                <a:latin typeface="Roboto Regular" panose="02000000000000000000" pitchFamily="2" charset="0"/>
                <a:ea typeface="Roboto Regular" panose="02000000000000000000" pitchFamily="2" charset="0"/>
                <a:cs typeface="Times New Roman"/>
              </a:rPr>
              <a:t>The MSE service line vision is ambitious and will take some time to establish</a:t>
            </a:r>
            <a:endParaRPr lang="en-GB" sz="1400" dirty="0">
              <a:latin typeface="Roboto Regular" panose="02000000000000000000" pitchFamily="2" charset="0"/>
              <a:ea typeface="Roboto Regular" panose="02000000000000000000" pitchFamily="2" charset="0"/>
              <a:cs typeface="Times New Roman"/>
            </a:endParaRPr>
          </a:p>
          <a:p>
            <a:pPr marL="271463" lvl="0" indent="-271463">
              <a:lnSpc>
                <a:spcPct val="90000"/>
              </a:lnSpc>
              <a:spcBef>
                <a:spcPts val="600"/>
              </a:spcBef>
              <a:buFont typeface="Wingdings" panose="05000000000000000000" pitchFamily="2" charset="2"/>
              <a:buChar char=""/>
            </a:pPr>
            <a:r>
              <a:rPr lang="en-GB" sz="1400" dirty="0">
                <a:effectLst/>
                <a:latin typeface="Roboto Regular" panose="02000000000000000000" pitchFamily="2" charset="0"/>
                <a:ea typeface="Roboto Regular" panose="02000000000000000000" pitchFamily="2" charset="0"/>
                <a:cs typeface="Times New Roman"/>
              </a:rPr>
              <a:t>Capabilities will be developed as the approach to service lines is developed</a:t>
            </a:r>
          </a:p>
          <a:p>
            <a:pPr marL="271463" lvl="0" indent="-271463">
              <a:lnSpc>
                <a:spcPct val="90000"/>
              </a:lnSpc>
              <a:spcBef>
                <a:spcPts val="600"/>
              </a:spcBef>
              <a:buFont typeface="Wingdings" panose="05000000000000000000" pitchFamily="2" charset="2"/>
              <a:buChar char=""/>
            </a:pPr>
            <a:r>
              <a:rPr lang="en-GB" sz="1400" dirty="0">
                <a:latin typeface="Roboto Regular" panose="02000000000000000000" pitchFamily="2" charset="0"/>
                <a:ea typeface="Roboto Regular" panose="02000000000000000000" pitchFamily="2" charset="0"/>
                <a:cs typeface="Times New Roman"/>
              </a:rPr>
              <a:t>We will work with the new MS Partners team to integrate digital into priority programmes</a:t>
            </a:r>
            <a:endParaRPr lang="en-GB" sz="1400" dirty="0">
              <a:effectLst/>
              <a:latin typeface="Roboto Regular" panose="02000000000000000000" pitchFamily="2" charset="0"/>
              <a:ea typeface="Roboto Regular" panose="02000000000000000000" pitchFamily="2" charset="0"/>
              <a:cs typeface="Times New Roman"/>
            </a:endParaRPr>
          </a:p>
          <a:p>
            <a:pPr marL="0" indent="0">
              <a:lnSpc>
                <a:spcPct val="90000"/>
              </a:lnSpc>
              <a:spcBef>
                <a:spcPts val="1800"/>
              </a:spcBef>
              <a:buNone/>
            </a:pPr>
            <a:r>
              <a:rPr lang="en-GB" sz="1600" dirty="0">
                <a:solidFill>
                  <a:schemeClr val="tx2"/>
                </a:solidFill>
                <a:effectLst/>
                <a:latin typeface="Roboto Regular" panose="02000000000000000000" pitchFamily="2" charset="0"/>
                <a:ea typeface="Roboto Regular" panose="02000000000000000000" pitchFamily="2" charset="0"/>
                <a:cs typeface="Times New Roman"/>
              </a:rPr>
              <a:t>Recognising cross-boundary challenges</a:t>
            </a:r>
          </a:p>
          <a:p>
            <a:pPr marL="0" indent="0">
              <a:lnSpc>
                <a:spcPct val="90000"/>
              </a:lnSpc>
              <a:spcBef>
                <a:spcPts val="600"/>
              </a:spcBef>
              <a:buNone/>
            </a:pPr>
            <a:r>
              <a:rPr lang="en-GB" sz="1400" dirty="0">
                <a:effectLst/>
                <a:latin typeface="Roboto Regular" panose="02000000000000000000" pitchFamily="2" charset="0"/>
                <a:ea typeface="Roboto Regular" panose="02000000000000000000" pitchFamily="2" charset="0"/>
                <a:cs typeface="Times New Roman"/>
              </a:rPr>
              <a:t>Several of the key partners within the ICS serve populations beyond MSE boundaries, </a:t>
            </a:r>
            <a:r>
              <a:rPr lang="en-GB" sz="1400" dirty="0">
                <a:latin typeface="Roboto Regular" panose="02000000000000000000" pitchFamily="2" charset="0"/>
                <a:ea typeface="Roboto Regular" panose="02000000000000000000" pitchFamily="2" charset="0"/>
                <a:cs typeface="Times New Roman"/>
              </a:rPr>
              <a:t>meaning they need </a:t>
            </a:r>
            <a:r>
              <a:rPr lang="en-GB" sz="1400" dirty="0">
                <a:effectLst/>
                <a:latin typeface="Roboto Regular" panose="02000000000000000000" pitchFamily="2" charset="0"/>
                <a:ea typeface="Roboto Regular" panose="02000000000000000000" pitchFamily="2" charset="0"/>
                <a:cs typeface="Times New Roman"/>
              </a:rPr>
              <a:t>to </a:t>
            </a:r>
            <a:r>
              <a:rPr lang="en-GB" sz="1400" dirty="0">
                <a:latin typeface="Roboto Regular" panose="02000000000000000000" pitchFamily="2" charset="0"/>
                <a:ea typeface="Roboto Regular" panose="02000000000000000000" pitchFamily="2" charset="0"/>
                <a:cs typeface="Times New Roman"/>
              </a:rPr>
              <a:t>balance expectations from multiple systems</a:t>
            </a:r>
            <a:r>
              <a:rPr lang="en-GB" sz="1400" dirty="0">
                <a:effectLst/>
                <a:latin typeface="Roboto Regular" panose="02000000000000000000" pitchFamily="2" charset="0"/>
                <a:ea typeface="Roboto Regular" panose="02000000000000000000" pitchFamily="2" charset="0"/>
                <a:cs typeface="Times New Roman"/>
              </a:rPr>
              <a:t>. Our work </a:t>
            </a:r>
            <a:r>
              <a:rPr lang="en-GB" sz="1400" dirty="0">
                <a:latin typeface="Roboto Regular" panose="02000000000000000000" pitchFamily="2" charset="0"/>
                <a:ea typeface="Roboto Regular" panose="02000000000000000000" pitchFamily="2" charset="0"/>
                <a:cs typeface="Times New Roman"/>
              </a:rPr>
              <a:t>needs</a:t>
            </a:r>
            <a:r>
              <a:rPr lang="en-GB" sz="1400" dirty="0">
                <a:effectLst/>
                <a:latin typeface="Roboto Regular" panose="02000000000000000000" pitchFamily="2" charset="0"/>
                <a:ea typeface="Roboto Regular" panose="02000000000000000000" pitchFamily="2" charset="0"/>
                <a:cs typeface="Times New Roman"/>
              </a:rPr>
              <a:t> to address the requirements of these wider areas as well </a:t>
            </a:r>
            <a:r>
              <a:rPr lang="en-GB" sz="1400" dirty="0">
                <a:latin typeface="Roboto Regular" panose="02000000000000000000" pitchFamily="2" charset="0"/>
                <a:ea typeface="Roboto Regular" panose="02000000000000000000" pitchFamily="2" charset="0"/>
                <a:cs typeface="Times New Roman"/>
              </a:rPr>
              <a:t>those of </a:t>
            </a:r>
            <a:r>
              <a:rPr lang="en-GB" sz="1400" dirty="0">
                <a:effectLst/>
                <a:latin typeface="Roboto Regular" panose="02000000000000000000" pitchFamily="2" charset="0"/>
                <a:ea typeface="Roboto Regular" panose="02000000000000000000" pitchFamily="2" charset="0"/>
                <a:cs typeface="Times New Roman"/>
              </a:rPr>
              <a:t>MSE to ensure we can work together effectively to deliver the best outcomes for our residents.</a:t>
            </a:r>
            <a:r>
              <a:rPr lang="en-GB" sz="1400" dirty="0">
                <a:latin typeface="Roboto Regular" panose="02000000000000000000" pitchFamily="2" charset="0"/>
                <a:ea typeface="Roboto Regular" panose="02000000000000000000" pitchFamily="2" charset="0"/>
                <a:cs typeface="Times New Roman"/>
              </a:rPr>
              <a:t> </a:t>
            </a:r>
            <a:endParaRPr lang="en-GB" sz="1400" dirty="0">
              <a:effectLst/>
              <a:latin typeface="Roboto Regular" panose="02000000000000000000" pitchFamily="2" charset="0"/>
              <a:ea typeface="Roboto Regular" panose="02000000000000000000" pitchFamily="2"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84524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537A8-4B75-5447-802D-47683772AE65}"/>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What do we mean by digital?</a:t>
            </a:r>
          </a:p>
        </p:txBody>
      </p:sp>
      <p:sp>
        <p:nvSpPr>
          <p:cNvPr id="3" name="Content Placeholder 2">
            <a:extLst>
              <a:ext uri="{FF2B5EF4-FFF2-40B4-BE49-F238E27FC236}">
                <a16:creationId xmlns:a16="http://schemas.microsoft.com/office/drawing/2014/main" id="{D3AA2430-F19C-4FBD-A297-C9C0CC9B99A6}"/>
              </a:ext>
            </a:extLst>
          </p:cNvPr>
          <p:cNvSpPr>
            <a:spLocks noGrp="1"/>
          </p:cNvSpPr>
          <p:nvPr>
            <p:ph idx="4294967295"/>
          </p:nvPr>
        </p:nvSpPr>
        <p:spPr>
          <a:xfrm>
            <a:off x="4849587" y="1643063"/>
            <a:ext cx="6923087" cy="3917950"/>
          </a:xfrm>
        </p:spPr>
        <p:txBody>
          <a:bodyPr vert="horz" lIns="0" tIns="0" rIns="0" bIns="0" rtlCol="0" anchor="t">
            <a:noAutofit/>
          </a:bodyPr>
          <a:lstStyle/>
          <a:p>
            <a:pPr marL="342900" indent="-342900">
              <a:buFont typeface="+mj-lt"/>
              <a:buAutoNum type="arabicPeriod"/>
            </a:pPr>
            <a:r>
              <a:rPr lang="en-GB" sz="1400" dirty="0">
                <a:solidFill>
                  <a:schemeClr val="accent1"/>
                </a:solidFill>
                <a:ea typeface="Roboto Regular" panose="02000000000000000000" pitchFamily="2" charset="0"/>
                <a:cs typeface="+mn-lt"/>
              </a:rPr>
              <a:t>Empowered Residents</a:t>
            </a:r>
            <a:r>
              <a:rPr lang="en-GB" sz="1400" dirty="0">
                <a:ea typeface="Roboto Regular" panose="02000000000000000000" pitchFamily="2" charset="0"/>
                <a:cs typeface="+mn-lt"/>
              </a:rPr>
              <a:t> – to us digital means placing residents at the centre of our planning, designing system-wide tools to empower residents to manage their own health and wellbeing. We recognise that we may need to provide support to use these tools and to offer alternatives to ensure inclusion.</a:t>
            </a:r>
          </a:p>
          <a:p>
            <a:pPr marL="342900" indent="-342900">
              <a:buFont typeface="+mj-lt"/>
              <a:buAutoNum type="arabicPeriod"/>
            </a:pPr>
            <a:r>
              <a:rPr lang="en-GB" sz="1400" dirty="0">
                <a:solidFill>
                  <a:schemeClr val="accent1"/>
                </a:solidFill>
                <a:ea typeface="Roboto Regular" panose="02000000000000000000" pitchFamily="2" charset="0"/>
                <a:cs typeface="+mn-lt"/>
              </a:rPr>
              <a:t>Strong Foundations</a:t>
            </a:r>
            <a:r>
              <a:rPr lang="en-GB" sz="1400" dirty="0">
                <a:ea typeface="Roboto Regular" panose="02000000000000000000" pitchFamily="2" charset="0"/>
                <a:cs typeface="+mn-lt"/>
              </a:rPr>
              <a:t> – to us digital means having a shared infrastructure and the data capabilities to support the delivery of high-quality care and effective collaborative working across the system.</a:t>
            </a:r>
            <a:endParaRPr lang="en-GB" sz="1400" dirty="0"/>
          </a:p>
          <a:p>
            <a:pPr marL="342900" indent="-342900">
              <a:buFont typeface="+mj-lt"/>
              <a:buAutoNum type="arabicPeriod"/>
            </a:pPr>
            <a:r>
              <a:rPr lang="en-GB" sz="1400" dirty="0">
                <a:solidFill>
                  <a:schemeClr val="accent1"/>
                </a:solidFill>
                <a:ea typeface="Roboto Regular" panose="02000000000000000000" pitchFamily="2" charset="0"/>
                <a:cs typeface="+mn-lt"/>
              </a:rPr>
              <a:t>Shared Standards</a:t>
            </a:r>
            <a:r>
              <a:rPr lang="en-GB" sz="1400" dirty="0">
                <a:ea typeface="Roboto Regular" panose="02000000000000000000" pitchFamily="2" charset="0"/>
                <a:cs typeface="+mn-lt"/>
              </a:rPr>
              <a:t> – to us digital means ensuring that our use of technology is of a high quality and compliant with legal and security requirements. It means having clear standards across the ICS that all members follow.</a:t>
            </a:r>
            <a:endParaRPr lang="en-GB" sz="1400" dirty="0"/>
          </a:p>
          <a:p>
            <a:pPr marL="342900" indent="-342900">
              <a:buFont typeface="+mj-lt"/>
              <a:buAutoNum type="arabicPeriod"/>
            </a:pPr>
            <a:r>
              <a:rPr lang="en-GB" sz="1400" dirty="0">
                <a:solidFill>
                  <a:schemeClr val="accent1"/>
                </a:solidFill>
                <a:ea typeface="Roboto Regular" panose="02000000000000000000" pitchFamily="2" charset="0"/>
                <a:cs typeface="+mn-lt"/>
              </a:rPr>
              <a:t>Transformed Pathways and Innovative Care</a:t>
            </a:r>
            <a:r>
              <a:rPr lang="en-GB" sz="1400" dirty="0">
                <a:ea typeface="Roboto Regular" panose="02000000000000000000" pitchFamily="2" charset="0"/>
                <a:cs typeface="+mn-lt"/>
              </a:rPr>
              <a:t> – to us digital means using data to support modelling and managing care pathways. It means using digital and data as an enabler to enhance the clinical and patient experience across these pathways.</a:t>
            </a:r>
            <a:endParaRPr lang="en-GB" sz="1400" dirty="0"/>
          </a:p>
          <a:p>
            <a:pPr marL="342900" indent="-342900">
              <a:buFont typeface="+mj-lt"/>
              <a:buAutoNum type="arabicPeriod"/>
            </a:pPr>
            <a:r>
              <a:rPr lang="en-GB" sz="1400" dirty="0">
                <a:solidFill>
                  <a:schemeClr val="accent1"/>
                </a:solidFill>
                <a:ea typeface="Roboto Regular" panose="02000000000000000000" pitchFamily="2" charset="0"/>
                <a:cs typeface="+mn-lt"/>
              </a:rPr>
              <a:t>Supported Staff</a:t>
            </a:r>
            <a:r>
              <a:rPr lang="en-GB" sz="1400" dirty="0">
                <a:ea typeface="Roboto Regular" panose="02000000000000000000" pitchFamily="2" charset="0"/>
                <a:cs typeface="+mn-lt"/>
              </a:rPr>
              <a:t> – to us digital means having staff with the confidence and skills to utilise technology and data in their roles. We recognise this will require training and support to embrace new ways of working.</a:t>
            </a:r>
            <a:endParaRPr lang="en-GB" sz="1400" dirty="0"/>
          </a:p>
          <a:p>
            <a:pPr marL="342900" indent="-342900">
              <a:buFont typeface="+mj-lt"/>
              <a:buAutoNum type="arabicPeriod"/>
            </a:pPr>
            <a:r>
              <a:rPr lang="en-GB" sz="1400" dirty="0">
                <a:solidFill>
                  <a:schemeClr val="accent1"/>
                </a:solidFill>
                <a:ea typeface="Roboto Regular" panose="02000000000000000000" pitchFamily="2" charset="0"/>
                <a:cs typeface="+mn-lt"/>
              </a:rPr>
              <a:t>Leadership</a:t>
            </a:r>
            <a:r>
              <a:rPr lang="en-GB" sz="1400" dirty="0">
                <a:ea typeface="Roboto Regular" panose="02000000000000000000" pitchFamily="2" charset="0"/>
                <a:cs typeface="+mn-lt"/>
              </a:rPr>
              <a:t> – to us digital starts at the top with clear strategic leadership and governance.</a:t>
            </a:r>
            <a:endParaRPr lang="en-GB" sz="1400" dirty="0"/>
          </a:p>
        </p:txBody>
      </p:sp>
      <p:sp>
        <p:nvSpPr>
          <p:cNvPr id="5" name="Rectangle 4">
            <a:extLst>
              <a:ext uri="{FF2B5EF4-FFF2-40B4-BE49-F238E27FC236}">
                <a16:creationId xmlns:a16="http://schemas.microsoft.com/office/drawing/2014/main" id="{004D88D0-D3C2-A948-B7DF-DBF5E69B71A8}"/>
              </a:ext>
            </a:extLst>
          </p:cNvPr>
          <p:cNvSpPr/>
          <p:nvPr/>
        </p:nvSpPr>
        <p:spPr>
          <a:xfrm>
            <a:off x="522515" y="1471473"/>
            <a:ext cx="4125686" cy="4419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2" name="Rectangle 1">
            <a:extLst>
              <a:ext uri="{FF2B5EF4-FFF2-40B4-BE49-F238E27FC236}">
                <a16:creationId xmlns:a16="http://schemas.microsoft.com/office/drawing/2014/main" id="{20440E20-6584-CF4F-BAFE-424A2617E0B3}"/>
              </a:ext>
            </a:extLst>
          </p:cNvPr>
          <p:cNvSpPr/>
          <p:nvPr/>
        </p:nvSpPr>
        <p:spPr>
          <a:xfrm>
            <a:off x="723901" y="1790750"/>
            <a:ext cx="3722914" cy="4016484"/>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The term ‘digital’ is used to mean different things depending on the individual and/or organisation. As an ICS we have agreed a shared definition to ensure we are all talking about the same thing. </a:t>
            </a:r>
          </a:p>
          <a:p>
            <a:endParaRPr lang="en-GB" sz="1600" dirty="0">
              <a:solidFill>
                <a:schemeClr val="tx2"/>
              </a:solidFill>
              <a:latin typeface="Roboto Regular" panose="02000000000000000000" pitchFamily="2" charset="0"/>
              <a:ea typeface="Roboto Regular" panose="02000000000000000000" pitchFamily="2" charset="0"/>
              <a:cs typeface="+mn-lt"/>
            </a:endParaRPr>
          </a:p>
          <a:p>
            <a:r>
              <a:rPr lang="en-GB" sz="1600" dirty="0">
                <a:solidFill>
                  <a:schemeClr val="tx2"/>
                </a:solidFill>
                <a:latin typeface="Roboto Regular" panose="02000000000000000000" pitchFamily="2" charset="0"/>
                <a:ea typeface="Roboto Regular" panose="02000000000000000000" pitchFamily="2" charset="0"/>
                <a:cs typeface="+mn-lt"/>
              </a:rPr>
              <a:t>We have adopted a deliberately broad approach that goes beyond the technology being utilised and incorporates the transformative ways of working that are required to improve outcomes for our residents. </a:t>
            </a:r>
          </a:p>
          <a:p>
            <a:pPr>
              <a:spcBef>
                <a:spcPts val="1800"/>
              </a:spcBef>
            </a:pPr>
            <a:r>
              <a:rPr lang="en-GB" sz="1600" dirty="0">
                <a:solidFill>
                  <a:schemeClr val="tx2"/>
                </a:solidFill>
                <a:latin typeface="Roboto Regular" panose="02000000000000000000" pitchFamily="2" charset="0"/>
                <a:ea typeface="Roboto Regular" panose="02000000000000000000" pitchFamily="2" charset="0"/>
                <a:cs typeface="+mn-lt"/>
              </a:rPr>
              <a:t>Our digital scope, therefore, has six key elements.</a:t>
            </a:r>
            <a:endParaRPr lang="en-US" sz="1600" dirty="0">
              <a:solidFill>
                <a:schemeClr val="tx2"/>
              </a:solidFill>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389396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1AD0CB-C49D-42AE-81C0-B31467B8DD61}"/>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Our MSE Digital Principles:</a:t>
            </a:r>
          </a:p>
        </p:txBody>
      </p:sp>
      <p:sp>
        <p:nvSpPr>
          <p:cNvPr id="3" name="Content Placeholder 2"/>
          <p:cNvSpPr>
            <a:spLocks noGrp="1"/>
          </p:cNvSpPr>
          <p:nvPr>
            <p:ph idx="4294967295"/>
          </p:nvPr>
        </p:nvSpPr>
        <p:spPr>
          <a:xfrm>
            <a:off x="3765159" y="1480685"/>
            <a:ext cx="7358062" cy="4070350"/>
          </a:xfrm>
        </p:spPr>
        <p:txBody>
          <a:bodyPr vert="horz" lIns="0" tIns="0" rIns="0" bIns="0" rtlCol="0" anchor="t">
            <a:noAutofit/>
          </a:bodyPr>
          <a:lstStyle/>
          <a:p>
            <a:pPr marL="268288" indent="-268288">
              <a:spcAft>
                <a:spcPts val="600"/>
              </a:spcAft>
              <a:buFont typeface="+mj-lt"/>
              <a:buAutoNum type="arabicPeriod"/>
            </a:pPr>
            <a:r>
              <a:rPr lang="en-GB" sz="1400" dirty="0"/>
              <a:t>Be system wide, HCP and ICS first, but considerate of local plans and cross STP boundary working </a:t>
            </a:r>
          </a:p>
          <a:p>
            <a:pPr marL="268288" indent="-268288">
              <a:spcAft>
                <a:spcPts val="600"/>
              </a:spcAft>
              <a:buFont typeface="+mj-lt"/>
              <a:buAutoNum type="arabicPeriod"/>
            </a:pPr>
            <a:r>
              <a:rPr lang="en-GB" sz="1400" dirty="0"/>
              <a:t>Be patient and resident focused, ensuring digital inclusion, equity of access and cultural awareness    </a:t>
            </a:r>
          </a:p>
          <a:p>
            <a:pPr marL="268288" indent="-268288">
              <a:spcAft>
                <a:spcPts val="600"/>
              </a:spcAft>
              <a:buFont typeface="+mj-lt"/>
              <a:buAutoNum type="arabicPeriod"/>
            </a:pPr>
            <a:r>
              <a:rPr lang="en-GB" sz="1400" dirty="0"/>
              <a:t>Be based on a foundation of partnership working between clinical, operational and technical teams, with mutual respect for knowledge and expertise</a:t>
            </a:r>
          </a:p>
          <a:p>
            <a:pPr marL="268288" indent="-268288">
              <a:spcAft>
                <a:spcPts val="600"/>
              </a:spcAft>
              <a:buFont typeface="+mj-lt"/>
              <a:buAutoNum type="arabicPeriod"/>
            </a:pPr>
            <a:r>
              <a:rPr lang="en-GB" sz="1400" dirty="0"/>
              <a:t>Focus on driving clinical and operational value (quality/efficiency)</a:t>
            </a:r>
          </a:p>
          <a:p>
            <a:pPr marL="268288" indent="-268288">
              <a:spcAft>
                <a:spcPts val="600"/>
              </a:spcAft>
              <a:buFont typeface="+mj-lt"/>
              <a:buAutoNum type="arabicPeriod"/>
            </a:pPr>
            <a:r>
              <a:rPr lang="en-GB" sz="1400" dirty="0"/>
              <a:t>Equally consider health and social care needs and priorities taking in to account the potential for differential impact on individual organisations </a:t>
            </a:r>
          </a:p>
          <a:p>
            <a:pPr marL="268288" indent="-268288">
              <a:spcAft>
                <a:spcPts val="600"/>
              </a:spcAft>
              <a:buFont typeface="+mj-lt"/>
              <a:buAutoNum type="arabicPeriod"/>
            </a:pPr>
            <a:r>
              <a:rPr lang="en-GB" sz="1400" dirty="0"/>
              <a:t>Be underpinned by explicit deliverable outcomes with clear measurable outputs</a:t>
            </a:r>
          </a:p>
          <a:p>
            <a:pPr marL="268288" indent="-268288">
              <a:spcAft>
                <a:spcPts val="600"/>
              </a:spcAft>
              <a:buFont typeface="+mj-lt"/>
              <a:buAutoNum type="arabicPeriod"/>
            </a:pPr>
            <a:r>
              <a:rPr lang="en-GB" sz="1400" dirty="0"/>
              <a:t>Use data at the heart of all plans to support and inform decisions</a:t>
            </a:r>
          </a:p>
          <a:p>
            <a:pPr marL="268288" indent="-268288">
              <a:spcAft>
                <a:spcPts val="600"/>
              </a:spcAft>
              <a:buFont typeface="+mj-lt"/>
              <a:buAutoNum type="arabicPeriod"/>
            </a:pPr>
            <a:r>
              <a:rPr lang="en-GB" sz="1400" dirty="0"/>
              <a:t>Balance innovation and new developments with existing technology and processes to meet short and long term need, optimising existing technology whilst looking for new when appropriate. </a:t>
            </a:r>
            <a:r>
              <a:rPr lang="en-GB" sz="1200" dirty="0"/>
              <a:t>	 </a:t>
            </a:r>
          </a:p>
          <a:p>
            <a:pPr marL="268288" indent="-268288">
              <a:spcAft>
                <a:spcPts val="600"/>
              </a:spcAft>
              <a:buNone/>
            </a:pPr>
            <a:r>
              <a:rPr lang="en-GB" sz="2000" dirty="0">
                <a:solidFill>
                  <a:schemeClr val="accent1"/>
                </a:solidFill>
                <a:cs typeface="Calibri"/>
              </a:rPr>
              <a:t>This strategy builds on these principles</a:t>
            </a:r>
          </a:p>
        </p:txBody>
      </p:sp>
      <p:sp>
        <p:nvSpPr>
          <p:cNvPr id="4" name="Rectangle 3">
            <a:extLst>
              <a:ext uri="{FF2B5EF4-FFF2-40B4-BE49-F238E27FC236}">
                <a16:creationId xmlns:a16="http://schemas.microsoft.com/office/drawing/2014/main" id="{17F4B4E4-70CD-6C4F-BB75-476A7814CCB7}"/>
              </a:ext>
            </a:extLst>
          </p:cNvPr>
          <p:cNvSpPr/>
          <p:nvPr/>
        </p:nvSpPr>
        <p:spPr>
          <a:xfrm>
            <a:off x="348343" y="1589315"/>
            <a:ext cx="2950028"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AC3CC93A-2095-DA4F-9E07-58F48E408123}"/>
              </a:ext>
            </a:extLst>
          </p:cNvPr>
          <p:cNvSpPr/>
          <p:nvPr/>
        </p:nvSpPr>
        <p:spPr>
          <a:xfrm>
            <a:off x="522515" y="1883228"/>
            <a:ext cx="2565069" cy="1477328"/>
          </a:xfrm>
          <a:prstGeom prst="rect">
            <a:avLst/>
          </a:prstGeom>
        </p:spPr>
        <p:txBody>
          <a:bodyPr wrap="square">
            <a:spAutoFit/>
          </a:bodyPr>
          <a:lstStyle/>
          <a:p>
            <a:r>
              <a:rPr lang="en-GB" sz="1800" dirty="0">
                <a:solidFill>
                  <a:schemeClr val="tx2"/>
                </a:solidFill>
                <a:latin typeface="Roboto Regular" panose="02000000000000000000" pitchFamily="2" charset="0"/>
                <a:ea typeface="Roboto Regular" panose="02000000000000000000" pitchFamily="2" charset="0"/>
                <a:cs typeface="+mn-lt"/>
              </a:rPr>
              <a:t>Before starting work on this digital strategy, we agreed eight principles that would guide all our work.</a:t>
            </a:r>
            <a:endParaRPr lang="en-US" sz="1800" dirty="0">
              <a:solidFill>
                <a:schemeClr val="tx2"/>
              </a:solidFill>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302790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37B4-6AD2-4574-8C8B-B0B494B857A6}"/>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Why do we need a digital strategy? </a:t>
            </a:r>
            <a:r>
              <a:rPr lang="en-GB" sz="2400" dirty="0">
                <a:latin typeface="Roboto Regular" panose="02000000000000000000" pitchFamily="2" charset="0"/>
                <a:cs typeface="Times New Roman"/>
              </a:rPr>
              <a:t>(1/2)</a:t>
            </a:r>
            <a:endParaRPr lang="en-GB" dirty="0"/>
          </a:p>
        </p:txBody>
      </p:sp>
      <p:sp>
        <p:nvSpPr>
          <p:cNvPr id="3" name="Content Placeholder 2">
            <a:extLst>
              <a:ext uri="{FF2B5EF4-FFF2-40B4-BE49-F238E27FC236}">
                <a16:creationId xmlns:a16="http://schemas.microsoft.com/office/drawing/2014/main" id="{A080D2D9-15A6-43BB-A21D-DB9738EEB778}"/>
              </a:ext>
            </a:extLst>
          </p:cNvPr>
          <p:cNvSpPr>
            <a:spLocks noGrp="1"/>
          </p:cNvSpPr>
          <p:nvPr>
            <p:ph idx="4294967295"/>
          </p:nvPr>
        </p:nvSpPr>
        <p:spPr>
          <a:xfrm>
            <a:off x="5082186" y="1573043"/>
            <a:ext cx="6575425" cy="3816350"/>
          </a:xfrm>
        </p:spPr>
        <p:txBody>
          <a:bodyPr vert="horz" lIns="0" tIns="0" rIns="0" bIns="0" rtlCol="0" anchor="t">
            <a:noAutofit/>
          </a:bodyPr>
          <a:lstStyle/>
          <a:p>
            <a:pPr marL="0" indent="0">
              <a:lnSpc>
                <a:spcPct val="100000"/>
              </a:lnSpc>
              <a:spcBef>
                <a:spcPts val="600"/>
              </a:spcBef>
              <a:spcAft>
                <a:spcPts val="600"/>
              </a:spcAft>
              <a:buNone/>
            </a:pPr>
            <a:r>
              <a:rPr lang="en-GB" sz="1400" dirty="0">
                <a:effectLst/>
                <a:latin typeface="Roboto Regular" panose="02000000000000000000" pitchFamily="2" charset="0"/>
                <a:ea typeface="Roboto Regular" panose="02000000000000000000" pitchFamily="2" charset="0"/>
              </a:rPr>
              <a:t>This identified the following challenges: </a:t>
            </a:r>
          </a:p>
          <a:p>
            <a:pPr lvl="0">
              <a:lnSpc>
                <a:spcPct val="100000"/>
              </a:lnSpc>
              <a:spcBef>
                <a:spcPts val="600"/>
              </a:spcBef>
              <a:spcAft>
                <a:spcPts val="600"/>
              </a:spcAft>
              <a:tabLst>
                <a:tab pos="457200" algn="l"/>
              </a:tabLst>
            </a:pPr>
            <a:r>
              <a:rPr lang="en-GB" sz="1400" dirty="0">
                <a:solidFill>
                  <a:schemeClr val="accent1"/>
                </a:solidFill>
                <a:effectLst/>
                <a:latin typeface="Roboto Regular" panose="02000000000000000000" pitchFamily="2" charset="0"/>
                <a:ea typeface="Roboto Regular" panose="02000000000000000000" pitchFamily="2" charset="0"/>
              </a:rPr>
              <a:t>Governance and leadership</a:t>
            </a:r>
            <a:r>
              <a:rPr lang="en-GB" sz="1400" dirty="0">
                <a:ea typeface="Roboto Regular" panose="02000000000000000000" pitchFamily="2" charset="0"/>
                <a:cs typeface="+mn-lt"/>
              </a:rPr>
              <a:t> – </a:t>
            </a:r>
            <a:r>
              <a:rPr lang="en-GB" sz="1400" dirty="0">
                <a:effectLst/>
                <a:latin typeface="Roboto Regular" panose="02000000000000000000" pitchFamily="2" charset="0"/>
                <a:ea typeface="Roboto Regular" panose="02000000000000000000" pitchFamily="2" charset="0"/>
              </a:rPr>
              <a:t>we lack dedicated digital leadership at the ICS level. We need shared standards and central co-ordination of digital initiatives. Too often our digital initiatives are reactive to short-term funding rather than strategically planned. We also need to build a common language across our partner organisations. </a:t>
            </a:r>
          </a:p>
          <a:p>
            <a:pPr>
              <a:lnSpc>
                <a:spcPct val="100000"/>
              </a:lnSpc>
              <a:spcBef>
                <a:spcPts val="600"/>
              </a:spcBef>
              <a:spcAft>
                <a:spcPts val="600"/>
              </a:spcAft>
            </a:pPr>
            <a:r>
              <a:rPr lang="en-GB" sz="1400" dirty="0">
                <a:solidFill>
                  <a:schemeClr val="accent1"/>
                </a:solidFill>
                <a:effectLst/>
                <a:latin typeface="Roboto Regular" panose="02000000000000000000" pitchFamily="2" charset="0"/>
                <a:ea typeface="Roboto Regular" panose="02000000000000000000" pitchFamily="2" charset="0"/>
                <a:cs typeface="Calibri"/>
              </a:rPr>
              <a:t>Connected systems and data</a:t>
            </a:r>
            <a:r>
              <a:rPr lang="en-GB" sz="1400" dirty="0">
                <a:ea typeface="Roboto Regular" panose="02000000000000000000" pitchFamily="2" charset="0"/>
                <a:cs typeface="+mn-lt"/>
              </a:rPr>
              <a:t> – </a:t>
            </a:r>
            <a:r>
              <a:rPr lang="en-GB" sz="1400" dirty="0">
                <a:effectLst/>
                <a:latin typeface="Roboto Regular" panose="02000000000000000000" pitchFamily="2" charset="0"/>
                <a:ea typeface="Roboto Regular" panose="02000000000000000000" pitchFamily="2" charset="0"/>
                <a:cs typeface="Calibri"/>
              </a:rPr>
              <a:t>we have multiple clinical and care systems </a:t>
            </a:r>
            <a:r>
              <a:rPr lang="en-GB" sz="1400" dirty="0">
                <a:latin typeface="Roboto Regular" panose="02000000000000000000" pitchFamily="2" charset="0"/>
                <a:ea typeface="Roboto Regular" panose="02000000000000000000" pitchFamily="2" charset="0"/>
                <a:cs typeface="Calibri"/>
              </a:rPr>
              <a:t>and</a:t>
            </a:r>
            <a:r>
              <a:rPr lang="en-GB" sz="1400" dirty="0">
                <a:effectLst/>
                <a:latin typeface="Roboto Regular" panose="02000000000000000000" pitchFamily="2" charset="0"/>
                <a:ea typeface="Roboto Regular" panose="02000000000000000000" pitchFamily="2" charset="0"/>
                <a:cs typeface="Calibri"/>
              </a:rPr>
              <a:t> limited understanding of what is available across the </a:t>
            </a:r>
            <a:r>
              <a:rPr lang="en-GB" sz="1400" dirty="0">
                <a:latin typeface="Roboto Regular" panose="02000000000000000000" pitchFamily="2" charset="0"/>
                <a:ea typeface="Roboto Regular" panose="02000000000000000000" pitchFamily="2" charset="0"/>
                <a:cs typeface="Calibri"/>
              </a:rPr>
              <a:t>ICS. The</a:t>
            </a:r>
            <a:r>
              <a:rPr lang="en-GB" sz="1400" dirty="0">
                <a:effectLst/>
                <a:latin typeface="Roboto Regular" panose="02000000000000000000" pitchFamily="2" charset="0"/>
                <a:ea typeface="Roboto Regular" panose="02000000000000000000" pitchFamily="2" charset="0"/>
                <a:cs typeface="Calibri"/>
              </a:rPr>
              <a:t> lack of interoperability between these clinical systems leads to unnecessary duplication in assessments and decisions made in isolation. </a:t>
            </a:r>
            <a:r>
              <a:rPr lang="en-GB" sz="1400" dirty="0">
                <a:ea typeface="Roboto Regular" panose="02000000000000000000" pitchFamily="2" charset="0"/>
                <a:cs typeface="+mn-lt"/>
              </a:rPr>
              <a:t>Our staff are unable to access data when it is needed. </a:t>
            </a:r>
            <a:r>
              <a:rPr lang="en-GB" sz="1400" dirty="0">
                <a:effectLst/>
                <a:latin typeface="Roboto Regular" panose="02000000000000000000" pitchFamily="2" charset="0"/>
                <a:ea typeface="Roboto Regular" panose="02000000000000000000" pitchFamily="2" charset="0"/>
                <a:cs typeface="Calibri"/>
              </a:rPr>
              <a:t>We don’t currently have a system view of costs and licenses. We need common systems fo</a:t>
            </a:r>
            <a:r>
              <a:rPr lang="en-GB" sz="1400" dirty="0">
                <a:latin typeface="Roboto Regular" panose="02000000000000000000" pitchFamily="2" charset="0"/>
                <a:ea typeface="Roboto Regular" panose="02000000000000000000" pitchFamily="2" charset="0"/>
                <a:cs typeface="Calibri"/>
              </a:rPr>
              <a:t>r data processing and exchange.</a:t>
            </a:r>
            <a:endParaRPr lang="en-GB" sz="1400" dirty="0">
              <a:effectLst/>
              <a:latin typeface="Roboto Regular" panose="02000000000000000000" pitchFamily="2" charset="0"/>
              <a:ea typeface="Roboto Regular" panose="02000000000000000000" pitchFamily="2" charset="0"/>
              <a:cs typeface="Calibri"/>
            </a:endParaRPr>
          </a:p>
          <a:p>
            <a:pPr lvl="0">
              <a:lnSpc>
                <a:spcPct val="100000"/>
              </a:lnSpc>
              <a:spcBef>
                <a:spcPts val="600"/>
              </a:spcBef>
              <a:spcAft>
                <a:spcPts val="600"/>
              </a:spcAft>
            </a:pPr>
            <a:r>
              <a:rPr lang="en-GB" sz="1400" dirty="0">
                <a:solidFill>
                  <a:schemeClr val="accent1"/>
                </a:solidFill>
                <a:effectLst/>
                <a:latin typeface="Roboto Regular" panose="02000000000000000000" pitchFamily="2" charset="0"/>
                <a:ea typeface="Roboto Regular" panose="02000000000000000000" pitchFamily="2" charset="0"/>
              </a:rPr>
              <a:t>Intelligence and Analytical Functions</a:t>
            </a:r>
            <a:r>
              <a:rPr lang="en-GB" sz="1400" dirty="0">
                <a:ea typeface="Roboto Regular" panose="02000000000000000000" pitchFamily="2" charset="0"/>
                <a:cs typeface="+mn-lt"/>
              </a:rPr>
              <a:t> – </a:t>
            </a:r>
            <a:r>
              <a:rPr lang="en-GB" sz="1400" dirty="0">
                <a:effectLst/>
                <a:latin typeface="Roboto Regular" panose="02000000000000000000" pitchFamily="2" charset="0"/>
                <a:ea typeface="Roboto Regular" panose="02000000000000000000" pitchFamily="2" charset="0"/>
              </a:rPr>
              <a:t>we lack system-wide near-real time actionable intelligence for effective performance management. Information about our residents is often collected for different geographies and time periods, making it difficult to undertake meaningful analysis of local population health needs.</a:t>
            </a:r>
          </a:p>
        </p:txBody>
      </p:sp>
      <p:sp>
        <p:nvSpPr>
          <p:cNvPr id="4" name="Rectangle 3">
            <a:extLst>
              <a:ext uri="{FF2B5EF4-FFF2-40B4-BE49-F238E27FC236}">
                <a16:creationId xmlns:a16="http://schemas.microsoft.com/office/drawing/2014/main" id="{72914059-C998-1B49-8E82-B16BC25695CD}"/>
              </a:ext>
            </a:extLst>
          </p:cNvPr>
          <p:cNvSpPr/>
          <p:nvPr/>
        </p:nvSpPr>
        <p:spPr>
          <a:xfrm>
            <a:off x="348343" y="1502229"/>
            <a:ext cx="4419600" cy="4419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DED63E85-5D15-F74F-82C2-DDBE28748304}"/>
              </a:ext>
            </a:extLst>
          </p:cNvPr>
          <p:cNvSpPr/>
          <p:nvPr/>
        </p:nvSpPr>
        <p:spPr>
          <a:xfrm>
            <a:off x="522515" y="1796142"/>
            <a:ext cx="4005942" cy="3616375"/>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As an ICS we recognise that data and digital technology have a vital role in helping local partners in health and social care work together to deliver high quality care. </a:t>
            </a:r>
          </a:p>
          <a:p>
            <a:endParaRPr lang="en-GB" sz="800" dirty="0">
              <a:solidFill>
                <a:schemeClr val="tx2"/>
              </a:solidFill>
              <a:latin typeface="Roboto Regular" panose="02000000000000000000" pitchFamily="2" charset="0"/>
              <a:ea typeface="Roboto Regular" panose="02000000000000000000" pitchFamily="2" charset="0"/>
              <a:cs typeface="+mn-lt"/>
            </a:endParaRPr>
          </a:p>
          <a:p>
            <a:pPr>
              <a:spcAft>
                <a:spcPts val="600"/>
              </a:spcAft>
            </a:pPr>
            <a:r>
              <a:rPr lang="en-GB" sz="1600" dirty="0">
                <a:solidFill>
                  <a:schemeClr val="tx2"/>
                </a:solidFill>
                <a:latin typeface="Roboto Regular" panose="02000000000000000000" pitchFamily="2" charset="0"/>
                <a:ea typeface="Roboto Regular" panose="02000000000000000000" pitchFamily="2" charset="0"/>
                <a:cs typeface="+mn-lt"/>
              </a:rPr>
              <a:t>Despite some good practice within individual partner organisations, we also know that digital maturity and data quality is variable across our system and too often work takes place in silos. </a:t>
            </a:r>
          </a:p>
          <a:p>
            <a:r>
              <a:rPr lang="en-GB" sz="1600" dirty="0">
                <a:solidFill>
                  <a:schemeClr val="tx2"/>
                </a:solidFill>
                <a:latin typeface="Roboto Regular" panose="02000000000000000000" pitchFamily="2" charset="0"/>
                <a:ea typeface="Roboto Regular" panose="02000000000000000000" pitchFamily="2" charset="0"/>
                <a:cs typeface="+mn-lt"/>
              </a:rPr>
              <a:t>We began our strategy work by undertaking an honest review of our current situation.</a:t>
            </a:r>
            <a:endParaRPr lang="en-US" sz="1600" dirty="0">
              <a:solidFill>
                <a:schemeClr val="tx2"/>
              </a:solidFill>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818949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CD4C-4D25-4AC0-8535-84B670415478}"/>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Why do we need a digital strategy? </a:t>
            </a:r>
            <a:r>
              <a:rPr lang="en-GB" sz="2400" dirty="0">
                <a:latin typeface="Roboto Regular" panose="02000000000000000000" pitchFamily="2" charset="0"/>
                <a:cs typeface="Times New Roman"/>
              </a:rPr>
              <a:t>(2/2)</a:t>
            </a:r>
          </a:p>
        </p:txBody>
      </p:sp>
      <p:sp>
        <p:nvSpPr>
          <p:cNvPr id="3" name="Content Placeholder 2">
            <a:extLst>
              <a:ext uri="{FF2B5EF4-FFF2-40B4-BE49-F238E27FC236}">
                <a16:creationId xmlns:a16="http://schemas.microsoft.com/office/drawing/2014/main" id="{3704F1AD-9063-4960-A0F8-E4423AAA285B}"/>
              </a:ext>
            </a:extLst>
          </p:cNvPr>
          <p:cNvSpPr>
            <a:spLocks noGrp="1"/>
          </p:cNvSpPr>
          <p:nvPr>
            <p:ph idx="4294967295"/>
          </p:nvPr>
        </p:nvSpPr>
        <p:spPr>
          <a:xfrm>
            <a:off x="475013" y="1405391"/>
            <a:ext cx="7065612" cy="4613275"/>
          </a:xfrm>
        </p:spPr>
        <p:txBody>
          <a:bodyPr vert="horz" lIns="0" tIns="0" rIns="0" bIns="0" rtlCol="0" anchor="t">
            <a:noAutofit/>
          </a:bodyPr>
          <a:lstStyle/>
          <a:p>
            <a:pPr lvl="0">
              <a:lnSpc>
                <a:spcPct val="107000"/>
              </a:lnSpc>
              <a:spcBef>
                <a:spcPts val="600"/>
              </a:spcBef>
              <a:spcAft>
                <a:spcPts val="600"/>
              </a:spcAft>
            </a:pPr>
            <a:r>
              <a:rPr lang="en-GB" sz="1400" dirty="0">
                <a:solidFill>
                  <a:schemeClr val="accent1"/>
                </a:solidFill>
                <a:effectLst/>
                <a:latin typeface="Roboto Regular" panose="02000000000000000000" pitchFamily="2" charset="0"/>
                <a:ea typeface="Roboto Regular" panose="02000000000000000000" pitchFamily="2" charset="0"/>
                <a:cs typeface="Calibri"/>
              </a:rPr>
              <a:t>Resident-facing services</a:t>
            </a:r>
            <a:r>
              <a:rPr lang="en-GB" sz="1400" dirty="0">
                <a:ea typeface="Roboto Regular" panose="02000000000000000000" pitchFamily="2" charset="0"/>
                <a:cs typeface="+mn-lt"/>
              </a:rPr>
              <a:t> – </a:t>
            </a:r>
            <a:r>
              <a:rPr lang="en-GB" sz="1400" dirty="0">
                <a:effectLst/>
                <a:latin typeface="Roboto Regular" panose="02000000000000000000" pitchFamily="2" charset="0"/>
                <a:ea typeface="Roboto Regular" panose="02000000000000000000" pitchFamily="2" charset="0"/>
                <a:cs typeface="Calibri"/>
              </a:rPr>
              <a:t>digital services (including online information, Apps, remote monitoring and remote consultation) are being actively used by many partners in MSE. These are currently added in a piecemeal way without a shared vision. As we introduce more and more digital services, we have already begun to consider digital inclusion but know we need to do much more.</a:t>
            </a:r>
          </a:p>
          <a:p>
            <a:pPr>
              <a:lnSpc>
                <a:spcPct val="107000"/>
              </a:lnSpc>
              <a:spcBef>
                <a:spcPts val="600"/>
              </a:spcBef>
            </a:pPr>
            <a:r>
              <a:rPr lang="en-GB" sz="1400" dirty="0">
                <a:solidFill>
                  <a:schemeClr val="accent1"/>
                </a:solidFill>
                <a:effectLst/>
                <a:latin typeface="Roboto Regular" panose="02000000000000000000" pitchFamily="2" charset="0"/>
                <a:ea typeface="Roboto Regular" panose="02000000000000000000" pitchFamily="2" charset="0"/>
                <a:cs typeface="Calibri"/>
              </a:rPr>
              <a:t>Digital and data literacy amongst our staff</a:t>
            </a:r>
            <a:r>
              <a:rPr lang="en-GB" sz="1400" dirty="0">
                <a:ea typeface="Roboto Regular" panose="02000000000000000000" pitchFamily="2" charset="0"/>
                <a:cs typeface="+mn-lt"/>
              </a:rPr>
              <a:t> – </a:t>
            </a:r>
            <a:r>
              <a:rPr lang="en-GB" sz="1400" dirty="0">
                <a:effectLst/>
                <a:latin typeface="Roboto Regular" panose="02000000000000000000" pitchFamily="2" charset="0"/>
                <a:ea typeface="Roboto Regular" panose="02000000000000000000" pitchFamily="2" charset="0"/>
                <a:cs typeface="Calibri"/>
              </a:rPr>
              <a:t>to provide the best care, our staff need to be confident and competent using digital solutions. We know this is not always the case across everyone working for the ICS.</a:t>
            </a:r>
            <a:r>
              <a:rPr lang="en-GB" sz="1400" dirty="0">
                <a:latin typeface="Roboto Regular" panose="02000000000000000000" pitchFamily="2" charset="0"/>
                <a:ea typeface="Roboto Regular" panose="02000000000000000000" pitchFamily="2" charset="0"/>
                <a:cs typeface="Calibri"/>
              </a:rPr>
              <a:t> We know our staff need access to accurate patient information, at the right time, using systems that are easy to use in order to deliver good patient care. </a:t>
            </a:r>
            <a:endParaRPr lang="en-GB" sz="1400" dirty="0">
              <a:effectLst/>
              <a:latin typeface="Roboto Regular" panose="02000000000000000000" pitchFamily="2" charset="0"/>
              <a:ea typeface="Roboto Regular" panose="02000000000000000000" pitchFamily="2" charset="0"/>
              <a:cs typeface="Calibri"/>
            </a:endParaRPr>
          </a:p>
          <a:p>
            <a:pPr lvl="0">
              <a:lnSpc>
                <a:spcPct val="107000"/>
              </a:lnSpc>
              <a:spcBef>
                <a:spcPts val="600"/>
              </a:spcBef>
            </a:pPr>
            <a:r>
              <a:rPr lang="en-GB" sz="1400" dirty="0">
                <a:solidFill>
                  <a:schemeClr val="accent1"/>
                </a:solidFill>
                <a:effectLst/>
                <a:latin typeface="Roboto Regular" panose="02000000000000000000" pitchFamily="2" charset="0"/>
                <a:ea typeface="Roboto Regular" panose="02000000000000000000" pitchFamily="2" charset="0"/>
                <a:cs typeface="Calibri"/>
              </a:rPr>
              <a:t>Innovation and transformation</a:t>
            </a:r>
            <a:r>
              <a:rPr lang="en-GB" sz="1400" dirty="0">
                <a:ea typeface="Roboto Regular" panose="02000000000000000000" pitchFamily="2" charset="0"/>
                <a:cs typeface="+mn-lt"/>
              </a:rPr>
              <a:t> – </a:t>
            </a:r>
            <a:r>
              <a:rPr lang="en-GB" sz="1400" dirty="0">
                <a:effectLst/>
                <a:latin typeface="Roboto Regular" panose="02000000000000000000" pitchFamily="2" charset="0"/>
                <a:ea typeface="Roboto Regular" panose="02000000000000000000" pitchFamily="2" charset="0"/>
                <a:cs typeface="Calibri"/>
              </a:rPr>
              <a:t>as an ICS we are committed to transforming the way we work together and joining up the delivery of services. Too often, however, digital projects and pathway redesign take place separately. We need to bring these together. We also need processes that encourage and facilitate innovation whilst simultaneously preventing any unnecessary proliferation of digital solutions.</a:t>
            </a:r>
          </a:p>
          <a:p>
            <a:pPr lvl="0">
              <a:lnSpc>
                <a:spcPct val="107000"/>
              </a:lnSpc>
              <a:spcBef>
                <a:spcPts val="600"/>
              </a:spcBef>
            </a:pPr>
            <a:r>
              <a:rPr lang="en-GB" sz="1400" dirty="0">
                <a:solidFill>
                  <a:schemeClr val="accent1"/>
                </a:solidFill>
                <a:latin typeface="Roboto Regular" panose="02000000000000000000" pitchFamily="2" charset="0"/>
                <a:ea typeface="Roboto Regular" panose="02000000000000000000" pitchFamily="2" charset="0"/>
                <a:cs typeface="Calibri"/>
              </a:rPr>
              <a:t>Working Together </a:t>
            </a:r>
            <a:r>
              <a:rPr lang="en-GB" sz="1400" dirty="0">
                <a:latin typeface="Roboto Regular" panose="02000000000000000000" pitchFamily="2" charset="0"/>
                <a:ea typeface="Roboto Regular" panose="02000000000000000000" pitchFamily="2" charset="0"/>
                <a:cs typeface="Calibri"/>
              </a:rPr>
              <a:t>–</a:t>
            </a:r>
            <a:r>
              <a:rPr lang="en-GB" sz="1400" dirty="0">
                <a:solidFill>
                  <a:schemeClr val="accent1"/>
                </a:solidFill>
                <a:latin typeface="Roboto Regular" panose="02000000000000000000" pitchFamily="2" charset="0"/>
                <a:ea typeface="Roboto Regular" panose="02000000000000000000" pitchFamily="2" charset="0"/>
                <a:cs typeface="Calibri"/>
              </a:rPr>
              <a:t> </a:t>
            </a:r>
            <a:r>
              <a:rPr lang="en-GB" sz="1400" dirty="0">
                <a:latin typeface="Roboto Regular" panose="02000000000000000000" pitchFamily="2" charset="0"/>
                <a:ea typeface="Roboto Regular" panose="02000000000000000000" pitchFamily="2" charset="0"/>
                <a:cs typeface="Calibri"/>
              </a:rPr>
              <a:t>we know that we don’t always work together as well as we could. Bringing teams and capabilities together will enable us to work more efficiently and achieve more for our patients. Joined up and simplified ways of working will also make MSE a more attractive place to work for our staff.</a:t>
            </a:r>
            <a:endParaRPr lang="en-GB" sz="1400" dirty="0">
              <a:effectLst/>
              <a:latin typeface="Roboto Regular" panose="02000000000000000000" pitchFamily="2" charset="0"/>
              <a:ea typeface="Roboto Regular" panose="02000000000000000000" pitchFamily="2" charset="0"/>
              <a:cs typeface="Calibri"/>
            </a:endParaRPr>
          </a:p>
        </p:txBody>
      </p:sp>
      <p:sp>
        <p:nvSpPr>
          <p:cNvPr id="4" name="Rectangle 3">
            <a:extLst>
              <a:ext uri="{FF2B5EF4-FFF2-40B4-BE49-F238E27FC236}">
                <a16:creationId xmlns:a16="http://schemas.microsoft.com/office/drawing/2014/main" id="{C427D786-85A4-4D48-94A2-BD2528F3B0EE}"/>
              </a:ext>
            </a:extLst>
          </p:cNvPr>
          <p:cNvSpPr/>
          <p:nvPr/>
        </p:nvSpPr>
        <p:spPr>
          <a:xfrm>
            <a:off x="8403770" y="1502229"/>
            <a:ext cx="3381829" cy="4419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3FCE222A-D818-8E40-803B-28EF4F8F3ED7}"/>
              </a:ext>
            </a:extLst>
          </p:cNvPr>
          <p:cNvSpPr/>
          <p:nvPr/>
        </p:nvSpPr>
        <p:spPr>
          <a:xfrm>
            <a:off x="8562032" y="2241466"/>
            <a:ext cx="3065303" cy="2862322"/>
          </a:xfrm>
          <a:prstGeom prst="rect">
            <a:avLst/>
          </a:prstGeom>
        </p:spPr>
        <p:txBody>
          <a:bodyPr wrap="square">
            <a:spAutoFit/>
          </a:bodyPr>
          <a:lstStyle/>
          <a:p>
            <a:r>
              <a:rPr lang="en-GB" sz="1800" dirty="0">
                <a:solidFill>
                  <a:schemeClr val="tx2"/>
                </a:solidFill>
                <a:latin typeface="Roboto Regular" panose="02000000000000000000" pitchFamily="2" charset="0"/>
                <a:ea typeface="Roboto Regular" panose="02000000000000000000" pitchFamily="2" charset="0"/>
                <a:cs typeface="+mn-lt"/>
              </a:rPr>
              <a:t>This digital strategy will address these challenges. It includes a phased plan to allow us to take the steps necessary to ensure the ICS is able to fully utilise digital solutions to drive collaborative working and improve outcomes for our population.</a:t>
            </a:r>
          </a:p>
        </p:txBody>
      </p:sp>
    </p:spTree>
    <p:extLst>
      <p:ext uri="{BB962C8B-B14F-4D97-AF65-F5344CB8AC3E}">
        <p14:creationId xmlns:p14="http://schemas.microsoft.com/office/powerpoint/2010/main" val="3330130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35A72-C6C3-4E83-96F2-FAE270528256}"/>
              </a:ext>
            </a:extLst>
          </p:cNvPr>
          <p:cNvSpPr>
            <a:spLocks noGrp="1"/>
          </p:cNvSpPr>
          <p:nvPr>
            <p:ph type="ctrTitle"/>
          </p:nvPr>
        </p:nvSpPr>
        <p:spPr>
          <a:xfrm>
            <a:off x="383969" y="4286992"/>
            <a:ext cx="11336976" cy="1170524"/>
          </a:xfrm>
        </p:spPr>
        <p:txBody>
          <a:bodyPr/>
          <a:lstStyle/>
          <a:p>
            <a:r>
              <a:rPr lang="en-GB" sz="3200" dirty="0">
                <a:solidFill>
                  <a:schemeClr val="tx2"/>
                </a:solidFill>
                <a:effectLst/>
                <a:ea typeface="Roboto Regular" panose="02000000000000000000" pitchFamily="2" charset="0"/>
              </a:rPr>
              <a:t>Effective Leadership, strong Digital Governance and im</a:t>
            </a:r>
            <a:r>
              <a:rPr lang="en-GB" sz="3200" dirty="0">
                <a:solidFill>
                  <a:schemeClr val="tx2"/>
                </a:solidFill>
                <a:ea typeface="Roboto Regular" panose="02000000000000000000" pitchFamily="2" charset="0"/>
              </a:rPr>
              <a:t>proved</a:t>
            </a:r>
            <a:r>
              <a:rPr lang="en-GB" sz="3200" dirty="0">
                <a:solidFill>
                  <a:schemeClr val="tx2"/>
                </a:solidFill>
                <a:effectLst/>
                <a:ea typeface="Roboto Regular" panose="02000000000000000000" pitchFamily="2" charset="0"/>
              </a:rPr>
              <a:t> Partnership Working</a:t>
            </a:r>
            <a:endParaRPr lang="en-GB" sz="3200" dirty="0">
              <a:solidFill>
                <a:schemeClr val="tx2"/>
              </a:solidFill>
            </a:endParaRPr>
          </a:p>
        </p:txBody>
      </p:sp>
      <p:sp>
        <p:nvSpPr>
          <p:cNvPr id="3" name="Subtitle 2">
            <a:extLst>
              <a:ext uri="{FF2B5EF4-FFF2-40B4-BE49-F238E27FC236}">
                <a16:creationId xmlns:a16="http://schemas.microsoft.com/office/drawing/2014/main" id="{9E437DC9-36BB-4B95-855E-C55768AA9CF1}"/>
              </a:ext>
            </a:extLst>
          </p:cNvPr>
          <p:cNvSpPr>
            <a:spLocks noGrp="1"/>
          </p:cNvSpPr>
          <p:nvPr>
            <p:ph type="subTitle" idx="1"/>
          </p:nvPr>
        </p:nvSpPr>
        <p:spPr>
          <a:xfrm>
            <a:off x="383969" y="5591574"/>
            <a:ext cx="11336976" cy="619221"/>
          </a:xfrm>
        </p:spPr>
        <p:txBody>
          <a:bodyPr/>
          <a:lstStyle/>
          <a:p>
            <a:r>
              <a:rPr lang="en-GB" sz="1600" dirty="0">
                <a:solidFill>
                  <a:schemeClr val="tx2"/>
                </a:solidFill>
                <a:ea typeface="Roboto Regular" panose="02000000000000000000" pitchFamily="2" charset="0"/>
                <a:cs typeface="+mn-lt"/>
              </a:rPr>
              <a:t>To us, digital starts at the top with clear strategic leadership and governance. We are introducing new governance structures to strengthen our leadership and to foster positive collaboration.</a:t>
            </a:r>
            <a:endParaRPr lang="en-GB" sz="1600" dirty="0">
              <a:solidFill>
                <a:schemeClr val="tx2"/>
              </a:solidFill>
            </a:endParaRPr>
          </a:p>
        </p:txBody>
      </p:sp>
    </p:spTree>
    <p:extLst>
      <p:ext uri="{BB962C8B-B14F-4D97-AF65-F5344CB8AC3E}">
        <p14:creationId xmlns:p14="http://schemas.microsoft.com/office/powerpoint/2010/main" val="424419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A1CBD22-C536-E34E-A84F-125CEB1C8374}"/>
              </a:ext>
            </a:extLst>
          </p:cNvPr>
          <p:cNvSpPr/>
          <p:nvPr/>
        </p:nvSpPr>
        <p:spPr>
          <a:xfrm>
            <a:off x="6958234" y="2416630"/>
            <a:ext cx="4408839" cy="375025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2" name="Title 1">
            <a:extLst>
              <a:ext uri="{FF2B5EF4-FFF2-40B4-BE49-F238E27FC236}">
                <a16:creationId xmlns:a16="http://schemas.microsoft.com/office/drawing/2014/main" id="{343BB889-8145-491A-9814-EC48B4CAACA6}"/>
              </a:ext>
            </a:extLst>
          </p:cNvPr>
          <p:cNvSpPr>
            <a:spLocks noGrp="1"/>
          </p:cNvSpPr>
          <p:nvPr>
            <p:ph type="title"/>
          </p:nvPr>
        </p:nvSpPr>
        <p:spPr>
          <a:xfrm>
            <a:off x="371475" y="412690"/>
            <a:ext cx="10161935" cy="802641"/>
          </a:xfrm>
        </p:spPr>
        <p:txBody>
          <a:bodyPr/>
          <a:lstStyle/>
          <a:p>
            <a:r>
              <a:rPr lang="en-GB" dirty="0"/>
              <a:t>Digital Governance and Leadership</a:t>
            </a:r>
          </a:p>
        </p:txBody>
      </p:sp>
      <p:sp>
        <p:nvSpPr>
          <p:cNvPr id="3" name="Content Placeholder 2">
            <a:extLst>
              <a:ext uri="{FF2B5EF4-FFF2-40B4-BE49-F238E27FC236}">
                <a16:creationId xmlns:a16="http://schemas.microsoft.com/office/drawing/2014/main" id="{A30F1C2A-9B80-4FBE-92AF-2C0D228CCAAA}"/>
              </a:ext>
            </a:extLst>
          </p:cNvPr>
          <p:cNvSpPr>
            <a:spLocks noGrp="1"/>
          </p:cNvSpPr>
          <p:nvPr>
            <p:ph idx="4294967295"/>
          </p:nvPr>
        </p:nvSpPr>
        <p:spPr>
          <a:xfrm>
            <a:off x="371475" y="1293119"/>
            <a:ext cx="11501437" cy="838200"/>
          </a:xfrm>
        </p:spPr>
        <p:txBody>
          <a:bodyPr/>
          <a:lstStyle/>
          <a:p>
            <a:pPr marL="0" indent="0">
              <a:lnSpc>
                <a:spcPct val="107000"/>
              </a:lnSpc>
              <a:spcAft>
                <a:spcPts val="800"/>
              </a:spcAft>
              <a:buNone/>
            </a:pPr>
            <a:r>
              <a:rPr lang="en-GB" sz="1400" dirty="0">
                <a:effectLst/>
                <a:latin typeface="Roboto Regular" panose="02000000000000000000" pitchFamily="2" charset="0"/>
                <a:ea typeface="Roboto Regular" panose="02000000000000000000" pitchFamily="2" charset="0"/>
              </a:rPr>
              <a:t>This document outlines our strategic direction of travel regarding data and digital as well as the practical next steps that we need to take to achieve our overarching vision. Our success in delivering our vision will, however, rely on </a:t>
            </a:r>
            <a:r>
              <a:rPr lang="en-GB" sz="1400" dirty="0">
                <a:solidFill>
                  <a:schemeClr val="accent1"/>
                </a:solidFill>
                <a:effectLst/>
                <a:latin typeface="Roboto Regular" panose="02000000000000000000" pitchFamily="2" charset="0"/>
                <a:ea typeface="Roboto Regular" panose="02000000000000000000" pitchFamily="2" charset="0"/>
              </a:rPr>
              <a:t>effective digital leadership, strong digital governance and improved partnership working</a:t>
            </a:r>
            <a:r>
              <a:rPr lang="en-GB" sz="1400" dirty="0">
                <a:effectLst/>
                <a:latin typeface="Roboto Regular" panose="02000000000000000000" pitchFamily="2" charset="0"/>
                <a:ea typeface="Roboto Regular" panose="02000000000000000000" pitchFamily="2" charset="0"/>
              </a:rPr>
              <a:t>. Our refreshed digital governance and new leadership roles will enable us to deliver our strategy and work together at a system level. </a:t>
            </a:r>
          </a:p>
          <a:p>
            <a:pPr marL="0" indent="0">
              <a:buNone/>
            </a:pPr>
            <a:endParaRPr lang="en-GB" sz="1400" dirty="0"/>
          </a:p>
        </p:txBody>
      </p:sp>
      <p:sp>
        <p:nvSpPr>
          <p:cNvPr id="11" name="Arrow: Right 10">
            <a:extLst>
              <a:ext uri="{FF2B5EF4-FFF2-40B4-BE49-F238E27FC236}">
                <a16:creationId xmlns:a16="http://schemas.microsoft.com/office/drawing/2014/main" id="{A4244718-1F89-4BD2-8E15-03C60C85F083}"/>
              </a:ext>
            </a:extLst>
          </p:cNvPr>
          <p:cNvSpPr/>
          <p:nvPr/>
        </p:nvSpPr>
        <p:spPr>
          <a:xfrm>
            <a:off x="5763307" y="3798650"/>
            <a:ext cx="1097081" cy="595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600" dirty="0">
                <a:latin typeface="Roboto Regular" panose="02000000000000000000" pitchFamily="2" charset="0"/>
              </a:rPr>
              <a:t>Enabling</a:t>
            </a:r>
          </a:p>
        </p:txBody>
      </p:sp>
      <p:sp>
        <p:nvSpPr>
          <p:cNvPr id="12" name="Rectangle 11">
            <a:extLst>
              <a:ext uri="{FF2B5EF4-FFF2-40B4-BE49-F238E27FC236}">
                <a16:creationId xmlns:a16="http://schemas.microsoft.com/office/drawing/2014/main" id="{419F3440-D959-B64B-B0E2-F9D48A346AC2}"/>
              </a:ext>
            </a:extLst>
          </p:cNvPr>
          <p:cNvSpPr/>
          <p:nvPr/>
        </p:nvSpPr>
        <p:spPr>
          <a:xfrm>
            <a:off x="690563" y="2416630"/>
            <a:ext cx="4885310" cy="37502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8" name="Content Placeholder 2">
            <a:extLst>
              <a:ext uri="{FF2B5EF4-FFF2-40B4-BE49-F238E27FC236}">
                <a16:creationId xmlns:a16="http://schemas.microsoft.com/office/drawing/2014/main" id="{EE24906B-EDD5-4C6F-A951-448362F6C180}"/>
              </a:ext>
            </a:extLst>
          </p:cNvPr>
          <p:cNvSpPr txBox="1">
            <a:spLocks/>
          </p:cNvSpPr>
          <p:nvPr/>
        </p:nvSpPr>
        <p:spPr>
          <a:xfrm>
            <a:off x="877997" y="2524791"/>
            <a:ext cx="4697876" cy="3114010"/>
          </a:xfrm>
          <a:prstGeom prst="rect">
            <a:avLst/>
          </a:prstGeom>
        </p:spPr>
        <p:txBody>
          <a:bodyPr vert="horz" lIns="0" tIns="0" rIns="0" bIns="0" rtlCol="0" anchor="t">
            <a:noAutofit/>
          </a:bodyPr>
          <a:lstStyle>
            <a:lvl1pPr marL="222245" indent="-222245" algn="l" defTabSz="914377" rtl="0" eaLnBrk="1" latinLnBrk="0" hangingPunct="1">
              <a:lnSpc>
                <a:spcPct val="90000"/>
              </a:lnSpc>
              <a:spcBef>
                <a:spcPts val="1000"/>
              </a:spcBef>
              <a:buClr>
                <a:srgbClr val="D0534E"/>
              </a:buClr>
              <a:buFont typeface="Wingdings" pitchFamily="2" charset="2"/>
              <a:buChar char="§"/>
              <a:tabLst/>
              <a:defRPr sz="1800" kern="1200">
                <a:solidFill>
                  <a:schemeClr val="tx1"/>
                </a:solidFill>
                <a:latin typeface="+mn-lt"/>
                <a:ea typeface="+mn-ea"/>
                <a:cs typeface="+mn-cs"/>
              </a:defRPr>
            </a:lvl1pPr>
            <a:lvl2pPr marL="666734" indent="-209545"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1157259" indent="-173034"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1615" indent="-221615">
              <a:spcBef>
                <a:spcPts val="600"/>
              </a:spcBef>
              <a:buClr>
                <a:schemeClr val="accent1"/>
              </a:buClr>
            </a:pPr>
            <a:r>
              <a:rPr lang="en-GB" sz="1400" dirty="0">
                <a:latin typeface="Roboto Regular" panose="02000000000000000000" pitchFamily="2" charset="0"/>
                <a:ea typeface="Roboto Regular" panose="02000000000000000000" pitchFamily="2" charset="0"/>
                <a:cs typeface="+mn-lt"/>
              </a:rPr>
              <a:t>Central capacity and capability: </a:t>
            </a:r>
          </a:p>
          <a:p>
            <a:pPr marL="450850" lvl="1" indent="-225425">
              <a:lnSpc>
                <a:spcPct val="90000"/>
              </a:lnSpc>
              <a:spcBef>
                <a:spcPts val="600"/>
              </a:spcBef>
            </a:pPr>
            <a:r>
              <a:rPr lang="en-GB" sz="1400" dirty="0">
                <a:latin typeface="Roboto Regular" panose="02000000000000000000" pitchFamily="2" charset="0"/>
                <a:ea typeface="Roboto Regular" panose="02000000000000000000" pitchFamily="2" charset="0"/>
                <a:cs typeface="+mn-lt"/>
              </a:rPr>
              <a:t>CDIO and ICS digital team including PMO</a:t>
            </a:r>
          </a:p>
          <a:p>
            <a:pPr marL="221615" indent="-221615">
              <a:spcBef>
                <a:spcPts val="600"/>
              </a:spcBef>
              <a:buClr>
                <a:schemeClr val="accent1"/>
              </a:buClr>
            </a:pPr>
            <a:r>
              <a:rPr lang="en-GB" sz="1400" dirty="0">
                <a:latin typeface="Roboto Regular" panose="02000000000000000000" pitchFamily="2" charset="0"/>
                <a:ea typeface="Roboto Regular" panose="02000000000000000000" pitchFamily="2" charset="0"/>
                <a:cs typeface="+mn-lt"/>
              </a:rPr>
              <a:t>Strong leadership:</a:t>
            </a:r>
          </a:p>
          <a:p>
            <a:pPr marL="450850" lvl="1" indent="-225425">
              <a:lnSpc>
                <a:spcPct val="90000"/>
              </a:lnSpc>
              <a:spcBef>
                <a:spcPts val="600"/>
              </a:spcBef>
            </a:pPr>
            <a:r>
              <a:rPr lang="en-GB" sz="1400" dirty="0">
                <a:latin typeface="Roboto Regular" panose="02000000000000000000" pitchFamily="2" charset="0"/>
                <a:ea typeface="Roboto Regular" panose="02000000000000000000" pitchFamily="2" charset="0"/>
                <a:cs typeface="+mn-lt"/>
              </a:rPr>
              <a:t>Digital board of leaders empowered to make decisions, supported by SLEG</a:t>
            </a:r>
          </a:p>
          <a:p>
            <a:pPr marL="450850" lvl="1" indent="-225425">
              <a:lnSpc>
                <a:spcPct val="90000"/>
              </a:lnSpc>
              <a:spcBef>
                <a:spcPts val="600"/>
              </a:spcBef>
            </a:pPr>
            <a:r>
              <a:rPr lang="en-GB" sz="1400" dirty="0">
                <a:latin typeface="Roboto Regular" panose="02000000000000000000" pitchFamily="2" charset="0"/>
                <a:ea typeface="Roboto Regular" panose="02000000000000000000" pitchFamily="2" charset="0"/>
                <a:cs typeface="+mn-lt"/>
              </a:rPr>
              <a:t>Effective Clinical Leadership roles</a:t>
            </a:r>
          </a:p>
          <a:p>
            <a:pPr marL="221615" indent="-221615">
              <a:spcBef>
                <a:spcPts val="600"/>
              </a:spcBef>
              <a:buClr>
                <a:schemeClr val="accent1"/>
              </a:buClr>
            </a:pPr>
            <a:r>
              <a:rPr lang="en-GB" sz="1400" dirty="0">
                <a:latin typeface="Roboto Regular" panose="02000000000000000000" pitchFamily="2" charset="0"/>
                <a:ea typeface="Roboto Regular" panose="02000000000000000000" pitchFamily="2" charset="0"/>
                <a:cs typeface="+mn-lt"/>
              </a:rPr>
              <a:t>Effective cross-ICS governance:</a:t>
            </a:r>
          </a:p>
          <a:p>
            <a:pPr marL="450850" lvl="1" indent="-225425">
              <a:lnSpc>
                <a:spcPct val="90000"/>
              </a:lnSpc>
              <a:spcBef>
                <a:spcPts val="600"/>
              </a:spcBef>
            </a:pPr>
            <a:r>
              <a:rPr lang="en-GB" sz="1400" dirty="0">
                <a:latin typeface="Roboto Regular" panose="02000000000000000000" pitchFamily="2" charset="0"/>
                <a:ea typeface="Roboto Regular" panose="02000000000000000000" pitchFamily="2" charset="0"/>
                <a:cs typeface="+mn-lt"/>
              </a:rPr>
              <a:t>Portfolio management function and processes</a:t>
            </a:r>
          </a:p>
          <a:p>
            <a:pPr marL="450850" lvl="1" indent="-225425">
              <a:lnSpc>
                <a:spcPct val="90000"/>
              </a:lnSpc>
              <a:spcBef>
                <a:spcPts val="600"/>
              </a:spcBef>
            </a:pPr>
            <a:r>
              <a:rPr lang="en-GB" sz="1400" dirty="0">
                <a:latin typeface="Roboto Regular" panose="02000000000000000000" pitchFamily="2" charset="0"/>
                <a:ea typeface="Roboto Regular" panose="02000000000000000000" pitchFamily="2" charset="0"/>
                <a:cs typeface="+mn-lt"/>
              </a:rPr>
              <a:t>Oversight of digital programme delivery</a:t>
            </a:r>
          </a:p>
          <a:p>
            <a:pPr marL="450850" lvl="1" indent="-225425">
              <a:lnSpc>
                <a:spcPct val="90000"/>
              </a:lnSpc>
              <a:spcBef>
                <a:spcPts val="600"/>
              </a:spcBef>
            </a:pPr>
            <a:r>
              <a:rPr lang="en-GB" sz="1400" dirty="0">
                <a:latin typeface="Roboto Regular" panose="02000000000000000000" pitchFamily="2" charset="0"/>
                <a:ea typeface="Roboto Regular" panose="02000000000000000000" pitchFamily="2" charset="0"/>
                <a:cs typeface="+mn-lt"/>
              </a:rPr>
              <a:t>Shared functions and sub-groups</a:t>
            </a:r>
          </a:p>
          <a:p>
            <a:pPr marL="450850" lvl="1" indent="-225425">
              <a:lnSpc>
                <a:spcPct val="90000"/>
              </a:lnSpc>
              <a:spcBef>
                <a:spcPts val="600"/>
              </a:spcBef>
            </a:pPr>
            <a:r>
              <a:rPr lang="en-GB" sz="1400" dirty="0">
                <a:latin typeface="Roboto Regular" panose="02000000000000000000" pitchFamily="2" charset="0"/>
                <a:ea typeface="Roboto Regular" panose="02000000000000000000" pitchFamily="2" charset="0"/>
                <a:cs typeface="+mn-lt"/>
              </a:rPr>
              <a:t>Community of digital, clinical and professional leads across the ICS</a:t>
            </a:r>
          </a:p>
          <a:p>
            <a:pPr marL="221615" indent="-221615">
              <a:spcBef>
                <a:spcPts val="600"/>
              </a:spcBef>
              <a:buClr>
                <a:schemeClr val="accent1"/>
              </a:buClr>
            </a:pPr>
            <a:r>
              <a:rPr lang="en-GB" sz="1400" dirty="0">
                <a:latin typeface="Roboto Regular" panose="02000000000000000000" pitchFamily="2" charset="0"/>
                <a:ea typeface="Roboto Regular" panose="02000000000000000000" pitchFamily="2" charset="0"/>
                <a:cs typeface="+mn-lt"/>
              </a:rPr>
              <a:t>Improved Partnership Working</a:t>
            </a:r>
          </a:p>
          <a:p>
            <a:pPr marL="221615" indent="-221615">
              <a:spcBef>
                <a:spcPts val="600"/>
              </a:spcBef>
              <a:buClr>
                <a:schemeClr val="accent1"/>
              </a:buClr>
            </a:pPr>
            <a:r>
              <a:rPr lang="en-GB" sz="1400" dirty="0">
                <a:latin typeface="Roboto Regular" panose="02000000000000000000" pitchFamily="2" charset="0"/>
                <a:ea typeface="Roboto Regular" panose="02000000000000000000" pitchFamily="2" charset="0"/>
                <a:cs typeface="+mn-lt"/>
              </a:rPr>
              <a:t>Collaboration with the East Accord</a:t>
            </a:r>
          </a:p>
          <a:p>
            <a:pPr marL="221615" indent="-221615"/>
            <a:endParaRPr lang="en-GB" sz="1400" dirty="0">
              <a:latin typeface="Roboto Regular" panose="02000000000000000000" pitchFamily="2" charset="0"/>
              <a:ea typeface="Roboto Regular" panose="02000000000000000000" pitchFamily="2" charset="0"/>
              <a:cs typeface="+mn-lt"/>
            </a:endParaRPr>
          </a:p>
        </p:txBody>
      </p:sp>
      <p:sp>
        <p:nvSpPr>
          <p:cNvPr id="9" name="Content Placeholder 2">
            <a:extLst>
              <a:ext uri="{FF2B5EF4-FFF2-40B4-BE49-F238E27FC236}">
                <a16:creationId xmlns:a16="http://schemas.microsoft.com/office/drawing/2014/main" id="{499E47AC-7F62-4517-B349-106EAD731921}"/>
              </a:ext>
            </a:extLst>
          </p:cNvPr>
          <p:cNvSpPr txBox="1">
            <a:spLocks/>
          </p:cNvSpPr>
          <p:nvPr/>
        </p:nvSpPr>
        <p:spPr>
          <a:xfrm>
            <a:off x="7263135" y="2762892"/>
            <a:ext cx="3799035" cy="2875909"/>
          </a:xfrm>
          <a:prstGeom prst="rect">
            <a:avLst/>
          </a:prstGeom>
        </p:spPr>
        <p:txBody>
          <a:bodyPr vert="horz" lIns="0" tIns="0" rIns="0" bIns="0" rtlCol="0" anchor="t">
            <a:noAutofit/>
          </a:bodyPr>
          <a:lstStyle>
            <a:lvl1pPr marL="222245" indent="-222245" algn="l" defTabSz="914377" rtl="0" eaLnBrk="1" latinLnBrk="0" hangingPunct="1">
              <a:lnSpc>
                <a:spcPct val="90000"/>
              </a:lnSpc>
              <a:spcBef>
                <a:spcPts val="1000"/>
              </a:spcBef>
              <a:buClr>
                <a:srgbClr val="D0534E"/>
              </a:buClr>
              <a:buFont typeface="Wingdings" pitchFamily="2" charset="2"/>
              <a:buChar char="§"/>
              <a:tabLst/>
              <a:defRPr sz="1800" kern="1200">
                <a:solidFill>
                  <a:schemeClr val="tx1"/>
                </a:solidFill>
                <a:latin typeface="+mn-lt"/>
                <a:ea typeface="+mn-ea"/>
                <a:cs typeface="+mn-cs"/>
              </a:defRPr>
            </a:lvl1pPr>
            <a:lvl2pPr marL="666734" indent="-209545"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1157259" indent="-173034"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Following ICS agreed strategy</a:t>
            </a:r>
          </a:p>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Implementing the strategy roadmap</a:t>
            </a:r>
          </a:p>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Clear accountabilities</a:t>
            </a:r>
          </a:p>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Central reporting for leadership team</a:t>
            </a:r>
          </a:p>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Resolve issues and manage risks</a:t>
            </a:r>
          </a:p>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Participation in the wider region and cross-border activities</a:t>
            </a:r>
          </a:p>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Collaborative approaches to cross-system priorities</a:t>
            </a:r>
          </a:p>
          <a:p>
            <a:pPr marL="221615" indent="-221615">
              <a:spcBef>
                <a:spcPts val="1200"/>
              </a:spcBef>
              <a:buClr>
                <a:schemeClr val="accent1"/>
              </a:buClr>
            </a:pPr>
            <a:r>
              <a:rPr lang="en-GB" sz="1400" dirty="0">
                <a:latin typeface="Roboto Regular" panose="02000000000000000000" pitchFamily="2" charset="0"/>
                <a:ea typeface="Roboto Regular" panose="02000000000000000000" pitchFamily="2" charset="0"/>
                <a:cs typeface="+mn-lt"/>
              </a:rPr>
              <a:t>Engagement and collaboration </a:t>
            </a:r>
          </a:p>
          <a:p>
            <a:pPr marL="221615" indent="-221615">
              <a:spcBef>
                <a:spcPts val="1200"/>
              </a:spcBef>
            </a:pPr>
            <a:endParaRPr lang="en-GB" sz="1400" dirty="0">
              <a:latin typeface="Roboto Regular" panose="02000000000000000000" pitchFamily="2" charset="0"/>
              <a:ea typeface="Roboto Regular" panose="02000000000000000000" pitchFamily="2" charset="0"/>
              <a:cs typeface="+mn-lt"/>
            </a:endParaRPr>
          </a:p>
        </p:txBody>
      </p:sp>
    </p:spTree>
    <p:extLst>
      <p:ext uri="{BB962C8B-B14F-4D97-AF65-F5344CB8AC3E}">
        <p14:creationId xmlns:p14="http://schemas.microsoft.com/office/powerpoint/2010/main" val="52224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16A9-AD41-4D16-97A6-678AF83BE7C9}"/>
              </a:ext>
            </a:extLst>
          </p:cNvPr>
          <p:cNvSpPr>
            <a:spLocks noGrp="1"/>
          </p:cNvSpPr>
          <p:nvPr>
            <p:ph type="title"/>
          </p:nvPr>
        </p:nvSpPr>
        <p:spPr>
          <a:xfrm>
            <a:off x="371475" y="412690"/>
            <a:ext cx="10161935" cy="802641"/>
          </a:xfrm>
        </p:spPr>
        <p:txBody>
          <a:bodyPr/>
          <a:lstStyle/>
          <a:p>
            <a:r>
              <a:rPr lang="en-GB" dirty="0"/>
              <a:t>Functions of our new Digital Governance </a:t>
            </a:r>
            <a:r>
              <a:rPr lang="en-GB" sz="2400" dirty="0"/>
              <a:t>(1/2)</a:t>
            </a:r>
            <a:endParaRPr lang="en-GB" dirty="0"/>
          </a:p>
        </p:txBody>
      </p:sp>
      <p:sp>
        <p:nvSpPr>
          <p:cNvPr id="7" name="Content Placeholder 6">
            <a:extLst>
              <a:ext uri="{FF2B5EF4-FFF2-40B4-BE49-F238E27FC236}">
                <a16:creationId xmlns:a16="http://schemas.microsoft.com/office/drawing/2014/main" id="{CDE65557-59AC-4824-ACC2-6CC8DE1ACEC8}"/>
              </a:ext>
            </a:extLst>
          </p:cNvPr>
          <p:cNvSpPr>
            <a:spLocks noGrp="1"/>
          </p:cNvSpPr>
          <p:nvPr>
            <p:ph idx="4294967295"/>
          </p:nvPr>
        </p:nvSpPr>
        <p:spPr>
          <a:xfrm>
            <a:off x="3800104" y="1589088"/>
            <a:ext cx="7802088" cy="4471987"/>
          </a:xfrm>
        </p:spPr>
        <p:txBody>
          <a:bodyPr/>
          <a:lstStyle/>
          <a:p>
            <a:pPr marL="342900" indent="-342900">
              <a:spcBef>
                <a:spcPts val="0"/>
              </a:spcBef>
              <a:spcAft>
                <a:spcPts val="800"/>
              </a:spcAft>
              <a:buFont typeface="+mj-lt"/>
              <a:buAutoNum type="arabicPeriod"/>
            </a:pPr>
            <a:r>
              <a:rPr lang="en-GB" sz="1400" dirty="0">
                <a:solidFill>
                  <a:schemeClr val="accent1"/>
                </a:solidFill>
                <a:effectLst/>
                <a:latin typeface="Roboto Regular" panose="02000000000000000000" pitchFamily="2" charset="0"/>
                <a:ea typeface="Roboto Regular" panose="02000000000000000000" pitchFamily="2" charset="0"/>
              </a:rPr>
              <a:t>Managing this Strategy and Roadmap</a:t>
            </a:r>
          </a:p>
          <a:p>
            <a:pPr marL="536575" lvl="0" indent="-257175">
              <a:spcBef>
                <a:spcPts val="0"/>
              </a:spcBef>
              <a:spcAft>
                <a:spcPts val="800"/>
              </a:spcAft>
            </a:pPr>
            <a:r>
              <a:rPr lang="en-GB" sz="1400" dirty="0">
                <a:effectLst/>
                <a:latin typeface="Roboto Regular" panose="02000000000000000000" pitchFamily="2" charset="0"/>
                <a:ea typeface="Roboto Regular" panose="02000000000000000000" pitchFamily="2" charset="0"/>
                <a:cs typeface="Calibri" panose="020F0502020204030204" pitchFamily="34" charset="0"/>
              </a:rPr>
              <a:t>Regularly reviewing this strategy so that it remains a live document that is responsive to both new national requirements and developments within the ICS</a:t>
            </a:r>
            <a:endParaRPr lang="en-GB" sz="1400" dirty="0">
              <a:effectLst/>
              <a:latin typeface="Roboto Regular" panose="02000000000000000000" pitchFamily="2" charset="0"/>
              <a:ea typeface="Roboto Regular" panose="02000000000000000000" pitchFamily="2" charset="0"/>
              <a:cs typeface="Times New Roman" panose="02020603050405020304" pitchFamily="18" charset="0"/>
            </a:endParaRPr>
          </a:p>
          <a:p>
            <a:pPr marL="536575" lvl="0" indent="-257175">
              <a:spcBef>
                <a:spcPts val="0"/>
              </a:spcBef>
              <a:spcAft>
                <a:spcPts val="800"/>
              </a:spcAft>
            </a:pPr>
            <a:r>
              <a:rPr lang="en-GB" sz="1400" dirty="0">
                <a:effectLst/>
                <a:latin typeface="Roboto Regular" panose="02000000000000000000" pitchFamily="2" charset="0"/>
                <a:ea typeface="Roboto Regular" panose="02000000000000000000" pitchFamily="2" charset="0"/>
                <a:cs typeface="Calibri" panose="020F0502020204030204" pitchFamily="34" charset="0"/>
              </a:rPr>
              <a:t>Managing the timelines of programmes to deliver this strategy, identifying both links to non-digital ICS programmes and functions (including service lines, population health management) and interdependencies with the digital roadmaps of partner organisations</a:t>
            </a:r>
            <a:endParaRPr lang="en-GB" sz="1400" dirty="0">
              <a:effectLst/>
              <a:latin typeface="Roboto Regular" panose="02000000000000000000" pitchFamily="2" charset="0"/>
              <a:ea typeface="Roboto Regular" panose="02000000000000000000" pitchFamily="2" charset="0"/>
              <a:cs typeface="Times New Roman" panose="02020603050405020304" pitchFamily="18" charset="0"/>
            </a:endParaRPr>
          </a:p>
          <a:p>
            <a:pPr marL="342900" indent="-342900">
              <a:spcBef>
                <a:spcPts val="0"/>
              </a:spcBef>
              <a:spcAft>
                <a:spcPts val="800"/>
              </a:spcAft>
              <a:buFont typeface="+mj-lt"/>
              <a:buAutoNum type="arabicPeriod" startAt="2"/>
            </a:pPr>
            <a:r>
              <a:rPr lang="en-GB" sz="1400" dirty="0">
                <a:solidFill>
                  <a:schemeClr val="accent1"/>
                </a:solidFill>
                <a:effectLst/>
                <a:latin typeface="Roboto Regular" panose="02000000000000000000" pitchFamily="2" charset="0"/>
                <a:ea typeface="Roboto Regular" panose="02000000000000000000" pitchFamily="2" charset="0"/>
              </a:rPr>
              <a:t>Portfolio Management</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Prioritisation and control of programmes and projects in line with this strategy and the capacity to deliver, balancing implementation of change and business as usual while optimising return on investment</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Addressing the tension between innovation and need to manage technology developments in an aligned way, making the most of investments across the ICS</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Creating processes to submit proposals for change that can address identified business needs</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Investment accountability and business case approvals</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Effective change controls processes that are easy for people to work with</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Tracking and oversight, to ensure progress is made in priority projects and programmes, with a route to identify, unblock and escalate risks as appropriate</a:t>
            </a:r>
          </a:p>
          <a:p>
            <a:pPr marL="0" indent="0">
              <a:buNone/>
            </a:pPr>
            <a:endParaRPr lang="en-GB" sz="1400" dirty="0"/>
          </a:p>
        </p:txBody>
      </p:sp>
      <p:sp>
        <p:nvSpPr>
          <p:cNvPr id="4" name="Rectangle 3">
            <a:extLst>
              <a:ext uri="{FF2B5EF4-FFF2-40B4-BE49-F238E27FC236}">
                <a16:creationId xmlns:a16="http://schemas.microsoft.com/office/drawing/2014/main" id="{9EAA7C02-D2AE-DE46-BC7F-3006D164CA99}"/>
              </a:ext>
            </a:extLst>
          </p:cNvPr>
          <p:cNvSpPr/>
          <p:nvPr/>
        </p:nvSpPr>
        <p:spPr>
          <a:xfrm>
            <a:off x="522515" y="1494313"/>
            <a:ext cx="2950028" cy="14270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A64A2FA2-0C4F-EA4E-9490-5DECF9BEE167}"/>
              </a:ext>
            </a:extLst>
          </p:cNvPr>
          <p:cNvSpPr/>
          <p:nvPr/>
        </p:nvSpPr>
        <p:spPr>
          <a:xfrm>
            <a:off x="700645" y="1792322"/>
            <a:ext cx="2383971" cy="830997"/>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We have identified six key functions for our new digital governance</a:t>
            </a:r>
            <a:endParaRPr lang="en-US" sz="1600" dirty="0">
              <a:solidFill>
                <a:schemeClr val="tx2"/>
              </a:solidFill>
              <a:latin typeface="Roboto Regular" panose="02000000000000000000" pitchFamily="2" charset="0"/>
              <a:ea typeface="Roboto Regular" panose="02000000000000000000" pitchFamily="2" charset="0"/>
            </a:endParaRPr>
          </a:p>
        </p:txBody>
      </p:sp>
      <p:pic>
        <p:nvPicPr>
          <p:cNvPr id="9" name="Picture 8">
            <a:extLst>
              <a:ext uri="{FF2B5EF4-FFF2-40B4-BE49-F238E27FC236}">
                <a16:creationId xmlns:a16="http://schemas.microsoft.com/office/drawing/2014/main" id="{38F4EA55-FD21-E843-A725-A5FDB07FFE70}"/>
              </a:ext>
            </a:extLst>
          </p:cNvPr>
          <p:cNvPicPr>
            <a:picLocks noChangeAspect="1"/>
          </p:cNvPicPr>
          <p:nvPr/>
        </p:nvPicPr>
        <p:blipFill rotWithShape="1">
          <a:blip r:embed="rId2"/>
          <a:srcRect r="27328"/>
          <a:stretch/>
        </p:blipFill>
        <p:spPr>
          <a:xfrm>
            <a:off x="0" y="3200312"/>
            <a:ext cx="3472543" cy="2688984"/>
          </a:xfrm>
          <a:prstGeom prst="rect">
            <a:avLst/>
          </a:prstGeom>
        </p:spPr>
      </p:pic>
    </p:spTree>
    <p:extLst>
      <p:ext uri="{BB962C8B-B14F-4D97-AF65-F5344CB8AC3E}">
        <p14:creationId xmlns:p14="http://schemas.microsoft.com/office/powerpoint/2010/main" val="2560749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618DA-087D-7B4F-93D5-81DB8D035802}"/>
              </a:ext>
            </a:extLst>
          </p:cNvPr>
          <p:cNvSpPr>
            <a:spLocks noGrp="1"/>
          </p:cNvSpPr>
          <p:nvPr>
            <p:ph type="title"/>
          </p:nvPr>
        </p:nvSpPr>
        <p:spPr>
          <a:xfrm>
            <a:off x="371475" y="412690"/>
            <a:ext cx="10161935" cy="802641"/>
          </a:xfrm>
        </p:spPr>
        <p:txBody>
          <a:bodyPr/>
          <a:lstStyle/>
          <a:p>
            <a:r>
              <a:rPr lang="en-GB" dirty="0"/>
              <a:t>Contents</a:t>
            </a:r>
          </a:p>
        </p:txBody>
      </p:sp>
      <p:sp>
        <p:nvSpPr>
          <p:cNvPr id="7" name="Rectangle 6">
            <a:extLst>
              <a:ext uri="{FF2B5EF4-FFF2-40B4-BE49-F238E27FC236}">
                <a16:creationId xmlns:a16="http://schemas.microsoft.com/office/drawing/2014/main" id="{498F4436-DF01-474D-A2ED-910E44BC5432}"/>
              </a:ext>
            </a:extLst>
          </p:cNvPr>
          <p:cNvSpPr/>
          <p:nvPr/>
        </p:nvSpPr>
        <p:spPr>
          <a:xfrm>
            <a:off x="371474" y="1215331"/>
            <a:ext cx="4932363" cy="5042406"/>
          </a:xfrm>
          <a:prstGeom prst="rect">
            <a:avLst/>
          </a:prstGeom>
        </p:spPr>
        <p:txBody>
          <a:bodyPr wrap="square">
            <a:spAutoFit/>
          </a:bodyPr>
          <a:lstStyle/>
          <a:p>
            <a:pPr>
              <a:lnSpc>
                <a:spcPts val="1880"/>
              </a:lnSpc>
              <a:spcAft>
                <a:spcPts val="1800"/>
              </a:spcAft>
              <a:defRPr/>
            </a:pPr>
            <a:r>
              <a:rPr lang="en-GB" sz="1600" dirty="0">
                <a:solidFill>
                  <a:schemeClr val="tx1">
                    <a:lumMod val="65000"/>
                    <a:lumOff val="35000"/>
                  </a:schemeClr>
                </a:solidFill>
                <a:latin typeface="Roboto Light" panose="02000000000000000000" pitchFamily="2" charset="0"/>
                <a:ea typeface="Roboto Regular" panose="02000000000000000000" pitchFamily="2" charset="0"/>
              </a:rPr>
              <a:t>Our Vision </a:t>
            </a:r>
          </a:p>
          <a:p>
            <a:pPr>
              <a:lnSpc>
                <a:spcPts val="1880"/>
              </a:lnSpc>
              <a:spcAft>
                <a:spcPts val="1800"/>
              </a:spcAft>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Background and Context </a:t>
            </a:r>
          </a:p>
          <a:p>
            <a:pPr>
              <a:lnSpc>
                <a:spcPts val="1880"/>
              </a:lnSpc>
              <a:spcAft>
                <a:spcPts val="600"/>
              </a:spcAft>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Addressing the Priorities for MSE:</a:t>
            </a:r>
          </a:p>
          <a:p>
            <a:pPr marL="285750" indent="-285750">
              <a:lnSpc>
                <a:spcPts val="1880"/>
              </a:lnSpc>
              <a:spcAft>
                <a:spcPts val="6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Effective Leadership, strong Digital Governance and improved Partnership Working</a:t>
            </a:r>
          </a:p>
          <a:p>
            <a:pPr marL="285750" indent="-285750">
              <a:lnSpc>
                <a:spcPts val="1880"/>
              </a:lnSpc>
              <a:spcAft>
                <a:spcPts val="6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Digital Capacity and Capability</a:t>
            </a:r>
          </a:p>
          <a:p>
            <a:pPr marL="285750" indent="-285750">
              <a:lnSpc>
                <a:spcPts val="1880"/>
              </a:lnSpc>
              <a:spcAft>
                <a:spcPts val="6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Digital Services and Infrastructure</a:t>
            </a:r>
          </a:p>
          <a:p>
            <a:pPr marL="285750" indent="-285750">
              <a:lnSpc>
                <a:spcPts val="1880"/>
              </a:lnSpc>
              <a:spcAft>
                <a:spcPts val="6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Innovation and work with Third Parties</a:t>
            </a:r>
          </a:p>
          <a:p>
            <a:pPr marL="285750" indent="-285750">
              <a:lnSpc>
                <a:spcPts val="1880"/>
              </a:lnSpc>
              <a:spcAft>
                <a:spcPts val="18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Empowering Residents</a:t>
            </a:r>
          </a:p>
          <a:p>
            <a:pPr lvl="0">
              <a:lnSpc>
                <a:spcPts val="1880"/>
              </a:lnSpc>
              <a:spcAft>
                <a:spcPts val="1800"/>
              </a:spcAft>
              <a:defRPr/>
            </a:pPr>
            <a:r>
              <a:rPr lang="en-GB" sz="1600" dirty="0">
                <a:solidFill>
                  <a:srgbClr val="000000">
                    <a:lumMod val="75000"/>
                    <a:lumOff val="25000"/>
                  </a:srgbClr>
                </a:solidFill>
                <a:latin typeface="Roboto Light" panose="02000000000000000000" pitchFamily="2" charset="0"/>
                <a:ea typeface="Roboto Regular" panose="02000000000000000000" pitchFamily="2" charset="0"/>
              </a:rPr>
              <a:t>Implications and Roadmap</a:t>
            </a:r>
          </a:p>
          <a:p>
            <a:pPr lvl="0">
              <a:lnSpc>
                <a:spcPts val="1880"/>
              </a:lnSpc>
              <a:spcAft>
                <a:spcPts val="600"/>
              </a:spcAft>
              <a:defRPr/>
            </a:pPr>
            <a:r>
              <a:rPr lang="en-GB" sz="1600" dirty="0">
                <a:solidFill>
                  <a:srgbClr val="000000">
                    <a:lumMod val="75000"/>
                    <a:lumOff val="25000"/>
                  </a:srgbClr>
                </a:solidFill>
                <a:latin typeface="Roboto Light" panose="02000000000000000000" pitchFamily="2" charset="0"/>
                <a:ea typeface="Roboto Regular" panose="02000000000000000000" pitchFamily="2" charset="0"/>
              </a:rPr>
              <a:t>Appendices</a:t>
            </a:r>
          </a:p>
          <a:p>
            <a:pPr marL="285750" lvl="0" indent="-285750">
              <a:lnSpc>
                <a:spcPts val="1880"/>
              </a:lnSpc>
              <a:spcAft>
                <a:spcPts val="6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Target Operating Model</a:t>
            </a:r>
          </a:p>
          <a:p>
            <a:pPr marL="285750" lvl="0" indent="-285750">
              <a:lnSpc>
                <a:spcPts val="1880"/>
              </a:lnSpc>
              <a:spcAft>
                <a:spcPts val="6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Documents Reviewed and List of Interviews</a:t>
            </a:r>
          </a:p>
          <a:p>
            <a:pPr marL="285750" lvl="0" indent="-285750">
              <a:lnSpc>
                <a:spcPts val="1880"/>
              </a:lnSpc>
              <a:spcAft>
                <a:spcPts val="600"/>
              </a:spcAft>
              <a:buClr>
                <a:schemeClr val="accent1"/>
              </a:buClr>
              <a:buFont typeface="Wingdings" pitchFamily="2" charset="2"/>
              <a:buChar char="§"/>
              <a:defRPr/>
            </a:pPr>
            <a:r>
              <a:rPr lang="en-GB" sz="1600" dirty="0">
                <a:solidFill>
                  <a:schemeClr val="tx1">
                    <a:lumMod val="75000"/>
                    <a:lumOff val="25000"/>
                  </a:schemeClr>
                </a:solidFill>
                <a:latin typeface="Roboto Light" panose="02000000000000000000" pitchFamily="2" charset="0"/>
                <a:ea typeface="Roboto Regular" panose="02000000000000000000" pitchFamily="2" charset="0"/>
              </a:rPr>
              <a:t>Glossary</a:t>
            </a:r>
          </a:p>
        </p:txBody>
      </p:sp>
      <p:cxnSp>
        <p:nvCxnSpPr>
          <p:cNvPr id="9" name="Straight Connector 8">
            <a:extLst>
              <a:ext uri="{FF2B5EF4-FFF2-40B4-BE49-F238E27FC236}">
                <a16:creationId xmlns:a16="http://schemas.microsoft.com/office/drawing/2014/main" id="{FD91A1D3-AE46-834B-BC87-3AC180D2A8CE}"/>
              </a:ext>
            </a:extLst>
          </p:cNvPr>
          <p:cNvCxnSpPr>
            <a:cxnSpLocks/>
          </p:cNvCxnSpPr>
          <p:nvPr/>
        </p:nvCxnSpPr>
        <p:spPr>
          <a:xfrm flipH="1">
            <a:off x="434975" y="1177413"/>
            <a:ext cx="514073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577E67-6DF7-094D-9C71-B11E9D957D20}"/>
              </a:ext>
            </a:extLst>
          </p:cNvPr>
          <p:cNvCxnSpPr>
            <a:cxnSpLocks/>
          </p:cNvCxnSpPr>
          <p:nvPr/>
        </p:nvCxnSpPr>
        <p:spPr>
          <a:xfrm flipH="1">
            <a:off x="434975" y="1635649"/>
            <a:ext cx="514073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A56F850-A35F-E046-BB47-E32A996AF741}"/>
              </a:ext>
            </a:extLst>
          </p:cNvPr>
          <p:cNvCxnSpPr>
            <a:cxnSpLocks/>
          </p:cNvCxnSpPr>
          <p:nvPr/>
        </p:nvCxnSpPr>
        <p:spPr>
          <a:xfrm flipH="1">
            <a:off x="434975" y="2093885"/>
            <a:ext cx="514073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97BE0E-2CA3-3E4C-9407-A962A3CEBD1E}"/>
              </a:ext>
            </a:extLst>
          </p:cNvPr>
          <p:cNvCxnSpPr>
            <a:cxnSpLocks/>
          </p:cNvCxnSpPr>
          <p:nvPr/>
        </p:nvCxnSpPr>
        <p:spPr>
          <a:xfrm flipH="1">
            <a:off x="434975" y="4371409"/>
            <a:ext cx="514073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5A9704-1970-6243-86E9-0A588C16FD16}"/>
              </a:ext>
            </a:extLst>
          </p:cNvPr>
          <p:cNvCxnSpPr>
            <a:cxnSpLocks/>
          </p:cNvCxnSpPr>
          <p:nvPr/>
        </p:nvCxnSpPr>
        <p:spPr>
          <a:xfrm flipH="1">
            <a:off x="434975" y="4875596"/>
            <a:ext cx="514073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7AC092-C08D-EE49-A54F-DACDC75BB36B}"/>
              </a:ext>
            </a:extLst>
          </p:cNvPr>
          <p:cNvCxnSpPr>
            <a:cxnSpLocks/>
          </p:cNvCxnSpPr>
          <p:nvPr/>
        </p:nvCxnSpPr>
        <p:spPr>
          <a:xfrm flipH="1">
            <a:off x="434975" y="6207653"/>
            <a:ext cx="514073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48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4372C6-CBBE-4BA4-85D3-B3F5997B3AA2}"/>
              </a:ext>
            </a:extLst>
          </p:cNvPr>
          <p:cNvSpPr>
            <a:spLocks noGrp="1"/>
          </p:cNvSpPr>
          <p:nvPr>
            <p:ph type="title"/>
          </p:nvPr>
        </p:nvSpPr>
        <p:spPr>
          <a:xfrm>
            <a:off x="371475" y="412690"/>
            <a:ext cx="10161935" cy="802641"/>
          </a:xfrm>
        </p:spPr>
        <p:txBody>
          <a:bodyPr/>
          <a:lstStyle/>
          <a:p>
            <a:r>
              <a:rPr lang="en-GB" dirty="0"/>
              <a:t>Functions of our new Digital Governance </a:t>
            </a:r>
            <a:r>
              <a:rPr lang="en-GB" sz="2400" dirty="0"/>
              <a:t>(2/2)</a:t>
            </a:r>
          </a:p>
        </p:txBody>
      </p:sp>
      <p:sp>
        <p:nvSpPr>
          <p:cNvPr id="3" name="Content Placeholder 2">
            <a:extLst>
              <a:ext uri="{FF2B5EF4-FFF2-40B4-BE49-F238E27FC236}">
                <a16:creationId xmlns:a16="http://schemas.microsoft.com/office/drawing/2014/main" id="{BEE4D97D-8243-4DCC-AB3D-631932835D37}"/>
              </a:ext>
            </a:extLst>
          </p:cNvPr>
          <p:cNvSpPr>
            <a:spLocks noGrp="1"/>
          </p:cNvSpPr>
          <p:nvPr>
            <p:ph idx="4294967295"/>
          </p:nvPr>
        </p:nvSpPr>
        <p:spPr>
          <a:xfrm>
            <a:off x="4168239" y="1493838"/>
            <a:ext cx="7410203" cy="4611687"/>
          </a:xfrm>
        </p:spPr>
        <p:txBody>
          <a:bodyPr vert="horz" lIns="0" tIns="0" rIns="0" bIns="0" rtlCol="0" anchor="t">
            <a:noAutofit/>
          </a:bodyPr>
          <a:lstStyle/>
          <a:p>
            <a:pPr marL="342900" indent="-342900">
              <a:spcBef>
                <a:spcPts val="0"/>
              </a:spcBef>
              <a:spcAft>
                <a:spcPts val="800"/>
              </a:spcAft>
              <a:buFont typeface="+mj-lt"/>
              <a:buAutoNum type="arabicPeriod" startAt="3"/>
            </a:pPr>
            <a:r>
              <a:rPr lang="en-GB" sz="1400" dirty="0">
                <a:solidFill>
                  <a:schemeClr val="accent1"/>
                </a:solidFill>
                <a:effectLst/>
                <a:latin typeface="Roboto Regular" panose="02000000000000000000" pitchFamily="2" charset="0"/>
                <a:ea typeface="Roboto Regular" panose="02000000000000000000" pitchFamily="2" charset="0"/>
                <a:cs typeface="Calibri"/>
              </a:rPr>
              <a:t>Delivery of digital programmes:</a:t>
            </a:r>
            <a:endParaRPr lang="en-GB" sz="1400" dirty="0">
              <a:solidFill>
                <a:schemeClr val="accent1"/>
              </a:solidFill>
              <a:effectLst/>
              <a:latin typeface="Roboto Regular" panose="02000000000000000000" pitchFamily="2" charset="0"/>
              <a:ea typeface="Roboto Regular" panose="02000000000000000000" pitchFamily="2" charset="0"/>
            </a:endParaRP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Enabling programmes for the ICS that are wholly/primarily of a digital nature. This includes systems, data architecture, technical architecture, resident facing digital service architecture and specific projects such as the Shared Care Record, Data Lake, and Business Intelligence.</a:t>
            </a:r>
          </a:p>
          <a:p>
            <a:pPr marL="342900" indent="-342900">
              <a:spcBef>
                <a:spcPts val="0"/>
              </a:spcBef>
              <a:spcAft>
                <a:spcPts val="800"/>
              </a:spcAft>
              <a:buFont typeface="+mj-lt"/>
              <a:buAutoNum type="arabicPeriod" startAt="4"/>
            </a:pPr>
            <a:r>
              <a:rPr lang="en-GB" sz="1400" dirty="0">
                <a:solidFill>
                  <a:schemeClr val="accent1"/>
                </a:solidFill>
                <a:effectLst/>
                <a:latin typeface="Roboto Regular" panose="02000000000000000000" pitchFamily="2" charset="0"/>
                <a:ea typeface="Roboto Regular" panose="02000000000000000000" pitchFamily="2" charset="0"/>
                <a:cs typeface="Calibri"/>
              </a:rPr>
              <a:t>Participation in cross-ICS programmes </a:t>
            </a:r>
          </a:p>
          <a:p>
            <a:pPr marL="536575" lvl="0" indent="-257175">
              <a:spcBef>
                <a:spcPts val="0"/>
              </a:spcBef>
              <a:spcAft>
                <a:spcPts val="800"/>
              </a:spcAft>
            </a:pPr>
            <a:r>
              <a:rPr lang="en-GB" sz="1400" dirty="0">
                <a:latin typeface="Roboto Regular" panose="02000000000000000000" pitchFamily="2" charset="0"/>
                <a:cs typeface="Calibri" panose="020F0502020204030204" pitchFamily="34" charset="0"/>
              </a:rPr>
              <a:t>Digital is key to enabling cross-ICS programmes. Our governance will be connected to cross-ICS programme governance, integrated with the approach of MSE Partners</a:t>
            </a:r>
          </a:p>
          <a:p>
            <a:pPr marL="342900" indent="-342900">
              <a:spcBef>
                <a:spcPts val="0"/>
              </a:spcBef>
              <a:spcAft>
                <a:spcPts val="800"/>
              </a:spcAft>
              <a:buFont typeface="+mj-lt"/>
              <a:buAutoNum type="arabicPeriod" startAt="5"/>
            </a:pPr>
            <a:r>
              <a:rPr lang="en-GB" sz="1400" dirty="0">
                <a:solidFill>
                  <a:schemeClr val="accent1"/>
                </a:solidFill>
                <a:effectLst/>
                <a:latin typeface="Roboto Regular" panose="02000000000000000000" pitchFamily="2" charset="0"/>
                <a:ea typeface="Roboto Regular" panose="02000000000000000000" pitchFamily="2" charset="0"/>
                <a:cs typeface="Calibri"/>
              </a:rPr>
              <a:t>Performance management of cross-system services</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Reporting on digital services serving our residents, workforce and organisations</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Ensuring effective business as usual </a:t>
            </a:r>
          </a:p>
          <a:p>
            <a:pPr marL="342900" indent="-342900">
              <a:spcBef>
                <a:spcPts val="0"/>
              </a:spcBef>
              <a:spcAft>
                <a:spcPts val="800"/>
              </a:spcAft>
              <a:buFont typeface="+mj-lt"/>
              <a:buAutoNum type="arabicPeriod" startAt="6"/>
            </a:pPr>
            <a:r>
              <a:rPr lang="en-GB" sz="1400" dirty="0">
                <a:solidFill>
                  <a:schemeClr val="accent1"/>
                </a:solidFill>
                <a:effectLst/>
                <a:latin typeface="Roboto Regular" panose="02000000000000000000" pitchFamily="2" charset="0"/>
                <a:ea typeface="Roboto Regular" panose="02000000000000000000" pitchFamily="2" charset="0"/>
                <a:cs typeface="Calibri"/>
              </a:rPr>
              <a:t>Engagement and Collaboration</a:t>
            </a:r>
            <a:r>
              <a:rPr lang="en-GB" sz="1400" dirty="0">
                <a:solidFill>
                  <a:schemeClr val="accent1"/>
                </a:solidFill>
                <a:latin typeface="Roboto Regular" panose="02000000000000000000" pitchFamily="2" charset="0"/>
                <a:ea typeface="Roboto Regular" panose="02000000000000000000" pitchFamily="2" charset="0"/>
                <a:cs typeface="Calibri"/>
              </a:rPr>
              <a:t> to improve partnership working</a:t>
            </a:r>
            <a:endParaRPr lang="en-GB" sz="1400" dirty="0">
              <a:solidFill>
                <a:schemeClr val="accent1"/>
              </a:solidFill>
              <a:effectLst/>
              <a:latin typeface="Roboto Regular" panose="02000000000000000000" pitchFamily="2" charset="0"/>
              <a:ea typeface="Roboto Regular" panose="02000000000000000000" pitchFamily="2" charset="0"/>
            </a:endParaRPr>
          </a:p>
          <a:p>
            <a:pPr marL="536575" lvl="0" indent="-257175">
              <a:spcBef>
                <a:spcPts val="0"/>
              </a:spcBef>
              <a:spcAft>
                <a:spcPts val="800"/>
              </a:spcAft>
            </a:pPr>
            <a:r>
              <a:rPr lang="en-GB" sz="1400" dirty="0">
                <a:latin typeface="Roboto Regular" panose="02000000000000000000" pitchFamily="2" charset="0"/>
                <a:cs typeface="Calibri" panose="020F0502020204030204" pitchFamily="34" charset="0"/>
              </a:rPr>
              <a:t>Ensuring all partners understand the role of digital in enabling the ICS ambitions</a:t>
            </a:r>
          </a:p>
          <a:p>
            <a:pPr marL="536575" lvl="0" indent="-257175">
              <a:spcBef>
                <a:spcPts val="0"/>
              </a:spcBef>
              <a:spcAft>
                <a:spcPts val="800"/>
              </a:spcAft>
            </a:pPr>
            <a:r>
              <a:rPr lang="en-GB" sz="1400" dirty="0">
                <a:latin typeface="Roboto Regular" panose="02000000000000000000" pitchFamily="2" charset="0"/>
                <a:cs typeface="Calibri" panose="020F0502020204030204" pitchFamily="34" charset="0"/>
              </a:rPr>
              <a:t>Promoting the need to work collaboratively and the requirements of the underlying foundations for a sustainable journey towards our vision</a:t>
            </a:r>
          </a:p>
          <a:p>
            <a:pPr marL="536575" indent="-257175">
              <a:spcBef>
                <a:spcPts val="0"/>
              </a:spcBef>
              <a:spcAft>
                <a:spcPts val="800"/>
              </a:spcAft>
            </a:pPr>
            <a:r>
              <a:rPr lang="en-GB" sz="1400" dirty="0">
                <a:latin typeface="Roboto Regular" panose="02000000000000000000" pitchFamily="2" charset="0"/>
                <a:cs typeface="Calibri" panose="020F0502020204030204" pitchFamily="34" charset="0"/>
              </a:rPr>
              <a:t>Establishing digital champions among system leaders</a:t>
            </a:r>
          </a:p>
          <a:p>
            <a:pPr marL="536575" lvl="0" indent="-257175">
              <a:spcBef>
                <a:spcPts val="0"/>
              </a:spcBef>
              <a:spcAft>
                <a:spcPts val="800"/>
              </a:spcAft>
            </a:pPr>
            <a:r>
              <a:rPr lang="en-GB" sz="1400" dirty="0">
                <a:latin typeface="Roboto Regular" panose="02000000000000000000" pitchFamily="2" charset="0"/>
                <a:cs typeface="Calibri" panose="020F0502020204030204" pitchFamily="34" charset="0"/>
              </a:rPr>
              <a:t>Engagement with clinicians, professionals, service users and residents</a:t>
            </a:r>
          </a:p>
        </p:txBody>
      </p:sp>
      <p:sp>
        <p:nvSpPr>
          <p:cNvPr id="5" name="Rectangle 4">
            <a:extLst>
              <a:ext uri="{FF2B5EF4-FFF2-40B4-BE49-F238E27FC236}">
                <a16:creationId xmlns:a16="http://schemas.microsoft.com/office/drawing/2014/main" id="{9E65DAFB-438E-AF42-B364-9511BECC27AB}"/>
              </a:ext>
            </a:extLst>
          </p:cNvPr>
          <p:cNvSpPr/>
          <p:nvPr/>
        </p:nvSpPr>
        <p:spPr>
          <a:xfrm>
            <a:off x="655234" y="1601190"/>
            <a:ext cx="2950028" cy="10826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6" name="Rectangle 5">
            <a:extLst>
              <a:ext uri="{FF2B5EF4-FFF2-40B4-BE49-F238E27FC236}">
                <a16:creationId xmlns:a16="http://schemas.microsoft.com/office/drawing/2014/main" id="{16B2FC27-F08F-E143-9E08-65A06D513005}"/>
              </a:ext>
            </a:extLst>
          </p:cNvPr>
          <p:cNvSpPr/>
          <p:nvPr/>
        </p:nvSpPr>
        <p:spPr>
          <a:xfrm>
            <a:off x="829406" y="1877291"/>
            <a:ext cx="2383971" cy="584775"/>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Key functions for our new digital governance</a:t>
            </a:r>
            <a:endParaRPr lang="en-US" sz="1600" dirty="0">
              <a:solidFill>
                <a:schemeClr val="tx2"/>
              </a:solidFill>
              <a:latin typeface="Roboto Regular" panose="02000000000000000000" pitchFamily="2" charset="0"/>
              <a:ea typeface="Roboto Regular" panose="02000000000000000000" pitchFamily="2" charset="0"/>
            </a:endParaRPr>
          </a:p>
        </p:txBody>
      </p:sp>
      <p:pic>
        <p:nvPicPr>
          <p:cNvPr id="9" name="Picture 8">
            <a:extLst>
              <a:ext uri="{FF2B5EF4-FFF2-40B4-BE49-F238E27FC236}">
                <a16:creationId xmlns:a16="http://schemas.microsoft.com/office/drawing/2014/main" id="{41A77439-8C13-A548-9C8A-CF46B223E985}"/>
              </a:ext>
            </a:extLst>
          </p:cNvPr>
          <p:cNvPicPr>
            <a:picLocks noChangeAspect="1"/>
          </p:cNvPicPr>
          <p:nvPr/>
        </p:nvPicPr>
        <p:blipFill>
          <a:blip r:embed="rId2"/>
          <a:stretch>
            <a:fillRect/>
          </a:stretch>
        </p:blipFill>
        <p:spPr>
          <a:xfrm>
            <a:off x="0" y="3407722"/>
            <a:ext cx="3605262" cy="1758043"/>
          </a:xfrm>
          <a:prstGeom prst="rect">
            <a:avLst/>
          </a:prstGeom>
        </p:spPr>
      </p:pic>
    </p:spTree>
    <p:extLst>
      <p:ext uri="{BB962C8B-B14F-4D97-AF65-F5344CB8AC3E}">
        <p14:creationId xmlns:p14="http://schemas.microsoft.com/office/powerpoint/2010/main" val="2924106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65F627-E422-9242-B253-C1EBF6AE0DA1}"/>
              </a:ext>
            </a:extLst>
          </p:cNvPr>
          <p:cNvSpPr/>
          <p:nvPr/>
        </p:nvSpPr>
        <p:spPr>
          <a:xfrm>
            <a:off x="6128658" y="1561131"/>
            <a:ext cx="5656942" cy="44715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4" name="Title 3">
            <a:extLst>
              <a:ext uri="{FF2B5EF4-FFF2-40B4-BE49-F238E27FC236}">
                <a16:creationId xmlns:a16="http://schemas.microsoft.com/office/drawing/2014/main" id="{91D6510C-39EA-4D0D-B375-0FB983727644}"/>
              </a:ext>
            </a:extLst>
          </p:cNvPr>
          <p:cNvSpPr>
            <a:spLocks noGrp="1"/>
          </p:cNvSpPr>
          <p:nvPr>
            <p:ph type="title"/>
          </p:nvPr>
        </p:nvSpPr>
        <p:spPr>
          <a:xfrm>
            <a:off x="371475" y="412690"/>
            <a:ext cx="10161935" cy="802641"/>
          </a:xfrm>
        </p:spPr>
        <p:txBody>
          <a:bodyPr/>
          <a:lstStyle/>
          <a:p>
            <a:r>
              <a:rPr lang="en-GB" sz="3200" dirty="0"/>
              <a:t>How will we deliver this Digital Governance?</a:t>
            </a:r>
            <a:r>
              <a:rPr lang="en-GB" sz="2000" dirty="0"/>
              <a:t> </a:t>
            </a:r>
            <a:r>
              <a:rPr lang="en-GB" sz="2400" dirty="0"/>
              <a:t>(1/2)</a:t>
            </a:r>
            <a:r>
              <a:rPr lang="en-GB" dirty="0"/>
              <a:t>  </a:t>
            </a:r>
          </a:p>
        </p:txBody>
      </p:sp>
      <p:sp>
        <p:nvSpPr>
          <p:cNvPr id="2" name="Content Placeholder 1">
            <a:extLst>
              <a:ext uri="{FF2B5EF4-FFF2-40B4-BE49-F238E27FC236}">
                <a16:creationId xmlns:a16="http://schemas.microsoft.com/office/drawing/2014/main" id="{F65A73F5-B8AB-4EF1-A505-D10FC982B916}"/>
              </a:ext>
            </a:extLst>
          </p:cNvPr>
          <p:cNvSpPr>
            <a:spLocks noGrp="1"/>
          </p:cNvSpPr>
          <p:nvPr>
            <p:ph idx="4294967295"/>
          </p:nvPr>
        </p:nvSpPr>
        <p:spPr>
          <a:xfrm>
            <a:off x="498764" y="1561132"/>
            <a:ext cx="5017799" cy="3873500"/>
          </a:xfrm>
        </p:spPr>
        <p:txBody>
          <a:bodyPr vert="horz" wrap="square" lIns="0" tIns="0" rIns="0" bIns="0" rtlCol="0" anchor="t">
            <a:noAutofit/>
          </a:bodyPr>
          <a:lstStyle/>
          <a:p>
            <a:pPr marL="0" indent="0">
              <a:lnSpc>
                <a:spcPct val="90000"/>
              </a:lnSpc>
              <a:spcBef>
                <a:spcPts val="0"/>
              </a:spcBef>
              <a:spcAft>
                <a:spcPts val="600"/>
              </a:spcAft>
              <a:buNone/>
            </a:pPr>
            <a:r>
              <a:rPr lang="en-GB" sz="1600" dirty="0">
                <a:solidFill>
                  <a:schemeClr val="tx2"/>
                </a:solidFill>
                <a:effectLst/>
                <a:latin typeface="Roboto Regular" panose="02000000000000000000" pitchFamily="2" charset="0"/>
                <a:ea typeface="Roboto Regular" panose="02000000000000000000" pitchFamily="2" charset="0"/>
                <a:cs typeface="Calibri"/>
              </a:rPr>
              <a:t>Digital Board</a:t>
            </a:r>
            <a:r>
              <a:rPr lang="en-GB" sz="1600" dirty="0">
                <a:solidFill>
                  <a:schemeClr val="tx2"/>
                </a:solidFill>
                <a:latin typeface="Roboto Regular" panose="02000000000000000000" pitchFamily="2" charset="0"/>
                <a:ea typeface="Roboto Regular" panose="02000000000000000000" pitchFamily="2" charset="0"/>
                <a:cs typeface="Calibri"/>
              </a:rPr>
              <a:t> with system leadership representation</a:t>
            </a:r>
            <a:endParaRPr lang="en-GB" sz="1600" dirty="0">
              <a:solidFill>
                <a:schemeClr val="tx2"/>
              </a:solidFill>
              <a:effectLst/>
              <a:latin typeface="Roboto Regular" panose="02000000000000000000" pitchFamily="2" charset="0"/>
              <a:ea typeface="Roboto Regular" panose="02000000000000000000" pitchFamily="2" charset="0"/>
            </a:endParaRP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Senior organisation leaders, trusted by and accountable to SLEG to set strategy, monitor progress, take decisions, and manage risks</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Representatives of system functions including finance, strategy, clinical, professional (e.g., social worker), operations and transformation</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Not necessarily including a representative of each constituent organisation but trusted by individual organisations to act on behalf of the system</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Able to self-serve information e.g., through central document store, live access to roadmap and reporting</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Role modelling collaborative working and culture to drive transformation</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Reporting into SLEG and working in partnership with other ICS level boards</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Supported by CDIO team, producing reporting and implementing actions</a:t>
            </a:r>
          </a:p>
          <a:p>
            <a:pPr marL="0" indent="0">
              <a:buNone/>
            </a:pPr>
            <a:endParaRPr lang="en-GB" sz="1400" dirty="0"/>
          </a:p>
        </p:txBody>
      </p:sp>
      <p:sp>
        <p:nvSpPr>
          <p:cNvPr id="3" name="Content Placeholder 2">
            <a:extLst>
              <a:ext uri="{FF2B5EF4-FFF2-40B4-BE49-F238E27FC236}">
                <a16:creationId xmlns:a16="http://schemas.microsoft.com/office/drawing/2014/main" id="{003771F9-FC56-4B41-B4E0-CDC6ABB5A2EE}"/>
              </a:ext>
            </a:extLst>
          </p:cNvPr>
          <p:cNvSpPr>
            <a:spLocks noGrp="1"/>
          </p:cNvSpPr>
          <p:nvPr>
            <p:ph idx="4294967295"/>
          </p:nvPr>
        </p:nvSpPr>
        <p:spPr>
          <a:xfrm>
            <a:off x="6206785" y="1703388"/>
            <a:ext cx="5500687" cy="3968750"/>
          </a:xfrm>
          <a:noFill/>
        </p:spPr>
        <p:txBody>
          <a:bodyPr vert="horz" lIns="216000" tIns="216000" rIns="216000" bIns="288000" rtlCol="0" anchor="t">
            <a:noAutofit/>
          </a:bodyPr>
          <a:lstStyle/>
          <a:p>
            <a:pPr marL="0" indent="0">
              <a:lnSpc>
                <a:spcPct val="90000"/>
              </a:lnSpc>
              <a:spcBef>
                <a:spcPts val="600"/>
              </a:spcBef>
              <a:spcAft>
                <a:spcPts val="600"/>
              </a:spcAft>
              <a:buNone/>
            </a:pPr>
            <a:r>
              <a:rPr lang="en-GB" sz="1600" dirty="0">
                <a:solidFill>
                  <a:schemeClr val="tx2"/>
                </a:solidFill>
                <a:latin typeface="Roboto Regular" panose="02000000000000000000" pitchFamily="2" charset="0"/>
                <a:ea typeface="Roboto Regular" panose="02000000000000000000" pitchFamily="2" charset="0"/>
                <a:cs typeface="Calibri"/>
              </a:rPr>
              <a:t>Digitally</a:t>
            </a:r>
            <a:r>
              <a:rPr lang="en-GB" sz="1600" dirty="0">
                <a:solidFill>
                  <a:schemeClr val="tx2"/>
                </a:solidFill>
                <a:effectLst/>
                <a:latin typeface="Roboto Regular" panose="02000000000000000000" pitchFamily="2" charset="0"/>
                <a:ea typeface="Roboto Regular" panose="02000000000000000000" pitchFamily="2" charset="0"/>
                <a:cs typeface="Calibri"/>
              </a:rPr>
              <a:t> literate SLEG and key </a:t>
            </a:r>
            <a:r>
              <a:rPr lang="en-GB" sz="1600" dirty="0">
                <a:solidFill>
                  <a:schemeClr val="tx2"/>
                </a:solidFill>
                <a:latin typeface="Roboto Regular" panose="02000000000000000000" pitchFamily="2" charset="0"/>
                <a:ea typeface="Roboto Regular" panose="02000000000000000000" pitchFamily="2" charset="0"/>
                <a:cs typeface="Calibri"/>
              </a:rPr>
              <a:t>system leaders</a:t>
            </a:r>
            <a:endParaRPr lang="en-GB" sz="1600" dirty="0">
              <a:solidFill>
                <a:schemeClr val="tx2"/>
              </a:solidFill>
              <a:effectLst/>
              <a:latin typeface="Roboto Regular" panose="02000000000000000000" pitchFamily="2" charset="0"/>
              <a:ea typeface="Roboto Regular" panose="02000000000000000000" pitchFamily="2" charset="0"/>
              <a:cs typeface="Calibri"/>
            </a:endParaRPr>
          </a:p>
          <a:p>
            <a:pPr marL="268288" lvl="0"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Understand the role of digital in delivering the ICS objectives, programmes and functions</a:t>
            </a:r>
          </a:p>
          <a:p>
            <a:pPr marL="268288" lvl="0"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Actively driving collaboration between organisational digital teams and programmes across the ICS and with the ICS digital team</a:t>
            </a:r>
          </a:p>
          <a:p>
            <a:pPr marL="0" indent="0">
              <a:lnSpc>
                <a:spcPct val="90000"/>
              </a:lnSpc>
              <a:spcBef>
                <a:spcPts val="600"/>
              </a:spcBef>
              <a:buNone/>
            </a:pPr>
            <a:endParaRPr lang="en-GB" sz="1400" dirty="0">
              <a:latin typeface="Roboto Regular" panose="02000000000000000000" pitchFamily="2" charset="0"/>
              <a:ea typeface="Roboto Regular" panose="02000000000000000000" pitchFamily="2" charset="0"/>
              <a:cs typeface="Calibri" panose="020F0502020204030204" pitchFamily="34" charset="0"/>
            </a:endParaRPr>
          </a:p>
          <a:p>
            <a:pPr marL="0" indent="0">
              <a:lnSpc>
                <a:spcPct val="90000"/>
              </a:lnSpc>
              <a:spcBef>
                <a:spcPts val="600"/>
              </a:spcBef>
              <a:spcAft>
                <a:spcPts val="600"/>
              </a:spcAft>
              <a:buNone/>
            </a:pPr>
            <a:r>
              <a:rPr lang="en-GB" sz="1600" dirty="0">
                <a:solidFill>
                  <a:schemeClr val="tx2"/>
                </a:solidFill>
                <a:effectLst/>
                <a:latin typeface="Roboto Regular" panose="02000000000000000000" pitchFamily="2" charset="0"/>
                <a:ea typeface="Roboto Regular" panose="02000000000000000000" pitchFamily="2" charset="0"/>
                <a:cs typeface="Calibri"/>
              </a:rPr>
              <a:t>Collaborative ways of working</a:t>
            </a:r>
          </a:p>
          <a:p>
            <a:pPr marL="268288" indent="-258763">
              <a:lnSpc>
                <a:spcPct val="100000"/>
              </a:lnSpc>
              <a:spcBef>
                <a:spcPts val="0"/>
              </a:spcBef>
              <a:buClr>
                <a:schemeClr val="accent1"/>
              </a:buClr>
            </a:pPr>
            <a:r>
              <a:rPr lang="en-GB" sz="1400" dirty="0">
                <a:latin typeface="Roboto Regular" panose="02000000000000000000" pitchFamily="2" charset="0"/>
                <a:cs typeface="Calibri" panose="020F0502020204030204" pitchFamily="34" charset="0"/>
              </a:rPr>
              <a:t>Digital tools and knowledge management that enable effective working of the ICS digital team with colleagues across the system:</a:t>
            </a:r>
          </a:p>
          <a:p>
            <a:pPr marL="539750" lvl="1" indent="-228600">
              <a:spcBef>
                <a:spcPts val="600"/>
              </a:spcBef>
              <a:buFont typeface="Wingdings" pitchFamily="2" charset="2"/>
              <a:buChar char="§"/>
            </a:pPr>
            <a:r>
              <a:rPr lang="en-GB" sz="1400" dirty="0">
                <a:effectLst/>
                <a:latin typeface="Roboto Regular" panose="02000000000000000000" pitchFamily="2" charset="0"/>
                <a:ea typeface="Roboto Regular" panose="02000000000000000000" pitchFamily="2" charset="0"/>
                <a:cs typeface="Times New Roman"/>
              </a:rPr>
              <a:t>Including access to information</a:t>
            </a:r>
            <a:r>
              <a:rPr lang="en-GB" sz="1400" dirty="0">
                <a:latin typeface="Roboto Regular" panose="02000000000000000000" pitchFamily="2" charset="0"/>
                <a:ea typeface="Roboto Regular" panose="02000000000000000000" pitchFamily="2" charset="0"/>
                <a:cs typeface="Times New Roman"/>
              </a:rPr>
              <a:t> and </a:t>
            </a:r>
            <a:r>
              <a:rPr lang="en-GB" sz="1400" dirty="0">
                <a:effectLst/>
                <a:latin typeface="Roboto Regular" panose="02000000000000000000" pitchFamily="2" charset="0"/>
                <a:ea typeface="Roboto Regular" panose="02000000000000000000" pitchFamily="2" charset="0"/>
                <a:cs typeface="Times New Roman"/>
              </a:rPr>
              <a:t>online</a:t>
            </a:r>
            <a:r>
              <a:rPr lang="en-GB" sz="1400" dirty="0">
                <a:latin typeface="Roboto Regular" panose="02000000000000000000" pitchFamily="2" charset="0"/>
                <a:ea typeface="Roboto Regular" panose="02000000000000000000" pitchFamily="2" charset="0"/>
                <a:cs typeface="Times New Roman"/>
              </a:rPr>
              <a:t> collaboration</a:t>
            </a:r>
            <a:endParaRPr lang="en-GB" sz="1400" dirty="0">
              <a:effectLst/>
              <a:latin typeface="Roboto Regular" panose="02000000000000000000" pitchFamily="2" charset="0"/>
              <a:ea typeface="Roboto Regular" panose="02000000000000000000" pitchFamily="2" charset="0"/>
              <a:cs typeface="Times New Roman" panose="02020603050405020304" pitchFamily="18" charset="0"/>
            </a:endParaRPr>
          </a:p>
          <a:p>
            <a:pPr marL="539750" lvl="1" indent="-228600">
              <a:spcBef>
                <a:spcPts val="600"/>
              </a:spcBef>
              <a:buFont typeface="Wingdings" pitchFamily="2" charset="2"/>
              <a:buChar char="§"/>
            </a:pPr>
            <a:r>
              <a:rPr lang="en-GB" sz="1400" dirty="0">
                <a:latin typeface="Roboto Regular" panose="02000000000000000000" pitchFamily="2" charset="0"/>
                <a:ea typeface="Roboto Regular" panose="02000000000000000000" pitchFamily="2" charset="0"/>
                <a:cs typeface="Times New Roman"/>
              </a:rPr>
              <a:t>Potential early</a:t>
            </a:r>
            <a:r>
              <a:rPr lang="en-GB" sz="1400" dirty="0">
                <a:effectLst/>
                <a:latin typeface="Roboto Regular" panose="02000000000000000000" pitchFamily="2" charset="0"/>
                <a:ea typeface="Roboto Regular" panose="02000000000000000000" pitchFamily="2" charset="0"/>
                <a:cs typeface="Times New Roman"/>
              </a:rPr>
              <a:t> win to set this up</a:t>
            </a:r>
          </a:p>
          <a:p>
            <a:pPr marL="539750" lvl="1" indent="-228600">
              <a:spcBef>
                <a:spcPts val="600"/>
              </a:spcBef>
              <a:buFont typeface="Wingdings" pitchFamily="2" charset="2"/>
              <a:buChar char="§"/>
            </a:pPr>
            <a:r>
              <a:rPr lang="en-GB" sz="1400" dirty="0">
                <a:effectLst/>
                <a:latin typeface="Roboto Regular" panose="02000000000000000000" pitchFamily="2" charset="0"/>
                <a:ea typeface="Roboto Regular" panose="02000000000000000000" pitchFamily="2" charset="0"/>
                <a:cs typeface="Times New Roman"/>
              </a:rPr>
              <a:t>Test and learn to set a model for other areas to follow </a:t>
            </a:r>
            <a:br>
              <a:rPr lang="en-GB" sz="1400" dirty="0">
                <a:effectLst/>
                <a:latin typeface="Roboto Regular" panose="02000000000000000000" pitchFamily="2" charset="0"/>
                <a:ea typeface="Roboto Regular" panose="02000000000000000000" pitchFamily="2" charset="0"/>
                <a:cs typeface="Times New Roman"/>
              </a:rPr>
            </a:br>
            <a:endParaRPr lang="en-GB" sz="1400" dirty="0">
              <a:effectLst/>
              <a:latin typeface="Roboto Regular" panose="02000000000000000000" pitchFamily="2" charset="0"/>
              <a:ea typeface="Roboto Regular" panose="02000000000000000000" pitchFamily="2" charset="0"/>
              <a:cs typeface="Times New Roman"/>
            </a:endParaRPr>
          </a:p>
        </p:txBody>
      </p:sp>
    </p:spTree>
    <p:extLst>
      <p:ext uri="{BB962C8B-B14F-4D97-AF65-F5344CB8AC3E}">
        <p14:creationId xmlns:p14="http://schemas.microsoft.com/office/powerpoint/2010/main" val="18002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60772C-A0C6-CB4E-9F34-C9D7F9DDC6A7}"/>
              </a:ext>
            </a:extLst>
          </p:cNvPr>
          <p:cNvSpPr/>
          <p:nvPr/>
        </p:nvSpPr>
        <p:spPr>
          <a:xfrm>
            <a:off x="365077" y="1447799"/>
            <a:ext cx="5371694" cy="45853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4" name="Title 3">
            <a:extLst>
              <a:ext uri="{FF2B5EF4-FFF2-40B4-BE49-F238E27FC236}">
                <a16:creationId xmlns:a16="http://schemas.microsoft.com/office/drawing/2014/main" id="{91D6510C-39EA-4D0D-B375-0FB983727644}"/>
              </a:ext>
            </a:extLst>
          </p:cNvPr>
          <p:cNvSpPr>
            <a:spLocks noGrp="1"/>
          </p:cNvSpPr>
          <p:nvPr>
            <p:ph type="title"/>
          </p:nvPr>
        </p:nvSpPr>
        <p:spPr>
          <a:xfrm>
            <a:off x="371475" y="412690"/>
            <a:ext cx="10161935" cy="802641"/>
          </a:xfrm>
        </p:spPr>
        <p:txBody>
          <a:bodyPr/>
          <a:lstStyle/>
          <a:p>
            <a:r>
              <a:rPr lang="en-GB" sz="3200" dirty="0"/>
              <a:t>How will we deliver this Digital Governance? </a:t>
            </a:r>
            <a:r>
              <a:rPr lang="en-GB" sz="2400" dirty="0"/>
              <a:t>(2/2) </a:t>
            </a:r>
          </a:p>
        </p:txBody>
      </p:sp>
      <p:sp>
        <p:nvSpPr>
          <p:cNvPr id="2" name="Content Placeholder 1">
            <a:extLst>
              <a:ext uri="{FF2B5EF4-FFF2-40B4-BE49-F238E27FC236}">
                <a16:creationId xmlns:a16="http://schemas.microsoft.com/office/drawing/2014/main" id="{F65A73F5-B8AB-4EF1-A505-D10FC982B916}"/>
              </a:ext>
            </a:extLst>
          </p:cNvPr>
          <p:cNvSpPr>
            <a:spLocks noGrp="1"/>
          </p:cNvSpPr>
          <p:nvPr>
            <p:ph idx="4294967295"/>
          </p:nvPr>
        </p:nvSpPr>
        <p:spPr>
          <a:xfrm>
            <a:off x="510638" y="1525588"/>
            <a:ext cx="5118265" cy="4506912"/>
          </a:xfrm>
        </p:spPr>
        <p:txBody>
          <a:bodyPr vert="horz" wrap="square" lIns="0" tIns="0" rIns="0" bIns="0" rtlCol="0" anchor="t">
            <a:noAutofit/>
          </a:bodyPr>
          <a:lstStyle/>
          <a:p>
            <a:pPr marL="0" indent="0">
              <a:lnSpc>
                <a:spcPct val="90000"/>
              </a:lnSpc>
              <a:spcBef>
                <a:spcPts val="600"/>
              </a:spcBef>
              <a:spcAft>
                <a:spcPts val="600"/>
              </a:spcAft>
              <a:buNone/>
            </a:pPr>
            <a:r>
              <a:rPr lang="en-GB" sz="1600" dirty="0">
                <a:solidFill>
                  <a:schemeClr val="tx2"/>
                </a:solidFill>
                <a:effectLst/>
                <a:latin typeface="Roboto Regular" panose="02000000000000000000" pitchFamily="2" charset="0"/>
                <a:ea typeface="Roboto Regular" panose="02000000000000000000" pitchFamily="2" charset="0"/>
                <a:cs typeface="Calibri"/>
              </a:rPr>
              <a:t>Shared functions and sub-groups</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Established and supported by the ICS digital team with leads assigned for each</a:t>
            </a:r>
          </a:p>
          <a:p>
            <a:pPr marL="268288" lvl="0"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Consisting of relevant leads from across the ICS constituent organisations</a:t>
            </a:r>
          </a:p>
          <a:p>
            <a:pPr marL="268288" lvl="0"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Including business intelligence, technical design, data standard and quality board, information governance, analytics group, clinical and professional reference group and service user reference group</a:t>
            </a:r>
          </a:p>
          <a:p>
            <a:pPr marL="0" indent="0">
              <a:lnSpc>
                <a:spcPct val="90000"/>
              </a:lnSpc>
              <a:spcBef>
                <a:spcPts val="600"/>
              </a:spcBef>
              <a:spcAft>
                <a:spcPts val="600"/>
              </a:spcAft>
              <a:buNone/>
            </a:pPr>
            <a:r>
              <a:rPr lang="en-GB" sz="1600" dirty="0">
                <a:solidFill>
                  <a:schemeClr val="tx2"/>
                </a:solidFill>
                <a:ea typeface="Roboto Regular" panose="02000000000000000000" pitchFamily="2" charset="0"/>
                <a:cs typeface="+mn-lt"/>
              </a:rPr>
              <a:t>Clarity of roles and accountabilities of the central ICS digital team and of organisation digital teams</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Agreed respective roles for strategy, delivery, individual programmes and reporting</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Endorsed by SLEG and supported by leaders</a:t>
            </a:r>
          </a:p>
          <a:p>
            <a:pPr marL="268288"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Opportunities for digital team members from individual organisations to lead system level change</a:t>
            </a:r>
          </a:p>
          <a:p>
            <a:pPr marL="0" indent="0">
              <a:lnSpc>
                <a:spcPct val="107000"/>
              </a:lnSpc>
              <a:spcAft>
                <a:spcPts val="800"/>
              </a:spcAft>
              <a:buNone/>
            </a:pPr>
            <a:endParaRPr lang="en-GB" sz="1400" dirty="0">
              <a:latin typeface="Roboto Regular" panose="02000000000000000000" pitchFamily="2" charset="0"/>
              <a:ea typeface="Roboto Regular" panose="02000000000000000000" pitchFamily="2" charset="0"/>
              <a:cs typeface="Times New Roman"/>
            </a:endParaRPr>
          </a:p>
        </p:txBody>
      </p:sp>
      <p:sp>
        <p:nvSpPr>
          <p:cNvPr id="3" name="Content Placeholder 2">
            <a:extLst>
              <a:ext uri="{FF2B5EF4-FFF2-40B4-BE49-F238E27FC236}">
                <a16:creationId xmlns:a16="http://schemas.microsoft.com/office/drawing/2014/main" id="{003771F9-FC56-4B41-B4E0-CDC6ABB5A2EE}"/>
              </a:ext>
            </a:extLst>
          </p:cNvPr>
          <p:cNvSpPr>
            <a:spLocks noGrp="1"/>
          </p:cNvSpPr>
          <p:nvPr>
            <p:ph idx="4294967295"/>
          </p:nvPr>
        </p:nvSpPr>
        <p:spPr>
          <a:xfrm>
            <a:off x="5986380" y="1525588"/>
            <a:ext cx="5710815" cy="3930650"/>
          </a:xfrm>
          <a:noFill/>
        </p:spPr>
        <p:txBody>
          <a:bodyPr>
            <a:noAutofit/>
          </a:bodyPr>
          <a:lstStyle/>
          <a:p>
            <a:pPr marL="0" indent="0">
              <a:lnSpc>
                <a:spcPct val="90000"/>
              </a:lnSpc>
              <a:spcBef>
                <a:spcPts val="0"/>
              </a:spcBef>
              <a:buNone/>
            </a:pPr>
            <a:r>
              <a:rPr lang="en-GB" sz="1600" dirty="0">
                <a:solidFill>
                  <a:schemeClr val="tx2"/>
                </a:solidFill>
                <a:effectLst/>
                <a:latin typeface="Roboto Regular" panose="02000000000000000000" pitchFamily="2" charset="0"/>
                <a:ea typeface="Roboto Regular" panose="02000000000000000000" pitchFamily="2" charset="0"/>
              </a:rPr>
              <a:t>An engaged community of digital and clinical leads across the ICS</a:t>
            </a:r>
          </a:p>
          <a:p>
            <a:pPr marL="268288" indent="-258763">
              <a:lnSpc>
                <a:spcPct val="90000"/>
              </a:lnSpc>
              <a:spcBef>
                <a:spcPts val="600"/>
              </a:spcBef>
              <a:spcAft>
                <a:spcPts val="800"/>
              </a:spcAft>
              <a:buClr>
                <a:schemeClr val="accent1"/>
              </a:buClr>
            </a:pPr>
            <a:r>
              <a:rPr lang="en-GB" sz="1400" dirty="0">
                <a:latin typeface="Roboto Regular" panose="02000000000000000000" pitchFamily="2" charset="0"/>
                <a:cs typeface="Calibri" panose="020F0502020204030204" pitchFamily="34" charset="0"/>
              </a:rPr>
              <a:t>Supported by the ICS digital team communications and engagement resources</a:t>
            </a:r>
          </a:p>
          <a:p>
            <a:pPr marL="268288" indent="-258763">
              <a:lnSpc>
                <a:spcPct val="90000"/>
              </a:lnSpc>
              <a:spcBef>
                <a:spcPts val="0"/>
              </a:spcBef>
              <a:spcAft>
                <a:spcPts val="800"/>
              </a:spcAft>
              <a:buClr>
                <a:schemeClr val="accent1"/>
              </a:buClr>
            </a:pPr>
            <a:r>
              <a:rPr lang="en-GB" sz="1400" dirty="0">
                <a:highlight>
                  <a:srgbClr val="FFFFFF"/>
                </a:highlight>
                <a:latin typeface="Roboto Regular" panose="02000000000000000000" pitchFamily="2" charset="0"/>
                <a:cs typeface="Calibri" panose="020F0502020204030204" pitchFamily="34" charset="0"/>
              </a:rPr>
              <a:t>The appointment of Chief Clinical Information Officer (CCIO), to provide digital clinical leadership and drive engagement and alignment with clinicians</a:t>
            </a:r>
          </a:p>
          <a:p>
            <a:pPr marL="268288" indent="-258763">
              <a:lnSpc>
                <a:spcPct val="90000"/>
              </a:lnSpc>
              <a:spcBef>
                <a:spcPts val="0"/>
              </a:spcBef>
              <a:spcAft>
                <a:spcPts val="800"/>
              </a:spcAft>
              <a:buClr>
                <a:schemeClr val="accent1"/>
              </a:buClr>
            </a:pPr>
            <a:r>
              <a:rPr lang="en-GB" sz="1400" dirty="0">
                <a:highlight>
                  <a:srgbClr val="FFFFFF"/>
                </a:highlight>
                <a:latin typeface="Roboto Regular" panose="02000000000000000000" pitchFamily="2" charset="0"/>
                <a:cs typeface="Calibri" panose="020F0502020204030204" pitchFamily="34" charset="0"/>
              </a:rPr>
              <a:t>Strengthened clinical digital leadership within all ICS organisations (see slide 26)</a:t>
            </a:r>
          </a:p>
          <a:p>
            <a:pPr marL="0" indent="0">
              <a:lnSpc>
                <a:spcPct val="90000"/>
              </a:lnSpc>
              <a:spcBef>
                <a:spcPts val="1200"/>
              </a:spcBef>
              <a:spcAft>
                <a:spcPts val="600"/>
              </a:spcAft>
              <a:buNone/>
            </a:pPr>
            <a:r>
              <a:rPr lang="en-GB" sz="1600" dirty="0">
                <a:solidFill>
                  <a:schemeClr val="tx2"/>
                </a:solidFill>
                <a:effectLst/>
                <a:latin typeface="Roboto Regular" panose="02000000000000000000" pitchFamily="2" charset="0"/>
                <a:ea typeface="Roboto Regular" panose="02000000000000000000" pitchFamily="2" charset="0"/>
              </a:rPr>
              <a:t>Operating model for digital agreed by SLEG and signed up by constituent organisations</a:t>
            </a:r>
          </a:p>
          <a:p>
            <a:pPr marL="268288" lvl="0"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Acceptance of implications for standards, procurement, change control etc.</a:t>
            </a:r>
          </a:p>
          <a:p>
            <a:pPr marL="268288" lvl="0" indent="-258763">
              <a:lnSpc>
                <a:spcPct val="90000"/>
              </a:lnSpc>
              <a:spcBef>
                <a:spcPts val="0"/>
              </a:spcBef>
              <a:spcAft>
                <a:spcPts val="800"/>
              </a:spcAft>
              <a:buClr>
                <a:schemeClr val="accent1"/>
              </a:buClr>
            </a:pPr>
            <a:r>
              <a:rPr lang="en-GB" sz="1400" dirty="0">
                <a:latin typeface="Roboto Regular" panose="02000000000000000000" pitchFamily="2" charset="0"/>
                <a:cs typeface="Calibri" panose="020F0502020204030204" pitchFamily="34" charset="0"/>
              </a:rPr>
              <a:t>Clear processes for input to, and approval of, transformation and innovation programmes with digital dependencies</a:t>
            </a:r>
          </a:p>
          <a:p>
            <a:pPr marL="0" indent="0">
              <a:lnSpc>
                <a:spcPct val="90000"/>
              </a:lnSpc>
              <a:spcBef>
                <a:spcPts val="1200"/>
              </a:spcBef>
              <a:buNone/>
            </a:pPr>
            <a:r>
              <a:rPr lang="en-GB" sz="1600" dirty="0">
                <a:solidFill>
                  <a:schemeClr val="tx2"/>
                </a:solidFill>
                <a:effectLst/>
                <a:latin typeface="Roboto Regular" panose="02000000000000000000" pitchFamily="2" charset="0"/>
                <a:ea typeface="Roboto Regular" panose="02000000000000000000" pitchFamily="2" charset="0"/>
              </a:rPr>
              <a:t>Agreed ways of working with the East Accord.</a:t>
            </a:r>
            <a:endParaRPr lang="en-GB" sz="1400" dirty="0"/>
          </a:p>
        </p:txBody>
      </p:sp>
    </p:spTree>
    <p:extLst>
      <p:ext uri="{BB962C8B-B14F-4D97-AF65-F5344CB8AC3E}">
        <p14:creationId xmlns:p14="http://schemas.microsoft.com/office/powerpoint/2010/main" val="562671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C5AC-9A5F-481F-9B84-6820667EDC43}"/>
              </a:ext>
            </a:extLst>
          </p:cNvPr>
          <p:cNvSpPr>
            <a:spLocks noGrp="1"/>
          </p:cNvSpPr>
          <p:nvPr>
            <p:ph type="ctrTitle"/>
          </p:nvPr>
        </p:nvSpPr>
        <p:spPr>
          <a:xfrm>
            <a:off x="336467" y="2630528"/>
            <a:ext cx="9144000" cy="2387600"/>
          </a:xfrm>
        </p:spPr>
        <p:txBody>
          <a:bodyPr/>
          <a:lstStyle/>
          <a:p>
            <a:r>
              <a:rPr lang="en-GB" sz="3200" dirty="0">
                <a:solidFill>
                  <a:schemeClr val="tx2"/>
                </a:solidFill>
                <a:latin typeface="Roboto Regular" panose="02000000000000000000" pitchFamily="2" charset="0"/>
                <a:cs typeface="Times New Roman"/>
              </a:rPr>
              <a:t>Digital Capabilities and Capacity </a:t>
            </a:r>
          </a:p>
        </p:txBody>
      </p:sp>
      <p:sp>
        <p:nvSpPr>
          <p:cNvPr id="3" name="Subtitle 2">
            <a:extLst>
              <a:ext uri="{FF2B5EF4-FFF2-40B4-BE49-F238E27FC236}">
                <a16:creationId xmlns:a16="http://schemas.microsoft.com/office/drawing/2014/main" id="{FAEB8E53-4CFE-4F2B-8AF0-6455C190A583}"/>
              </a:ext>
            </a:extLst>
          </p:cNvPr>
          <p:cNvSpPr>
            <a:spLocks noGrp="1"/>
          </p:cNvSpPr>
          <p:nvPr>
            <p:ph type="subTitle" idx="1"/>
          </p:nvPr>
        </p:nvSpPr>
        <p:spPr>
          <a:xfrm>
            <a:off x="336466" y="5362332"/>
            <a:ext cx="11301351" cy="1261293"/>
          </a:xfrm>
        </p:spPr>
        <p:txBody>
          <a:bodyPr/>
          <a:lstStyle/>
          <a:p>
            <a:r>
              <a:rPr lang="en-GB" sz="1800" dirty="0">
                <a:solidFill>
                  <a:schemeClr val="tx2"/>
                </a:solidFill>
                <a:latin typeface="Roboto Regular" panose="02000000000000000000" pitchFamily="2" charset="0"/>
                <a:ea typeface="Roboto Regular" panose="02000000000000000000" pitchFamily="2" charset="0"/>
                <a:cs typeface="Times New Roman"/>
              </a:rPr>
              <a:t>T</a:t>
            </a:r>
            <a:r>
              <a:rPr lang="en-GB" sz="1800" dirty="0">
                <a:solidFill>
                  <a:schemeClr val="tx2"/>
                </a:solidFill>
                <a:effectLst/>
                <a:latin typeface="Roboto Regular" panose="02000000000000000000" pitchFamily="2" charset="0"/>
                <a:ea typeface="Roboto Regular" panose="02000000000000000000" pitchFamily="2" charset="0"/>
                <a:cs typeface="Times New Roman"/>
              </a:rPr>
              <a:t>o realise the benefits of data and digital technology across the ICS, we need to build dedicated capacity at the centre. We also need to ensure our workforce have the necessary digital capabilities. </a:t>
            </a:r>
            <a:endParaRPr lang="en-GB" sz="1800" dirty="0">
              <a:solidFill>
                <a:schemeClr val="tx2"/>
              </a:solidFill>
              <a:highlight>
                <a:srgbClr val="FFFF00"/>
              </a:highlight>
            </a:endParaRPr>
          </a:p>
        </p:txBody>
      </p:sp>
    </p:spTree>
    <p:extLst>
      <p:ext uri="{BB962C8B-B14F-4D97-AF65-F5344CB8AC3E}">
        <p14:creationId xmlns:p14="http://schemas.microsoft.com/office/powerpoint/2010/main" val="419571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D095-648A-42C3-85D4-08912E350BAB}"/>
              </a:ext>
            </a:extLst>
          </p:cNvPr>
          <p:cNvSpPr>
            <a:spLocks noGrp="1"/>
          </p:cNvSpPr>
          <p:nvPr>
            <p:ph type="title"/>
          </p:nvPr>
        </p:nvSpPr>
        <p:spPr>
          <a:xfrm>
            <a:off x="371475" y="412690"/>
            <a:ext cx="10161935" cy="802641"/>
          </a:xfrm>
        </p:spPr>
        <p:txBody>
          <a:bodyPr anchor="ctr">
            <a:normAutofit/>
          </a:bodyPr>
          <a:lstStyle/>
          <a:p>
            <a:r>
              <a:rPr lang="en-GB" dirty="0"/>
              <a:t>Current Capacity and Capability</a:t>
            </a:r>
            <a:endParaRPr lang="en-US" dirty="0"/>
          </a:p>
        </p:txBody>
      </p:sp>
      <p:sp>
        <p:nvSpPr>
          <p:cNvPr id="6" name="TextBox 5">
            <a:extLst>
              <a:ext uri="{FF2B5EF4-FFF2-40B4-BE49-F238E27FC236}">
                <a16:creationId xmlns:a16="http://schemas.microsoft.com/office/drawing/2014/main" id="{31C40420-5BB9-475B-8761-028BDEEB8044}"/>
              </a:ext>
            </a:extLst>
          </p:cNvPr>
          <p:cNvSpPr txBox="1"/>
          <p:nvPr/>
        </p:nvSpPr>
        <p:spPr>
          <a:xfrm>
            <a:off x="3603171" y="1426755"/>
            <a:ext cx="8066314" cy="4752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7000"/>
              </a:lnSpc>
              <a:spcAft>
                <a:spcPts val="800"/>
              </a:spcAft>
            </a:pPr>
            <a:r>
              <a:rPr lang="en-GB" sz="1600" dirty="0">
                <a:solidFill>
                  <a:schemeClr val="tx2"/>
                </a:solidFill>
                <a:effectLst/>
                <a:latin typeface="Roboto Regular" panose="02000000000000000000" pitchFamily="2" charset="0"/>
                <a:ea typeface="Roboto Regular" panose="02000000000000000000" pitchFamily="2" charset="0"/>
                <a:cs typeface="Times New Roman" panose="02020603050405020304" pitchFamily="18" charset="0"/>
              </a:rPr>
              <a:t>Lack of Central Capacity</a:t>
            </a:r>
          </a:p>
          <a:p>
            <a:pPr marL="268288" indent="-258763" defTabSz="914377">
              <a:lnSpc>
                <a:spcPct val="90000"/>
              </a:lnSpc>
              <a:spcAft>
                <a:spcPts val="800"/>
              </a:spcAft>
              <a:buClr>
                <a:schemeClr val="accent1"/>
              </a:buClr>
              <a:buFont typeface="Wingdings" pitchFamily="2" charset="2"/>
              <a:buChar char="§"/>
            </a:pPr>
            <a:r>
              <a:rPr lang="en-GB" sz="1400" kern="1200" dirty="0">
                <a:solidFill>
                  <a:schemeClr val="tx1"/>
                </a:solidFill>
                <a:latin typeface="Roboto Regular" panose="02000000000000000000" pitchFamily="2" charset="0"/>
                <a:ea typeface="Roboto Regular" panose="02000000000000000000" pitchFamily="2" charset="0"/>
                <a:cs typeface="Calibri" panose="020F0502020204030204" pitchFamily="34" charset="0"/>
              </a:rPr>
              <a:t>The ICS does not currently have any dedicated staff leading and co-ordinating digital activities. This is the main barrier to progressing work at a system level and to ensuring a consistent approach at place and neighbourhood level.</a:t>
            </a:r>
          </a:p>
          <a:p>
            <a:pPr marL="9525" defTabSz="914377">
              <a:lnSpc>
                <a:spcPct val="90000"/>
              </a:lnSpc>
              <a:spcAft>
                <a:spcPts val="800"/>
              </a:spcAft>
              <a:buClr>
                <a:schemeClr val="accent1"/>
              </a:buClr>
            </a:pPr>
            <a:r>
              <a:rPr lang="en-GB" sz="1600" dirty="0">
                <a:solidFill>
                  <a:schemeClr val="tx2"/>
                </a:solidFill>
                <a:effectLst/>
                <a:latin typeface="Roboto Regular" panose="02000000000000000000" pitchFamily="2" charset="0"/>
                <a:ea typeface="Roboto Regular" panose="02000000000000000000" pitchFamily="2" charset="0"/>
                <a:cs typeface="Times New Roman" panose="02020603050405020304" pitchFamily="18" charset="0"/>
              </a:rPr>
              <a:t>Capacity limits Clinical Input</a:t>
            </a:r>
          </a:p>
          <a:p>
            <a:pPr marL="268288" indent="-258763" defTabSz="914377">
              <a:lnSpc>
                <a:spcPct val="90000"/>
              </a:lnSpc>
              <a:spcAft>
                <a:spcPts val="800"/>
              </a:spcAft>
              <a:buClr>
                <a:schemeClr val="accent1"/>
              </a:buClr>
              <a:buFont typeface="Wingdings" pitchFamily="2" charset="2"/>
              <a:buChar char="§"/>
            </a:pPr>
            <a:r>
              <a:rPr lang="en-GB" sz="1400" kern="1200" dirty="0">
                <a:solidFill>
                  <a:schemeClr val="tx1"/>
                </a:solidFill>
                <a:latin typeface="Roboto Regular" panose="02000000000000000000" pitchFamily="2" charset="0"/>
                <a:ea typeface="Roboto Regular" panose="02000000000000000000" pitchFamily="2" charset="0"/>
                <a:cs typeface="Calibri" panose="020F0502020204030204" pitchFamily="34" charset="0"/>
              </a:rPr>
              <a:t>Our clinical leadership is stretched. A lack of clinical and professional input into the design of new services has resulted in low adoption of some digital solutions, with poorer utility.​</a:t>
            </a:r>
          </a:p>
          <a:p>
            <a:pPr lvl="0">
              <a:lnSpc>
                <a:spcPct val="107000"/>
              </a:lnSpc>
              <a:spcAft>
                <a:spcPts val="800"/>
              </a:spcAft>
            </a:pPr>
            <a:r>
              <a:rPr lang="en-GB" sz="1600" dirty="0">
                <a:solidFill>
                  <a:schemeClr val="tx2"/>
                </a:solidFill>
                <a:effectLst/>
                <a:latin typeface="Roboto Regular" panose="02000000000000000000" pitchFamily="2" charset="0"/>
                <a:ea typeface="Roboto Regular" panose="02000000000000000000" pitchFamily="2" charset="0"/>
                <a:cs typeface="Times New Roman" panose="02020603050405020304" pitchFamily="18" charset="0"/>
              </a:rPr>
              <a:t>Workforce Capabilities</a:t>
            </a:r>
          </a:p>
          <a:p>
            <a:pPr marL="268288" indent="-258763" defTabSz="914377">
              <a:lnSpc>
                <a:spcPct val="90000"/>
              </a:lnSpc>
              <a:spcAft>
                <a:spcPts val="800"/>
              </a:spcAft>
              <a:buClr>
                <a:schemeClr val="accent1"/>
              </a:buClr>
              <a:buFont typeface="Wingdings" pitchFamily="2" charset="2"/>
              <a:buChar char="§"/>
            </a:pPr>
            <a:r>
              <a:rPr lang="en-GB" sz="1400" kern="1200" dirty="0">
                <a:solidFill>
                  <a:schemeClr val="tx1"/>
                </a:solidFill>
                <a:latin typeface="Roboto Regular" panose="02000000000000000000" pitchFamily="2" charset="0"/>
                <a:ea typeface="Roboto Regular" panose="02000000000000000000" pitchFamily="2" charset="0"/>
                <a:cs typeface="Calibri" panose="020F0502020204030204" pitchFamily="34" charset="0"/>
              </a:rPr>
              <a:t>The last year has seen a rise of staff using digital tools when interacting with each other and when delivering health and care services to residents. This move from face to face to a blended approach utilising digital options has resulted in some increased efficiency in delivering care. There are many examples of successful initiatives across the ICS area where staff have worked flexibly and efficiently in response to Covid-19.  However, although remote working has enhanced digital literacy, there are gaps in the digital skills. This needs to be addressed to enable MSE to fully utilise digital tools and services. </a:t>
            </a:r>
          </a:p>
          <a:p>
            <a:pPr marL="268288" indent="-258763" defTabSz="914377">
              <a:lnSpc>
                <a:spcPct val="90000"/>
              </a:lnSpc>
              <a:spcAft>
                <a:spcPts val="800"/>
              </a:spcAft>
              <a:buClr>
                <a:schemeClr val="accent1"/>
              </a:buClr>
              <a:buFont typeface="Wingdings" pitchFamily="2" charset="2"/>
              <a:buChar char="§"/>
            </a:pPr>
            <a:r>
              <a:rPr lang="en-GB" sz="1400" kern="1200" dirty="0">
                <a:solidFill>
                  <a:schemeClr val="tx1"/>
                </a:solidFill>
                <a:latin typeface="Roboto Regular" panose="02000000000000000000" pitchFamily="2" charset="0"/>
                <a:ea typeface="Roboto Regular" panose="02000000000000000000" pitchFamily="2" charset="0"/>
                <a:cs typeface="Calibri" panose="020F0502020204030204" pitchFamily="34" charset="0"/>
              </a:rPr>
              <a:t>The informatics workforce – those who work in data, digital, technology and knowledge – is expanding in organisations across MSE. As we move forward, we need to identify what new informatics expertise is required and how these roles should be managed at an organisational and ICS level. Being able to attract the right people with the right skills is key for the success of technology use across MSE.</a:t>
            </a:r>
            <a:endParaRPr lang="en-US" sz="1400" kern="1200" dirty="0">
              <a:solidFill>
                <a:schemeClr val="tx1"/>
              </a:solidFill>
              <a:latin typeface="Roboto Regular" panose="02000000000000000000" pitchFamily="2" charset="0"/>
              <a:ea typeface="Roboto Regular" panose="02000000000000000000" pitchFamily="2" charset="0"/>
              <a:cs typeface="Calibri" panose="020F0502020204030204" pitchFamily="34" charset="0"/>
            </a:endParaRPr>
          </a:p>
        </p:txBody>
      </p:sp>
      <p:sp>
        <p:nvSpPr>
          <p:cNvPr id="4" name="Rectangle 3">
            <a:extLst>
              <a:ext uri="{FF2B5EF4-FFF2-40B4-BE49-F238E27FC236}">
                <a16:creationId xmlns:a16="http://schemas.microsoft.com/office/drawing/2014/main" id="{C3CAB391-7E34-A24C-B17B-2C67642080C6}"/>
              </a:ext>
            </a:extLst>
          </p:cNvPr>
          <p:cNvSpPr/>
          <p:nvPr/>
        </p:nvSpPr>
        <p:spPr>
          <a:xfrm>
            <a:off x="478971" y="1426755"/>
            <a:ext cx="2950028"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2E463433-D8AF-184B-871A-A6EF0A437A38}"/>
              </a:ext>
            </a:extLst>
          </p:cNvPr>
          <p:cNvSpPr/>
          <p:nvPr/>
        </p:nvSpPr>
        <p:spPr>
          <a:xfrm>
            <a:off x="653143" y="1720668"/>
            <a:ext cx="2383971" cy="2308324"/>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When considering the priorities for developing our digital work, members of our Digital Strategy Working Group frequently identified current capacity and workforce capabilities as areas for focus. </a:t>
            </a:r>
          </a:p>
        </p:txBody>
      </p:sp>
    </p:spTree>
    <p:extLst>
      <p:ext uri="{BB962C8B-B14F-4D97-AF65-F5344CB8AC3E}">
        <p14:creationId xmlns:p14="http://schemas.microsoft.com/office/powerpoint/2010/main" val="125302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3628-43B5-4D14-9569-77D3F8960A91}"/>
              </a:ext>
            </a:extLst>
          </p:cNvPr>
          <p:cNvSpPr>
            <a:spLocks noGrp="1"/>
          </p:cNvSpPr>
          <p:nvPr>
            <p:ph type="title"/>
          </p:nvPr>
        </p:nvSpPr>
        <p:spPr>
          <a:xfrm>
            <a:off x="371475" y="412690"/>
            <a:ext cx="10161935" cy="802641"/>
          </a:xfrm>
        </p:spPr>
        <p:txBody>
          <a:bodyPr/>
          <a:lstStyle/>
          <a:p>
            <a:r>
              <a:rPr lang="en-GB" dirty="0"/>
              <a:t>Central Capacity</a:t>
            </a:r>
          </a:p>
        </p:txBody>
      </p:sp>
      <p:sp>
        <p:nvSpPr>
          <p:cNvPr id="3" name="Content Placeholder 2">
            <a:extLst>
              <a:ext uri="{FF2B5EF4-FFF2-40B4-BE49-F238E27FC236}">
                <a16:creationId xmlns:a16="http://schemas.microsoft.com/office/drawing/2014/main" id="{14D60363-26AC-4161-8497-874DD0856214}"/>
              </a:ext>
            </a:extLst>
          </p:cNvPr>
          <p:cNvSpPr>
            <a:spLocks noGrp="1"/>
          </p:cNvSpPr>
          <p:nvPr>
            <p:ph idx="4294967295"/>
          </p:nvPr>
        </p:nvSpPr>
        <p:spPr>
          <a:xfrm>
            <a:off x="4154467" y="1589088"/>
            <a:ext cx="7507102" cy="4383087"/>
          </a:xfrm>
        </p:spPr>
        <p:txBody>
          <a:bodyPr vert="horz" lIns="0" tIns="0" rIns="0" bIns="0" rtlCol="0" anchor="t">
            <a:noAutofit/>
          </a:bodyPr>
          <a:lstStyle/>
          <a:p>
            <a:pPr marL="221615" indent="-221615">
              <a:spcBef>
                <a:spcPts val="800"/>
              </a:spcBef>
            </a:pPr>
            <a:r>
              <a:rPr lang="en-US" sz="1400" dirty="0"/>
              <a:t>CDIO, in future working with the (to be established) CCIO, CNIO and Chief Social Worker</a:t>
            </a:r>
            <a:endParaRPr lang="en-US" sz="1400" dirty="0">
              <a:cs typeface="Calibri"/>
            </a:endParaRPr>
          </a:p>
          <a:p>
            <a:pPr marL="221615" indent="-221615">
              <a:spcBef>
                <a:spcPts val="800"/>
              </a:spcBef>
            </a:pPr>
            <a:r>
              <a:rPr lang="en-US" sz="1400" dirty="0"/>
              <a:t>Central team consisting of:</a:t>
            </a:r>
            <a:endParaRPr lang="en-US" sz="1400" dirty="0">
              <a:cs typeface="Calibri" panose="020F0502020204030204"/>
            </a:endParaRPr>
          </a:p>
          <a:p>
            <a:pPr marL="511175" lvl="1" indent="-285750">
              <a:lnSpc>
                <a:spcPct val="90000"/>
              </a:lnSpc>
              <a:spcBef>
                <a:spcPts val="800"/>
              </a:spcBef>
              <a:buFont typeface="Wingdings" pitchFamily="2" charset="2"/>
              <a:buChar char="§"/>
            </a:pPr>
            <a:r>
              <a:rPr lang="en-US" sz="1400" dirty="0"/>
              <a:t>Directors/leads for key central functions including business intelligence and data, technology and </a:t>
            </a:r>
            <a:r>
              <a:rPr lang="en-GB" sz="1400" dirty="0"/>
              <a:t>programme</a:t>
            </a:r>
            <a:r>
              <a:rPr lang="en-US" sz="1400" dirty="0"/>
              <a:t> office</a:t>
            </a:r>
            <a:endParaRPr lang="en-US" sz="1400" dirty="0">
              <a:cs typeface="Calibri" panose="020F0502020204030204"/>
            </a:endParaRPr>
          </a:p>
          <a:p>
            <a:pPr marL="511175" lvl="1" indent="-285750">
              <a:lnSpc>
                <a:spcPct val="90000"/>
              </a:lnSpc>
              <a:spcBef>
                <a:spcPts val="800"/>
              </a:spcBef>
              <a:buFont typeface="Wingdings" pitchFamily="2" charset="2"/>
              <a:buChar char="§"/>
            </a:pPr>
            <a:r>
              <a:rPr lang="en-US" sz="1400" dirty="0">
                <a:cs typeface="Calibri" panose="020F0502020204030204"/>
              </a:rPr>
              <a:t>Flexible digital resources to support digital projects for the ICS</a:t>
            </a:r>
          </a:p>
          <a:p>
            <a:pPr marL="511175" lvl="1" indent="-285750">
              <a:lnSpc>
                <a:spcPct val="90000"/>
              </a:lnSpc>
              <a:spcBef>
                <a:spcPts val="800"/>
              </a:spcBef>
              <a:buFont typeface="Wingdings" pitchFamily="2" charset="2"/>
              <a:buChar char="§"/>
            </a:pPr>
            <a:r>
              <a:rPr lang="en-US" sz="1400" dirty="0">
                <a:cs typeface="Calibri" panose="020F0502020204030204"/>
              </a:rPr>
              <a:t>Leads for architecture, information governance and integration to coordinate counterparts across the ICS and run design authorities</a:t>
            </a:r>
          </a:p>
          <a:p>
            <a:pPr marL="511175" lvl="1" indent="-285750">
              <a:lnSpc>
                <a:spcPct val="90000"/>
              </a:lnSpc>
              <a:spcBef>
                <a:spcPts val="800"/>
              </a:spcBef>
              <a:buFont typeface="Wingdings" pitchFamily="2" charset="2"/>
              <a:buChar char="§"/>
            </a:pPr>
            <a:r>
              <a:rPr lang="en-US" sz="1400" dirty="0">
                <a:cs typeface="Calibri" panose="020F0502020204030204"/>
              </a:rPr>
              <a:t>Resource to develop and deliver governance processes</a:t>
            </a:r>
          </a:p>
          <a:p>
            <a:pPr marL="511175" lvl="1" indent="-285750">
              <a:spcBef>
                <a:spcPts val="800"/>
              </a:spcBef>
              <a:buFont typeface="Wingdings" pitchFamily="2" charset="2"/>
              <a:buChar char="§"/>
            </a:pPr>
            <a:r>
              <a:rPr lang="en-US" sz="1400" dirty="0">
                <a:cs typeface="Calibri" panose="020F0502020204030204"/>
              </a:rPr>
              <a:t>Communications and engagement leads</a:t>
            </a:r>
          </a:p>
          <a:p>
            <a:pPr marL="221615" indent="-221615">
              <a:spcBef>
                <a:spcPts val="800"/>
              </a:spcBef>
            </a:pPr>
            <a:r>
              <a:rPr lang="en-US" sz="1400" dirty="0"/>
              <a:t>The team will ensure essential cross-system </a:t>
            </a:r>
            <a:r>
              <a:rPr lang="en-GB" sz="1400" dirty="0"/>
              <a:t>engagement</a:t>
            </a:r>
            <a:r>
              <a:rPr lang="en-US" sz="1400" dirty="0"/>
              <a:t> and communication:</a:t>
            </a:r>
            <a:endParaRPr lang="en-US" sz="1400" dirty="0">
              <a:cs typeface="Calibri" panose="020F0502020204030204"/>
            </a:endParaRPr>
          </a:p>
          <a:p>
            <a:pPr marL="511175" lvl="1" indent="-285750">
              <a:lnSpc>
                <a:spcPct val="90000"/>
              </a:lnSpc>
              <a:spcBef>
                <a:spcPts val="800"/>
              </a:spcBef>
              <a:buFont typeface="Wingdings" pitchFamily="2" charset="2"/>
              <a:buChar char="§"/>
            </a:pPr>
            <a:r>
              <a:rPr lang="en-US" sz="1400" dirty="0"/>
              <a:t>Fostering cross-MSE communities of digital professionals, clinicians and professionals</a:t>
            </a:r>
          </a:p>
          <a:p>
            <a:pPr marL="511175" lvl="1" indent="-285750">
              <a:lnSpc>
                <a:spcPct val="90000"/>
              </a:lnSpc>
              <a:spcBef>
                <a:spcPts val="800"/>
              </a:spcBef>
              <a:buFont typeface="Wingdings" pitchFamily="2" charset="2"/>
              <a:buChar char="§"/>
            </a:pPr>
            <a:r>
              <a:rPr lang="en-US" sz="1400" dirty="0"/>
              <a:t>Maintaining a who's who of experts and leads across our constituent </a:t>
            </a:r>
            <a:r>
              <a:rPr lang="en-GB" sz="1400" dirty="0"/>
              <a:t>organisations</a:t>
            </a:r>
            <a:r>
              <a:rPr lang="en-US" sz="1400" dirty="0"/>
              <a:t>, to connect and drive effective working</a:t>
            </a:r>
          </a:p>
          <a:p>
            <a:pPr marL="511175" lvl="1" indent="-285750">
              <a:lnSpc>
                <a:spcPct val="90000"/>
              </a:lnSpc>
              <a:spcBef>
                <a:spcPts val="800"/>
              </a:spcBef>
              <a:buFont typeface="Wingdings" pitchFamily="2" charset="2"/>
              <a:buChar char="§"/>
            </a:pPr>
            <a:r>
              <a:rPr lang="en-US" sz="1400" dirty="0"/>
              <a:t>Represent the ICS in the East Accord and feedback to individual </a:t>
            </a:r>
            <a:r>
              <a:rPr lang="en-GB" sz="1400" dirty="0"/>
              <a:t>organisations</a:t>
            </a:r>
          </a:p>
          <a:p>
            <a:pPr marL="0" indent="0">
              <a:buNone/>
            </a:pPr>
            <a:endParaRPr lang="en-GB" sz="1400" dirty="0">
              <a:effectLst/>
              <a:latin typeface="Roboto Regular" panose="02000000000000000000" pitchFamily="2" charset="0"/>
              <a:ea typeface="Roboto Regular" panose="02000000000000000000" pitchFamily="2" charset="0"/>
            </a:endParaRPr>
          </a:p>
          <a:p>
            <a:pPr marL="0" indent="0">
              <a:buNone/>
            </a:pPr>
            <a:endParaRPr lang="en-GB" sz="1400" dirty="0"/>
          </a:p>
        </p:txBody>
      </p:sp>
      <p:sp>
        <p:nvSpPr>
          <p:cNvPr id="4" name="Rectangle 3">
            <a:extLst>
              <a:ext uri="{FF2B5EF4-FFF2-40B4-BE49-F238E27FC236}">
                <a16:creationId xmlns:a16="http://schemas.microsoft.com/office/drawing/2014/main" id="{AC6E5EC1-268F-024A-97C0-62552E7CFBDE}"/>
              </a:ext>
            </a:extLst>
          </p:cNvPr>
          <p:cNvSpPr/>
          <p:nvPr/>
        </p:nvSpPr>
        <p:spPr>
          <a:xfrm>
            <a:off x="348343" y="1589315"/>
            <a:ext cx="3511138"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AAFA4EF0-97B1-CB4B-A349-7743C1C46857}"/>
              </a:ext>
            </a:extLst>
          </p:cNvPr>
          <p:cNvSpPr/>
          <p:nvPr/>
        </p:nvSpPr>
        <p:spPr>
          <a:xfrm>
            <a:off x="489857" y="1884916"/>
            <a:ext cx="3228109" cy="3046988"/>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If we are to going to deliver the benefits of digitally-driven, resident-centred care across the whole ICS, it is crucial that we build capacity and capability at the centre. We will, therefore, appoint a Chief Digital and Information Officer and central digital team to enable our digital governance and drive internal and external engagement.</a:t>
            </a:r>
          </a:p>
          <a:p>
            <a:endParaRPr lang="en-GB" sz="1600" dirty="0">
              <a:solidFill>
                <a:schemeClr val="tx2"/>
              </a:solidFill>
              <a:latin typeface="Roboto Regular" panose="02000000000000000000" pitchFamily="2" charset="0"/>
              <a:ea typeface="Roboto Regular" panose="02000000000000000000" pitchFamily="2" charset="0"/>
              <a:cs typeface="+mn-lt"/>
            </a:endParaRPr>
          </a:p>
        </p:txBody>
      </p:sp>
    </p:spTree>
    <p:extLst>
      <p:ext uri="{BB962C8B-B14F-4D97-AF65-F5344CB8AC3E}">
        <p14:creationId xmlns:p14="http://schemas.microsoft.com/office/powerpoint/2010/main" val="1325632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776D-5F26-44D1-8478-C55DA952551C}"/>
              </a:ext>
            </a:extLst>
          </p:cNvPr>
          <p:cNvSpPr>
            <a:spLocks noGrp="1"/>
          </p:cNvSpPr>
          <p:nvPr>
            <p:ph type="title"/>
          </p:nvPr>
        </p:nvSpPr>
        <p:spPr>
          <a:xfrm>
            <a:off x="371475" y="412690"/>
            <a:ext cx="10161935" cy="802641"/>
          </a:xfrm>
        </p:spPr>
        <p:txBody>
          <a:bodyPr/>
          <a:lstStyle/>
          <a:p>
            <a:r>
              <a:rPr lang="en-GB" dirty="0"/>
              <a:t>Strengthening Clinical Input into Digital</a:t>
            </a:r>
          </a:p>
        </p:txBody>
      </p:sp>
      <p:sp>
        <p:nvSpPr>
          <p:cNvPr id="8" name="Content Placeholder 7">
            <a:extLst>
              <a:ext uri="{FF2B5EF4-FFF2-40B4-BE49-F238E27FC236}">
                <a16:creationId xmlns:a16="http://schemas.microsoft.com/office/drawing/2014/main" id="{3BAC247B-D53B-424F-A53A-6E343D501E7A}"/>
              </a:ext>
            </a:extLst>
          </p:cNvPr>
          <p:cNvSpPr>
            <a:spLocks noGrp="1"/>
          </p:cNvSpPr>
          <p:nvPr>
            <p:ph idx="4294967295"/>
          </p:nvPr>
        </p:nvSpPr>
        <p:spPr>
          <a:xfrm>
            <a:off x="8047868" y="1554163"/>
            <a:ext cx="3930376" cy="4625975"/>
          </a:xfrm>
        </p:spPr>
        <p:txBody>
          <a:bodyPr/>
          <a:lstStyle/>
          <a:p>
            <a:pPr marL="0" indent="0">
              <a:lnSpc>
                <a:spcPct val="107000"/>
              </a:lnSpc>
              <a:spcBef>
                <a:spcPts val="0"/>
              </a:spcBef>
              <a:spcAft>
                <a:spcPts val="600"/>
              </a:spcAft>
              <a:buNone/>
            </a:pPr>
            <a:r>
              <a:rPr lang="en-GB" sz="1400" dirty="0">
                <a:effectLst/>
                <a:ea typeface="Roboto Regular" panose="02000000000000000000" pitchFamily="2" charset="0"/>
              </a:rPr>
              <a:t>Our Approach to Clinical Digital Resource:</a:t>
            </a:r>
          </a:p>
          <a:p>
            <a:pPr lvl="0">
              <a:lnSpc>
                <a:spcPct val="107000"/>
              </a:lnSpc>
              <a:spcBef>
                <a:spcPts val="0"/>
              </a:spcBef>
              <a:spcAft>
                <a:spcPts val="600"/>
              </a:spcAft>
              <a:tabLst>
                <a:tab pos="457200" algn="l"/>
              </a:tabLst>
            </a:pPr>
            <a:r>
              <a:rPr lang="en-GB" sz="1400" dirty="0">
                <a:effectLst/>
                <a:ea typeface="Roboto Regular" panose="02000000000000000000" pitchFamily="2" charset="0"/>
              </a:rPr>
              <a:t>A hub and spoke model for clinical digital leadership.</a:t>
            </a:r>
          </a:p>
          <a:p>
            <a:pPr lvl="0">
              <a:lnSpc>
                <a:spcPct val="107000"/>
              </a:lnSpc>
              <a:spcBef>
                <a:spcPts val="0"/>
              </a:spcBef>
              <a:spcAft>
                <a:spcPts val="600"/>
              </a:spcAft>
              <a:tabLst>
                <a:tab pos="457200" algn="l"/>
              </a:tabLst>
            </a:pPr>
            <a:r>
              <a:rPr lang="en-GB" sz="1400" dirty="0">
                <a:effectLst/>
                <a:ea typeface="Roboto Regular" panose="02000000000000000000" pitchFamily="2" charset="0"/>
              </a:rPr>
              <a:t>ICS Clinical Digital Lead – could be an expansion of a clinical lead from one of our partners.  </a:t>
            </a:r>
          </a:p>
          <a:p>
            <a:pPr lvl="0">
              <a:lnSpc>
                <a:spcPct val="107000"/>
              </a:lnSpc>
              <a:spcBef>
                <a:spcPts val="0"/>
              </a:spcBef>
              <a:spcAft>
                <a:spcPts val="600"/>
              </a:spcAft>
              <a:tabLst>
                <a:tab pos="457200" algn="l"/>
              </a:tabLst>
            </a:pPr>
            <a:r>
              <a:rPr lang="en-GB" sz="1400" dirty="0">
                <a:effectLst/>
                <a:ea typeface="Roboto Regular" panose="02000000000000000000" pitchFamily="2" charset="0"/>
              </a:rPr>
              <a:t>Each partner organisation should provide their confirmed clinical leadership network (current and intended).</a:t>
            </a:r>
          </a:p>
          <a:p>
            <a:pPr lvl="0">
              <a:lnSpc>
                <a:spcPct val="107000"/>
              </a:lnSpc>
              <a:spcBef>
                <a:spcPts val="0"/>
              </a:spcBef>
              <a:spcAft>
                <a:spcPts val="600"/>
              </a:spcAft>
              <a:tabLst>
                <a:tab pos="457200" algn="l"/>
              </a:tabLst>
            </a:pPr>
            <a:r>
              <a:rPr lang="en-GB" sz="1400" dirty="0">
                <a:effectLst/>
                <a:ea typeface="Roboto Regular" panose="02000000000000000000" pitchFamily="2" charset="0"/>
              </a:rPr>
              <a:t>Each Partner organisation to have a clinical digital lead who represents their spectrum of practice as part of the ICS clinical digital leadership group.</a:t>
            </a:r>
          </a:p>
          <a:p>
            <a:pPr lvl="0">
              <a:lnSpc>
                <a:spcPct val="107000"/>
              </a:lnSpc>
              <a:spcBef>
                <a:spcPts val="0"/>
              </a:spcBef>
              <a:spcAft>
                <a:spcPts val="600"/>
              </a:spcAft>
              <a:tabLst>
                <a:tab pos="457200" algn="l"/>
              </a:tabLst>
            </a:pPr>
            <a:r>
              <a:rPr lang="en-GB" sz="1400" dirty="0">
                <a:effectLst/>
                <a:ea typeface="Roboto Regular" panose="02000000000000000000" pitchFamily="2" charset="0"/>
              </a:rPr>
              <a:t>A governance framework to provide clinical digital leaders grip and teeth with the agenda.  (MSEFT had CODAG in place as a clinical council to support this).</a:t>
            </a:r>
          </a:p>
          <a:p>
            <a:endParaRPr lang="en-GB" dirty="0"/>
          </a:p>
        </p:txBody>
      </p:sp>
      <p:sp>
        <p:nvSpPr>
          <p:cNvPr id="9" name="Content Placeholder 8">
            <a:extLst>
              <a:ext uri="{FF2B5EF4-FFF2-40B4-BE49-F238E27FC236}">
                <a16:creationId xmlns:a16="http://schemas.microsoft.com/office/drawing/2014/main" id="{FB25DEFF-1496-42D6-9621-672DC04CAEFF}"/>
              </a:ext>
            </a:extLst>
          </p:cNvPr>
          <p:cNvSpPr>
            <a:spLocks noGrp="1"/>
          </p:cNvSpPr>
          <p:nvPr>
            <p:ph idx="4294967295"/>
          </p:nvPr>
        </p:nvSpPr>
        <p:spPr>
          <a:xfrm>
            <a:off x="371474" y="1458913"/>
            <a:ext cx="4354905" cy="4538662"/>
          </a:xfrm>
        </p:spPr>
        <p:txBody>
          <a:bodyPr/>
          <a:lstStyle/>
          <a:p>
            <a:pPr marL="0" indent="0">
              <a:lnSpc>
                <a:spcPct val="107000"/>
              </a:lnSpc>
              <a:spcBef>
                <a:spcPts val="0"/>
              </a:spcBef>
              <a:spcAft>
                <a:spcPts val="600"/>
              </a:spcAft>
              <a:buNone/>
            </a:pPr>
            <a:r>
              <a:rPr lang="en-GB" sz="1400" dirty="0">
                <a:effectLst/>
                <a:latin typeface="Roboto Regular" panose="02000000000000000000" pitchFamily="2" charset="0"/>
                <a:ea typeface="Roboto Regular" panose="02000000000000000000" pitchFamily="2" charset="0"/>
              </a:rPr>
              <a:t>Clinical Digital Resource principles:</a:t>
            </a:r>
          </a:p>
          <a:p>
            <a:pPr lvl="0">
              <a:lnSpc>
                <a:spcPct val="107000"/>
              </a:lnSpc>
              <a:spcBef>
                <a:spcPts val="0"/>
              </a:spcBef>
              <a:spcAft>
                <a:spcPts val="600"/>
              </a:spcAft>
              <a:tabLst>
                <a:tab pos="457200" algn="l"/>
              </a:tabLst>
            </a:pPr>
            <a:r>
              <a:rPr lang="en-GB" sz="1400" dirty="0">
                <a:effectLst/>
                <a:latin typeface="Roboto Regular" panose="02000000000000000000" pitchFamily="2" charset="0"/>
                <a:ea typeface="Roboto Regular" panose="02000000000000000000" pitchFamily="2" charset="0"/>
              </a:rPr>
              <a:t>Digital transformation must be supported through our clinical and professional workforce.</a:t>
            </a:r>
          </a:p>
          <a:p>
            <a:pPr lvl="0">
              <a:lnSpc>
                <a:spcPct val="107000"/>
              </a:lnSpc>
              <a:spcBef>
                <a:spcPts val="0"/>
              </a:spcBef>
              <a:spcAft>
                <a:spcPts val="600"/>
              </a:spcAft>
              <a:tabLst>
                <a:tab pos="457200" algn="l"/>
              </a:tabLst>
            </a:pPr>
            <a:r>
              <a:rPr lang="en-GB" sz="1400" dirty="0">
                <a:effectLst/>
                <a:latin typeface="Roboto Regular" panose="02000000000000000000" pitchFamily="2" charset="0"/>
                <a:ea typeface="Roboto Regular" panose="02000000000000000000" pitchFamily="2" charset="0"/>
              </a:rPr>
              <a:t>Clinicians must have protected paid time to enable them to effectively support the digital agenda. </a:t>
            </a:r>
          </a:p>
          <a:p>
            <a:pPr lvl="0">
              <a:lnSpc>
                <a:spcPct val="107000"/>
              </a:lnSpc>
              <a:spcBef>
                <a:spcPts val="0"/>
              </a:spcBef>
              <a:spcAft>
                <a:spcPts val="600"/>
              </a:spcAft>
              <a:tabLst>
                <a:tab pos="457200" algn="l"/>
              </a:tabLst>
            </a:pPr>
            <a:r>
              <a:rPr lang="en-GB" sz="1400" dirty="0">
                <a:effectLst/>
                <a:latin typeface="Roboto Regular" panose="02000000000000000000" pitchFamily="2" charset="0"/>
                <a:ea typeface="Roboto Regular" panose="02000000000000000000" pitchFamily="2" charset="0"/>
              </a:rPr>
              <a:t>It’s vitally important to have a spectrum of practice from social care, mental health, AHP, primary, Acute (doctors and nurses).</a:t>
            </a:r>
          </a:p>
          <a:p>
            <a:pPr lvl="0">
              <a:lnSpc>
                <a:spcPct val="107000"/>
              </a:lnSpc>
              <a:spcBef>
                <a:spcPts val="0"/>
              </a:spcBef>
              <a:spcAft>
                <a:spcPts val="600"/>
              </a:spcAft>
              <a:tabLst>
                <a:tab pos="457200" algn="l"/>
              </a:tabLst>
            </a:pPr>
            <a:r>
              <a:rPr lang="en-GB" sz="1400" dirty="0">
                <a:effectLst/>
                <a:latin typeface="Roboto Regular" panose="02000000000000000000" pitchFamily="2" charset="0"/>
                <a:ea typeface="Roboto Regular" panose="02000000000000000000" pitchFamily="2" charset="0"/>
              </a:rPr>
              <a:t>It is important that there is clinical leadership both at the system and local organisational level and that this leadership has a voice to board/CEO level.</a:t>
            </a:r>
          </a:p>
          <a:p>
            <a:pPr lvl="0">
              <a:lnSpc>
                <a:spcPct val="107000"/>
              </a:lnSpc>
              <a:spcBef>
                <a:spcPts val="0"/>
              </a:spcBef>
              <a:spcAft>
                <a:spcPts val="600"/>
              </a:spcAft>
              <a:tabLst>
                <a:tab pos="457200" algn="l"/>
              </a:tabLst>
            </a:pPr>
            <a:r>
              <a:rPr lang="en-GB" sz="1400" dirty="0">
                <a:effectLst/>
                <a:latin typeface="Roboto Regular" panose="02000000000000000000" pitchFamily="2" charset="0"/>
                <a:ea typeface="Roboto Regular" panose="02000000000000000000" pitchFamily="2" charset="0"/>
              </a:rPr>
              <a:t>There is a balance between local organisation clinical leadership and that at an ICS level.</a:t>
            </a:r>
          </a:p>
          <a:p>
            <a:endParaRPr lang="en-GB" dirty="0"/>
          </a:p>
        </p:txBody>
      </p:sp>
      <p:graphicFrame>
        <p:nvGraphicFramePr>
          <p:cNvPr id="10" name="Diagram 9">
            <a:extLst>
              <a:ext uri="{FF2B5EF4-FFF2-40B4-BE49-F238E27FC236}">
                <a16:creationId xmlns:a16="http://schemas.microsoft.com/office/drawing/2014/main" id="{F08ED392-1A09-44C5-9333-A21001BCCECA}"/>
              </a:ext>
            </a:extLst>
          </p:cNvPr>
          <p:cNvGraphicFramePr/>
          <p:nvPr>
            <p:extLst>
              <p:ext uri="{D42A27DB-BD31-4B8C-83A1-F6EECF244321}">
                <p14:modId xmlns:p14="http://schemas.microsoft.com/office/powerpoint/2010/main" val="2847160598"/>
              </p:ext>
            </p:extLst>
          </p:nvPr>
        </p:nvGraphicFramePr>
        <p:xfrm>
          <a:off x="3852204" y="1631945"/>
          <a:ext cx="5069840" cy="3594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852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2897-0746-4B96-868E-D82CE606BC3F}"/>
              </a:ext>
            </a:extLst>
          </p:cNvPr>
          <p:cNvSpPr>
            <a:spLocks noGrp="1"/>
          </p:cNvSpPr>
          <p:nvPr>
            <p:ph type="title"/>
          </p:nvPr>
        </p:nvSpPr>
        <p:spPr>
          <a:xfrm>
            <a:off x="371475" y="412690"/>
            <a:ext cx="10161935" cy="802641"/>
          </a:xfrm>
        </p:spPr>
        <p:txBody>
          <a:bodyPr/>
          <a:lstStyle/>
          <a:p>
            <a:r>
              <a:rPr lang="en-US" dirty="0">
                <a:latin typeface="Roboto Regular" panose="02000000000000000000" pitchFamily="2" charset="0"/>
                <a:cs typeface="Times New Roman"/>
              </a:rPr>
              <a:t>Workforce </a:t>
            </a:r>
            <a:r>
              <a:rPr lang="en-GB" dirty="0"/>
              <a:t>Capability</a:t>
            </a:r>
          </a:p>
        </p:txBody>
      </p:sp>
      <p:sp>
        <p:nvSpPr>
          <p:cNvPr id="3" name="Content Placeholder 2">
            <a:extLst>
              <a:ext uri="{FF2B5EF4-FFF2-40B4-BE49-F238E27FC236}">
                <a16:creationId xmlns:a16="http://schemas.microsoft.com/office/drawing/2014/main" id="{F5906C9E-E197-415C-BC70-D59CCE467AD6}"/>
              </a:ext>
            </a:extLst>
          </p:cNvPr>
          <p:cNvSpPr>
            <a:spLocks noGrp="1"/>
          </p:cNvSpPr>
          <p:nvPr>
            <p:ph idx="4294967295"/>
          </p:nvPr>
        </p:nvSpPr>
        <p:spPr>
          <a:xfrm>
            <a:off x="3743326" y="1487488"/>
            <a:ext cx="7941994" cy="4611687"/>
          </a:xfrm>
        </p:spPr>
        <p:txBody>
          <a:bodyPr/>
          <a:lstStyle/>
          <a:p>
            <a:pPr marL="0" indent="0">
              <a:spcBef>
                <a:spcPts val="600"/>
              </a:spcBef>
              <a:buNone/>
            </a:pPr>
            <a:r>
              <a:rPr lang="en-GB" sz="1600" dirty="0">
                <a:solidFill>
                  <a:schemeClr val="tx2"/>
                </a:solidFill>
                <a:effectLst/>
                <a:ea typeface="Roboto Regular" panose="02000000000000000000" pitchFamily="2" charset="0"/>
                <a:cs typeface="Times New Roman" panose="02020603050405020304" pitchFamily="18" charset="0"/>
              </a:rPr>
              <a:t>A Digital Strand in our Workforce Strategy</a:t>
            </a:r>
          </a:p>
          <a:p>
            <a:pPr marL="0" indent="0">
              <a:spcBef>
                <a:spcPts val="600"/>
              </a:spcBef>
              <a:buNone/>
            </a:pPr>
            <a:r>
              <a:rPr lang="en-GB" sz="1400" dirty="0">
                <a:effectLst/>
                <a:ea typeface="Roboto Regular" panose="02000000000000000000" pitchFamily="2" charset="0"/>
              </a:rPr>
              <a:t>Working with colleagues across the ICS, we will develop a digital strand of our workforce strategy that will:</a:t>
            </a:r>
          </a:p>
          <a:p>
            <a:pPr marL="342900" lvl="0" indent="-342900">
              <a:spcBef>
                <a:spcPts val="600"/>
              </a:spcBef>
              <a:buFont typeface="Symbol" panose="05050102010706020507" pitchFamily="18" charset="2"/>
              <a:buChar char=""/>
            </a:pPr>
            <a:r>
              <a:rPr lang="en-GB" sz="1400" dirty="0">
                <a:solidFill>
                  <a:schemeClr val="accent1"/>
                </a:solidFill>
                <a:effectLst/>
                <a:ea typeface="Roboto Regular" panose="02000000000000000000" pitchFamily="2" charset="0"/>
              </a:rPr>
              <a:t>Improve digital literacy </a:t>
            </a:r>
            <a:r>
              <a:rPr lang="en-GB" sz="1400" dirty="0">
                <a:effectLst/>
                <a:ea typeface="Roboto Regular" panose="02000000000000000000" pitchFamily="2" charset="0"/>
              </a:rPr>
              <a:t>– this will include actions to ensure the health and social care workforce become fully competent and confident in the use of digital tools. This is likely to include training and education as well as considering opportunities for addressing needs at scale through ‘train the trainer’, mentoring, networking and coaching. We will also encourage cross organisational learning (for example, through rotations and secondments).  </a:t>
            </a:r>
          </a:p>
          <a:p>
            <a:pPr marL="342900" lvl="0" indent="-342900">
              <a:spcBef>
                <a:spcPts val="600"/>
              </a:spcBef>
              <a:buFont typeface="Symbol" panose="05050102010706020507" pitchFamily="18" charset="2"/>
              <a:buChar char=""/>
            </a:pPr>
            <a:r>
              <a:rPr lang="en-GB" sz="1400" dirty="0">
                <a:solidFill>
                  <a:schemeClr val="accent1"/>
                </a:solidFill>
                <a:effectLst/>
                <a:ea typeface="Roboto Regular" panose="02000000000000000000" pitchFamily="2" charset="0"/>
              </a:rPr>
              <a:t>Empower staff to drive the digital change</a:t>
            </a:r>
            <a:r>
              <a:rPr lang="en-GB" sz="1400" dirty="0">
                <a:solidFill>
                  <a:schemeClr val="accent1"/>
                </a:solidFill>
                <a:ea typeface="Roboto Regular" panose="02000000000000000000" pitchFamily="2" charset="0"/>
              </a:rPr>
              <a:t> </a:t>
            </a:r>
            <a:r>
              <a:rPr lang="en-GB" sz="1400" dirty="0">
                <a:ea typeface="Roboto Regular" panose="02000000000000000000" pitchFamily="2" charset="0"/>
              </a:rPr>
              <a:t>– we </a:t>
            </a:r>
            <a:r>
              <a:rPr lang="en-GB" sz="1400" dirty="0">
                <a:effectLst/>
                <a:ea typeface="Roboto Regular" panose="02000000000000000000" pitchFamily="2" charset="0"/>
              </a:rPr>
              <a:t>will create the conditions to ensure staff can put their digital skills and knowledge to best use. We will use cross-organisational clinical and professional networks to encourage co-creation of digital tools, ensuring these are joined up and co-ordinated through our refreshed digital governance.</a:t>
            </a:r>
          </a:p>
          <a:p>
            <a:pPr marL="342900" indent="-342900">
              <a:spcBef>
                <a:spcPts val="600"/>
              </a:spcBef>
              <a:spcAft>
                <a:spcPts val="800"/>
              </a:spcAft>
              <a:buFont typeface="Symbol" panose="05050102010706020507" pitchFamily="18" charset="2"/>
              <a:buChar char=""/>
            </a:pPr>
            <a:r>
              <a:rPr lang="en-GB" sz="1400" dirty="0">
                <a:solidFill>
                  <a:schemeClr val="accent1"/>
                </a:solidFill>
                <a:effectLst/>
                <a:ea typeface="Roboto Regular" panose="02000000000000000000" pitchFamily="2" charset="0"/>
              </a:rPr>
              <a:t>Join up informatics expertise</a:t>
            </a:r>
            <a:r>
              <a:rPr lang="en-GB" sz="1400" dirty="0">
                <a:solidFill>
                  <a:schemeClr val="accent1"/>
                </a:solidFill>
                <a:ea typeface="Roboto Regular" panose="02000000000000000000" pitchFamily="2" charset="0"/>
              </a:rPr>
              <a:t> </a:t>
            </a:r>
            <a:r>
              <a:rPr lang="en-GB" sz="1400" dirty="0">
                <a:ea typeface="Roboto Regular" panose="02000000000000000000" pitchFamily="2" charset="0"/>
              </a:rPr>
              <a:t>– </a:t>
            </a:r>
            <a:r>
              <a:rPr lang="en-GB" sz="1400" kern="1200" dirty="0">
                <a:solidFill>
                  <a:srgbClr val="000000"/>
                </a:solidFill>
                <a:effectLst/>
                <a:ea typeface="Roboto Regular" panose="02000000000000000000" pitchFamily="2" charset="0"/>
                <a:cs typeface="Times New Roman" panose="02020603050405020304" pitchFamily="18" charset="0"/>
              </a:rPr>
              <a:t>we will ensure we have the right specialist informatics expertise across the ICS and ensure they are joined up to allow a consistent approach.</a:t>
            </a:r>
          </a:p>
          <a:p>
            <a:pPr marL="0" indent="0">
              <a:spcBef>
                <a:spcPts val="600"/>
              </a:spcBef>
              <a:spcAft>
                <a:spcPts val="800"/>
              </a:spcAft>
              <a:buNone/>
            </a:pPr>
            <a:r>
              <a:rPr lang="en-GB" sz="1400" dirty="0">
                <a:solidFill>
                  <a:srgbClr val="000000"/>
                </a:solidFill>
                <a:ea typeface="Roboto Regular" panose="02000000000000000000" pitchFamily="2" charset="0"/>
                <a:cs typeface="Times New Roman" panose="02020603050405020304" pitchFamily="18" charset="0"/>
              </a:rPr>
              <a:t>Communication with our workforce will be crucial to our success. We need to reach beyond those already involved in digital work to ensure that the entire workforce understands – and is able to make use of – the opportunities offered by digital tools.  </a:t>
            </a:r>
            <a:endParaRPr lang="en-GB" sz="1400" dirty="0">
              <a:effectLst/>
              <a:ea typeface="Roboto Regular" panose="02000000000000000000" pitchFamily="2" charset="0"/>
            </a:endParaRPr>
          </a:p>
          <a:p>
            <a:pPr marL="0" indent="0">
              <a:buNone/>
            </a:pPr>
            <a:endParaRPr lang="en-GB" sz="1400" dirty="0"/>
          </a:p>
        </p:txBody>
      </p:sp>
      <p:sp>
        <p:nvSpPr>
          <p:cNvPr id="4" name="Rectangle 3">
            <a:extLst>
              <a:ext uri="{FF2B5EF4-FFF2-40B4-BE49-F238E27FC236}">
                <a16:creationId xmlns:a16="http://schemas.microsoft.com/office/drawing/2014/main" id="{F6E3795B-1812-F849-9AEC-9C9605649F29}"/>
              </a:ext>
            </a:extLst>
          </p:cNvPr>
          <p:cNvSpPr/>
          <p:nvPr/>
        </p:nvSpPr>
        <p:spPr>
          <a:xfrm>
            <a:off x="371475" y="1487487"/>
            <a:ext cx="3155496" cy="341702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432000" rtlCol="0" anchor="t" anchorCtr="0"/>
          <a:lstStyle/>
          <a:p>
            <a:pPr>
              <a:defRPr/>
            </a:pPr>
            <a:r>
              <a:rPr lang="en-GB" sz="1600" dirty="0">
                <a:solidFill>
                  <a:schemeClr val="tx2"/>
                </a:solidFill>
                <a:latin typeface="Roboto Regular" panose="02000000000000000000" pitchFamily="2" charset="0"/>
              </a:rPr>
              <a:t>As well as building capacity at the centre, there is a lot we can do to develop digital capabilities across our entire workforce. We need to create a culture that puts digital at the centre while also ensuring our staff have the confidence and skills to make effective use of digital tools. </a:t>
            </a:r>
          </a:p>
        </p:txBody>
      </p:sp>
    </p:spTree>
    <p:extLst>
      <p:ext uri="{BB962C8B-B14F-4D97-AF65-F5344CB8AC3E}">
        <p14:creationId xmlns:p14="http://schemas.microsoft.com/office/powerpoint/2010/main" val="597295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101A-5FBE-47E2-B9EB-E79FCD6F3283}"/>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Workforce Requirements </a:t>
            </a:r>
            <a:r>
              <a:rPr lang="en-GB" sz="2400" dirty="0">
                <a:latin typeface="Roboto Regular" panose="02000000000000000000" pitchFamily="2" charset="0"/>
                <a:cs typeface="Times New Roman"/>
              </a:rPr>
              <a:t>(1/2)</a:t>
            </a:r>
            <a:endParaRPr lang="en-GB" dirty="0"/>
          </a:p>
        </p:txBody>
      </p:sp>
      <p:graphicFrame>
        <p:nvGraphicFramePr>
          <p:cNvPr id="9" name="Content Placeholder 8">
            <a:extLst>
              <a:ext uri="{FF2B5EF4-FFF2-40B4-BE49-F238E27FC236}">
                <a16:creationId xmlns:a16="http://schemas.microsoft.com/office/drawing/2014/main" id="{FAFE25D6-C143-479C-9F12-6EBA87EB2A2F}"/>
              </a:ext>
            </a:extLst>
          </p:cNvPr>
          <p:cNvGraphicFramePr>
            <a:graphicFrameLocks noGrp="1"/>
          </p:cNvGraphicFramePr>
          <p:nvPr>
            <p:ph idx="4294967295"/>
            <p:extLst>
              <p:ext uri="{D42A27DB-BD31-4B8C-83A1-F6EECF244321}">
                <p14:modId xmlns:p14="http://schemas.microsoft.com/office/powerpoint/2010/main" val="1238838090"/>
              </p:ext>
            </p:extLst>
          </p:nvPr>
        </p:nvGraphicFramePr>
        <p:xfrm>
          <a:off x="498474" y="2471584"/>
          <a:ext cx="11348968" cy="3745920"/>
        </p:xfrm>
        <a:graphic>
          <a:graphicData uri="http://schemas.openxmlformats.org/drawingml/2006/table">
            <a:tbl>
              <a:tblPr firstRow="1" bandRow="1">
                <a:tableStyleId>{5C22544A-7EE6-4342-B048-85BDC9FD1C3A}</a:tableStyleId>
              </a:tblPr>
              <a:tblGrid>
                <a:gridCol w="2462690">
                  <a:extLst>
                    <a:ext uri="{9D8B030D-6E8A-4147-A177-3AD203B41FA5}">
                      <a16:colId xmlns:a16="http://schemas.microsoft.com/office/drawing/2014/main" val="1375766967"/>
                    </a:ext>
                  </a:extLst>
                </a:gridCol>
                <a:gridCol w="1764529">
                  <a:extLst>
                    <a:ext uri="{9D8B030D-6E8A-4147-A177-3AD203B41FA5}">
                      <a16:colId xmlns:a16="http://schemas.microsoft.com/office/drawing/2014/main" val="3543925878"/>
                    </a:ext>
                  </a:extLst>
                </a:gridCol>
                <a:gridCol w="3328302">
                  <a:extLst>
                    <a:ext uri="{9D8B030D-6E8A-4147-A177-3AD203B41FA5}">
                      <a16:colId xmlns:a16="http://schemas.microsoft.com/office/drawing/2014/main" val="2081861081"/>
                    </a:ext>
                  </a:extLst>
                </a:gridCol>
                <a:gridCol w="3793447">
                  <a:extLst>
                    <a:ext uri="{9D8B030D-6E8A-4147-A177-3AD203B41FA5}">
                      <a16:colId xmlns:a16="http://schemas.microsoft.com/office/drawing/2014/main" val="1751731361"/>
                    </a:ext>
                  </a:extLst>
                </a:gridCol>
              </a:tblGrid>
              <a:tr h="187582">
                <a:tc>
                  <a:txBody>
                    <a:bodyPr/>
                    <a:lstStyle/>
                    <a:p>
                      <a:pPr algn="ctr" fontAlgn="base">
                        <a:spcAft>
                          <a:spcPts val="0"/>
                        </a:spcAft>
                      </a:pPr>
                      <a:r>
                        <a:rPr lang="en-US" sz="1200" b="0" i="0" dirty="0">
                          <a:solidFill>
                            <a:schemeClr val="tx2"/>
                          </a:solidFill>
                          <a:effectLst/>
                          <a:latin typeface="Roboto" panose="02000000000000000000" pitchFamily="2" charset="0"/>
                          <a:ea typeface="Roboto" panose="02000000000000000000" pitchFamily="2" charset="0"/>
                        </a:rPr>
                        <a:t>When I’m providing care I want to </a:t>
                      </a:r>
                      <a:endParaRPr lang="en-US" sz="1400" dirty="0">
                        <a:solidFill>
                          <a:schemeClr val="tx2"/>
                        </a:solidFill>
                        <a:effectLst/>
                        <a:latin typeface="Roboto" panose="02000000000000000000" pitchFamily="2" charset="0"/>
                        <a:ea typeface="Roboto" panose="02000000000000000000" pitchFamily="2" charset="0"/>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spcAft>
                          <a:spcPts val="0"/>
                        </a:spcAft>
                      </a:pPr>
                      <a:r>
                        <a:rPr lang="en-US" sz="1200" b="0" i="0" dirty="0">
                          <a:solidFill>
                            <a:schemeClr val="tx2"/>
                          </a:solidFill>
                          <a:effectLst/>
                          <a:latin typeface="Roboto" panose="02000000000000000000" pitchFamily="2" charset="0"/>
                          <a:ea typeface="Roboto" panose="02000000000000000000" pitchFamily="2" charset="0"/>
                        </a:rPr>
                        <a:t>How to make this possible</a:t>
                      </a:r>
                      <a:endParaRPr lang="en-US" sz="1400" dirty="0">
                        <a:solidFill>
                          <a:schemeClr val="tx2"/>
                        </a:solidFill>
                        <a:effectLst/>
                        <a:latin typeface="Roboto" panose="02000000000000000000" pitchFamily="2" charset="0"/>
                        <a:ea typeface="Roboto" panose="02000000000000000000" pitchFamily="2" charset="0"/>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spcAft>
                          <a:spcPts val="0"/>
                        </a:spcAft>
                      </a:pPr>
                      <a:r>
                        <a:rPr lang="en-US" sz="1200" b="0" i="0" dirty="0">
                          <a:solidFill>
                            <a:schemeClr val="tx2"/>
                          </a:solidFill>
                          <a:effectLst/>
                          <a:latin typeface="Roboto" panose="02000000000000000000" pitchFamily="2" charset="0"/>
                          <a:ea typeface="Roboto" panose="02000000000000000000" pitchFamily="2" charset="0"/>
                        </a:rPr>
                        <a:t>What is required to make this possible</a:t>
                      </a:r>
                      <a:endParaRPr lang="en-US" sz="1400" dirty="0">
                        <a:solidFill>
                          <a:schemeClr val="tx2"/>
                        </a:solidFill>
                        <a:effectLst/>
                        <a:latin typeface="Roboto" panose="02000000000000000000" pitchFamily="2" charset="0"/>
                        <a:ea typeface="Roboto" panose="02000000000000000000" pitchFamily="2" charset="0"/>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spcAft>
                          <a:spcPts val="0"/>
                        </a:spcAft>
                      </a:pPr>
                      <a:r>
                        <a:rPr lang="en-US" sz="1200" b="0" i="0" dirty="0">
                          <a:solidFill>
                            <a:schemeClr val="tx2"/>
                          </a:solidFill>
                          <a:effectLst/>
                          <a:latin typeface="Roboto" panose="02000000000000000000" pitchFamily="2" charset="0"/>
                          <a:ea typeface="Roboto" panose="02000000000000000000" pitchFamily="2" charset="0"/>
                        </a:rPr>
                        <a:t>Outcomes</a:t>
                      </a:r>
                      <a:endParaRPr lang="en-US" sz="1400" dirty="0">
                        <a:solidFill>
                          <a:schemeClr val="tx2"/>
                        </a:solidFill>
                        <a:effectLst/>
                        <a:latin typeface="Roboto" panose="02000000000000000000" pitchFamily="2" charset="0"/>
                        <a:ea typeface="Roboto" panose="02000000000000000000" pitchFamily="2" charset="0"/>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295979"/>
                  </a:ext>
                </a:extLst>
              </a:tr>
              <a:tr h="579733">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Access systems easily from all locations including home with single sign on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Secure access to cloud-based systems and safe storage, on and off site.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Investigate role-based access; NHS Log-in; secure and efficient storage, retrieval and processing of data through data platforms and registries; </a:t>
                      </a:r>
                      <a:r>
                        <a:rPr lang="en-GB" sz="1200" b="0" i="0" kern="1200" dirty="0">
                          <a:solidFill>
                            <a:schemeClr val="dk1"/>
                          </a:solidFill>
                          <a:effectLst/>
                          <a:latin typeface="Roboto" panose="02000000000000000000" pitchFamily="2" charset="0"/>
                          <a:ea typeface="Roboto" panose="02000000000000000000" pitchFamily="2" charset="0"/>
                          <a:cs typeface="+mn-cs"/>
                        </a:rPr>
                        <a:t>access to </a:t>
                      </a:r>
                      <a:r>
                        <a:rPr lang="en-GB" sz="1200" dirty="0">
                          <a:effectLst/>
                          <a:latin typeface="Roboto" panose="02000000000000000000" pitchFamily="2" charset="0"/>
                          <a:ea typeface="Roboto" panose="02000000000000000000" pitchFamily="2" charset="0"/>
                        </a:rPr>
                        <a:t>devices for remote working; appropriate governance in place for remote working.</a:t>
                      </a:r>
                      <a:endParaRPr lang="en-US" sz="12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The hardware and software solutions in place are sufficient to support an increasingly mobile and agile workforce working across multiple sites as effectively as if they were back at their base. Reduction of unnecessary travel.</a:t>
                      </a:r>
                      <a:endParaRPr lang="en-US" sz="1400" dirty="0">
                        <a:effectLst/>
                        <a:latin typeface="Roboto" panose="02000000000000000000" pitchFamily="2" charset="0"/>
                        <a:ea typeface="Roboto" panose="02000000000000000000" pitchFamily="2" charset="0"/>
                      </a:endParaRPr>
                    </a:p>
                    <a:p>
                      <a:pPr fontAlgn="base">
                        <a:spcAft>
                          <a:spcPts val="0"/>
                        </a:spcAft>
                      </a:pP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636497"/>
                  </a:ext>
                </a:extLst>
              </a:tr>
              <a:tr h="444695">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Use systems that are easy to use and reliable, which I have confidence in.</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Intuitive systems and technical support.</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Co-design and co-production with staff </a:t>
                      </a:r>
                      <a:r>
                        <a:rPr lang="en-US" sz="1200" b="0" i="0" u="none" strike="noStrike" noProof="0" dirty="0">
                          <a:effectLst/>
                          <a:latin typeface="Roboto" panose="02000000000000000000" pitchFamily="2" charset="0"/>
                          <a:ea typeface="Roboto" panose="02000000000000000000" pitchFamily="2" charset="0"/>
                        </a:rPr>
                        <a:t>(driven by clinical need);</a:t>
                      </a:r>
                      <a:r>
                        <a:rPr lang="en-US" sz="1200" dirty="0">
                          <a:effectLst/>
                          <a:latin typeface="Roboto" panose="02000000000000000000" pitchFamily="2" charset="0"/>
                          <a:ea typeface="Roboto" panose="02000000000000000000" pitchFamily="2" charset="0"/>
                        </a:rPr>
                        <a:t>user testing; easy access to technical support operations. </a:t>
                      </a:r>
                      <a:r>
                        <a:rPr lang="en-US" sz="1200" b="0" i="0" u="none" strike="noStrike" noProof="0" dirty="0">
                          <a:effectLst/>
                          <a:latin typeface="Roboto" panose="02000000000000000000" pitchFamily="2" charset="0"/>
                          <a:ea typeface="Roboto" panose="02000000000000000000" pitchFamily="2" charset="0"/>
                        </a:rPr>
                        <a:t>Delivery of systems include staff training.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Including staff within the design of digital tools and services. Usability is a key barrier to adoption and </a:t>
                      </a:r>
                      <a:r>
                        <a:rPr lang="en-US" sz="1200" dirty="0">
                          <a:effectLst/>
                          <a:latin typeface="Roboto" panose="02000000000000000000" pitchFamily="2" charset="0"/>
                          <a:ea typeface="Roboto" panose="02000000000000000000" pitchFamily="2" charset="0"/>
                        </a:rPr>
                        <a:t>optimisation relies upon the right inputs to be successful.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944248"/>
                  </a:ext>
                </a:extLst>
              </a:tr>
              <a:tr h="579733">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To be able to see accurate, trustworthy, and real-time information from colleagues, before being asked to make decisions on care.</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Electronic care records accessible across clinical settings.</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High quality and consistent data; secure common system for data processing and exchange of shared information using integration engines; use of NHS technical, data and interoperability standards.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All records are secure and consistently handled within the strictest of confidence and regulatory frameworks, potentially improving both the quality and flow of health and care information. </a:t>
                      </a:r>
                      <a:endParaRPr lang="en-US" sz="1400" dirty="0">
                        <a:effectLst/>
                        <a:latin typeface="Roboto" panose="02000000000000000000" pitchFamily="2" charset="0"/>
                        <a:ea typeface="Roboto" panose="02000000000000000000" pitchFamily="2" charset="0"/>
                      </a:endParaRPr>
                    </a:p>
                    <a:p>
                      <a:pPr fontAlgn="base">
                        <a:spcAft>
                          <a:spcPts val="0"/>
                        </a:spcAft>
                      </a:pP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11428"/>
                  </a:ext>
                </a:extLst>
              </a:tr>
            </a:tbl>
          </a:graphicData>
        </a:graphic>
      </p:graphicFrame>
      <p:sp>
        <p:nvSpPr>
          <p:cNvPr id="4" name="TextBox 3">
            <a:extLst>
              <a:ext uri="{FF2B5EF4-FFF2-40B4-BE49-F238E27FC236}">
                <a16:creationId xmlns:a16="http://schemas.microsoft.com/office/drawing/2014/main" id="{873BCB17-5CD3-449F-9341-EF393216548D}"/>
              </a:ext>
            </a:extLst>
          </p:cNvPr>
          <p:cNvSpPr txBox="1"/>
          <p:nvPr/>
        </p:nvSpPr>
        <p:spPr>
          <a:xfrm>
            <a:off x="371475" y="1183334"/>
            <a:ext cx="11692333"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Roboto Regular" panose="02000000000000000000" pitchFamily="2" charset="0"/>
                <a:ea typeface="Roboto Regular" panose="02000000000000000000" pitchFamily="2" charset="0"/>
              </a:rPr>
              <a:t>Improving digital literacy and staff training to use digital tools will not fulfil the vision for the future workforce of MSE alone. It will only work if staff also have access to accurate data at any time, any place, across MSE. These are summarised in the table and covered in the next section.</a:t>
            </a:r>
            <a:endParaRPr lang="en-US" sz="1500" dirty="0">
              <a:latin typeface="Roboto Regular" panose="02000000000000000000" pitchFamily="2" charset="0"/>
              <a:ea typeface="Roboto Regular" panose="02000000000000000000" pitchFamily="2" charset="0"/>
              <a:cs typeface="Calibri"/>
            </a:endParaRPr>
          </a:p>
        </p:txBody>
      </p:sp>
      <p:grpSp>
        <p:nvGrpSpPr>
          <p:cNvPr id="6" name="Group 5">
            <a:extLst>
              <a:ext uri="{FF2B5EF4-FFF2-40B4-BE49-F238E27FC236}">
                <a16:creationId xmlns:a16="http://schemas.microsoft.com/office/drawing/2014/main" id="{7284973F-3389-FF49-8C09-26D838C57654}"/>
              </a:ext>
            </a:extLst>
          </p:cNvPr>
          <p:cNvGrpSpPr/>
          <p:nvPr/>
        </p:nvGrpSpPr>
        <p:grpSpPr>
          <a:xfrm>
            <a:off x="1357852" y="1955311"/>
            <a:ext cx="490568" cy="490568"/>
            <a:chOff x="1725074" y="4878345"/>
            <a:chExt cx="1661693" cy="1661693"/>
          </a:xfrm>
          <a:effectLst>
            <a:outerShdw blurRad="95250" dist="101600" dir="2700000" algn="tl" rotWithShape="0">
              <a:prstClr val="black">
                <a:alpha val="23000"/>
              </a:prstClr>
            </a:outerShdw>
          </a:effectLst>
        </p:grpSpPr>
        <p:sp>
          <p:nvSpPr>
            <p:cNvPr id="7" name="Oval 6">
              <a:extLst>
                <a:ext uri="{FF2B5EF4-FFF2-40B4-BE49-F238E27FC236}">
                  <a16:creationId xmlns:a16="http://schemas.microsoft.com/office/drawing/2014/main" id="{58D14BDD-257A-4E4A-912B-BA62B07E737B}"/>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8" name="Oval 7">
              <a:extLst>
                <a:ext uri="{FF2B5EF4-FFF2-40B4-BE49-F238E27FC236}">
                  <a16:creationId xmlns:a16="http://schemas.microsoft.com/office/drawing/2014/main" id="{A5200BDA-4901-B643-893F-434052B9335C}"/>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A6C23B41-65C6-9441-A8D6-C85B05B614B5}"/>
              </a:ext>
            </a:extLst>
          </p:cNvPr>
          <p:cNvGrpSpPr/>
          <p:nvPr/>
        </p:nvGrpSpPr>
        <p:grpSpPr>
          <a:xfrm>
            <a:off x="3570965" y="1955311"/>
            <a:ext cx="490568" cy="490568"/>
            <a:chOff x="1725074" y="4878345"/>
            <a:chExt cx="1661693" cy="1661693"/>
          </a:xfrm>
          <a:effectLst>
            <a:outerShdw blurRad="95250" dist="101600" dir="2700000" algn="tl" rotWithShape="0">
              <a:prstClr val="black">
                <a:alpha val="23000"/>
              </a:prstClr>
            </a:outerShdw>
          </a:effectLst>
        </p:grpSpPr>
        <p:sp>
          <p:nvSpPr>
            <p:cNvPr id="11" name="Oval 10">
              <a:extLst>
                <a:ext uri="{FF2B5EF4-FFF2-40B4-BE49-F238E27FC236}">
                  <a16:creationId xmlns:a16="http://schemas.microsoft.com/office/drawing/2014/main" id="{50B78BEB-4800-4F43-9960-F6203613205E}"/>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2" name="Oval 11">
              <a:extLst>
                <a:ext uri="{FF2B5EF4-FFF2-40B4-BE49-F238E27FC236}">
                  <a16:creationId xmlns:a16="http://schemas.microsoft.com/office/drawing/2014/main" id="{F0A29889-B137-0549-AEC1-AAF878DEAA51}"/>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13" name="Group 12">
            <a:extLst>
              <a:ext uri="{FF2B5EF4-FFF2-40B4-BE49-F238E27FC236}">
                <a16:creationId xmlns:a16="http://schemas.microsoft.com/office/drawing/2014/main" id="{AC487BC5-BEA8-2C40-B2AF-57B5C76068FD}"/>
              </a:ext>
            </a:extLst>
          </p:cNvPr>
          <p:cNvGrpSpPr/>
          <p:nvPr/>
        </p:nvGrpSpPr>
        <p:grpSpPr>
          <a:xfrm>
            <a:off x="6022617" y="1955311"/>
            <a:ext cx="490568" cy="490568"/>
            <a:chOff x="1725074" y="4878345"/>
            <a:chExt cx="1661693" cy="1661693"/>
          </a:xfrm>
          <a:effectLst>
            <a:outerShdw blurRad="95250" dist="101600" dir="2700000" algn="tl" rotWithShape="0">
              <a:prstClr val="black">
                <a:alpha val="23000"/>
              </a:prstClr>
            </a:outerShdw>
          </a:effectLst>
        </p:grpSpPr>
        <p:sp>
          <p:nvSpPr>
            <p:cNvPr id="14" name="Oval 13">
              <a:extLst>
                <a:ext uri="{FF2B5EF4-FFF2-40B4-BE49-F238E27FC236}">
                  <a16:creationId xmlns:a16="http://schemas.microsoft.com/office/drawing/2014/main" id="{77D22530-8683-0541-B171-5FB7DD2FB6CD}"/>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5" name="Oval 14">
              <a:extLst>
                <a:ext uri="{FF2B5EF4-FFF2-40B4-BE49-F238E27FC236}">
                  <a16:creationId xmlns:a16="http://schemas.microsoft.com/office/drawing/2014/main" id="{404D5A26-ED12-B74B-A41A-80D64461E578}"/>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16" name="Group 15">
            <a:extLst>
              <a:ext uri="{FF2B5EF4-FFF2-40B4-BE49-F238E27FC236}">
                <a16:creationId xmlns:a16="http://schemas.microsoft.com/office/drawing/2014/main" id="{67BEAC83-30DE-9A49-94F6-E541563F63D7}"/>
              </a:ext>
            </a:extLst>
          </p:cNvPr>
          <p:cNvGrpSpPr/>
          <p:nvPr/>
        </p:nvGrpSpPr>
        <p:grpSpPr>
          <a:xfrm>
            <a:off x="9706722" y="1955311"/>
            <a:ext cx="490568" cy="490568"/>
            <a:chOff x="1725074" y="4878345"/>
            <a:chExt cx="1661693" cy="1661693"/>
          </a:xfrm>
          <a:effectLst>
            <a:outerShdw blurRad="95250" dist="101600" dir="2700000" algn="tl" rotWithShape="0">
              <a:prstClr val="black">
                <a:alpha val="23000"/>
              </a:prstClr>
            </a:outerShdw>
          </a:effectLst>
        </p:grpSpPr>
        <p:sp>
          <p:nvSpPr>
            <p:cNvPr id="17" name="Oval 16">
              <a:extLst>
                <a:ext uri="{FF2B5EF4-FFF2-40B4-BE49-F238E27FC236}">
                  <a16:creationId xmlns:a16="http://schemas.microsoft.com/office/drawing/2014/main" id="{E8CF5D90-E944-9A43-A334-CEDF8594F2B1}"/>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8" name="Oval 17">
              <a:extLst>
                <a:ext uri="{FF2B5EF4-FFF2-40B4-BE49-F238E27FC236}">
                  <a16:creationId xmlns:a16="http://schemas.microsoft.com/office/drawing/2014/main" id="{E6A30E56-0C4F-4C4C-81C5-FB12C3277AA9}"/>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pic>
        <p:nvPicPr>
          <p:cNvPr id="19" name="Picture 18">
            <a:extLst>
              <a:ext uri="{FF2B5EF4-FFF2-40B4-BE49-F238E27FC236}">
                <a16:creationId xmlns:a16="http://schemas.microsoft.com/office/drawing/2014/main" id="{BD640A56-1686-5447-BE69-D5B1CFFEC42F}"/>
              </a:ext>
            </a:extLst>
          </p:cNvPr>
          <p:cNvPicPr>
            <a:picLocks noChangeAspect="1"/>
          </p:cNvPicPr>
          <p:nvPr/>
        </p:nvPicPr>
        <p:blipFill>
          <a:blip r:embed="rId2"/>
          <a:stretch>
            <a:fillRect/>
          </a:stretch>
        </p:blipFill>
        <p:spPr>
          <a:xfrm>
            <a:off x="9664056" y="1950741"/>
            <a:ext cx="580159" cy="580159"/>
          </a:xfrm>
          <a:prstGeom prst="rect">
            <a:avLst/>
          </a:prstGeom>
        </p:spPr>
      </p:pic>
      <p:pic>
        <p:nvPicPr>
          <p:cNvPr id="23" name="Picture 22">
            <a:extLst>
              <a:ext uri="{FF2B5EF4-FFF2-40B4-BE49-F238E27FC236}">
                <a16:creationId xmlns:a16="http://schemas.microsoft.com/office/drawing/2014/main" id="{1CAD21F5-CDDB-5848-8591-63205F5054DD}"/>
              </a:ext>
            </a:extLst>
          </p:cNvPr>
          <p:cNvPicPr>
            <a:picLocks noChangeAspect="1"/>
          </p:cNvPicPr>
          <p:nvPr/>
        </p:nvPicPr>
        <p:blipFill>
          <a:blip r:embed="rId3"/>
          <a:stretch>
            <a:fillRect/>
          </a:stretch>
        </p:blipFill>
        <p:spPr>
          <a:xfrm>
            <a:off x="6071241" y="1998466"/>
            <a:ext cx="416240" cy="416240"/>
          </a:xfrm>
          <a:prstGeom prst="rect">
            <a:avLst/>
          </a:prstGeom>
        </p:spPr>
      </p:pic>
      <p:pic>
        <p:nvPicPr>
          <p:cNvPr id="25" name="Picture 24">
            <a:extLst>
              <a:ext uri="{FF2B5EF4-FFF2-40B4-BE49-F238E27FC236}">
                <a16:creationId xmlns:a16="http://schemas.microsoft.com/office/drawing/2014/main" id="{C00D05C2-F9E3-2C40-869D-D3F802F13319}"/>
              </a:ext>
            </a:extLst>
          </p:cNvPr>
          <p:cNvPicPr>
            <a:picLocks noChangeAspect="1"/>
          </p:cNvPicPr>
          <p:nvPr/>
        </p:nvPicPr>
        <p:blipFill>
          <a:blip r:embed="rId4"/>
          <a:stretch>
            <a:fillRect/>
          </a:stretch>
        </p:blipFill>
        <p:spPr>
          <a:xfrm>
            <a:off x="1280963" y="1879092"/>
            <a:ext cx="638786" cy="638786"/>
          </a:xfrm>
          <a:prstGeom prst="rect">
            <a:avLst/>
          </a:prstGeom>
        </p:spPr>
      </p:pic>
      <p:pic>
        <p:nvPicPr>
          <p:cNvPr id="27" name="Picture 26">
            <a:extLst>
              <a:ext uri="{FF2B5EF4-FFF2-40B4-BE49-F238E27FC236}">
                <a16:creationId xmlns:a16="http://schemas.microsoft.com/office/drawing/2014/main" id="{2E05E547-F648-6A46-A692-B592B5F2F578}"/>
              </a:ext>
            </a:extLst>
          </p:cNvPr>
          <p:cNvPicPr>
            <a:picLocks noChangeAspect="1"/>
          </p:cNvPicPr>
          <p:nvPr/>
        </p:nvPicPr>
        <p:blipFill>
          <a:blip r:embed="rId5"/>
          <a:stretch>
            <a:fillRect/>
          </a:stretch>
        </p:blipFill>
        <p:spPr>
          <a:xfrm>
            <a:off x="3479981" y="1858832"/>
            <a:ext cx="697146" cy="697146"/>
          </a:xfrm>
          <a:prstGeom prst="rect">
            <a:avLst/>
          </a:prstGeom>
        </p:spPr>
      </p:pic>
    </p:spTree>
    <p:extLst>
      <p:ext uri="{BB962C8B-B14F-4D97-AF65-F5344CB8AC3E}">
        <p14:creationId xmlns:p14="http://schemas.microsoft.com/office/powerpoint/2010/main" val="2825994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101A-5FBE-47E2-B9EB-E79FCD6F3283}"/>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Workforce Requirements </a:t>
            </a:r>
            <a:r>
              <a:rPr lang="en-GB" sz="2400" dirty="0">
                <a:latin typeface="Roboto Regular" panose="02000000000000000000" pitchFamily="2" charset="0"/>
                <a:cs typeface="Times New Roman"/>
              </a:rPr>
              <a:t>(2/2)</a:t>
            </a:r>
            <a:endParaRPr lang="en-GB" sz="2400" dirty="0"/>
          </a:p>
        </p:txBody>
      </p:sp>
      <p:graphicFrame>
        <p:nvGraphicFramePr>
          <p:cNvPr id="4" name="Content Placeholder 8">
            <a:extLst>
              <a:ext uri="{FF2B5EF4-FFF2-40B4-BE49-F238E27FC236}">
                <a16:creationId xmlns:a16="http://schemas.microsoft.com/office/drawing/2014/main" id="{898B4DF4-799F-7141-AA1F-D388896CB7B3}"/>
              </a:ext>
            </a:extLst>
          </p:cNvPr>
          <p:cNvGraphicFramePr>
            <a:graphicFrameLocks/>
          </p:cNvGraphicFramePr>
          <p:nvPr>
            <p:extLst>
              <p:ext uri="{D42A27DB-BD31-4B8C-83A1-F6EECF244321}">
                <p14:modId xmlns:p14="http://schemas.microsoft.com/office/powerpoint/2010/main" val="1360463933"/>
              </p:ext>
            </p:extLst>
          </p:nvPr>
        </p:nvGraphicFramePr>
        <p:xfrm>
          <a:off x="498474" y="1925484"/>
          <a:ext cx="11348968" cy="4377600"/>
        </p:xfrm>
        <a:graphic>
          <a:graphicData uri="http://schemas.openxmlformats.org/drawingml/2006/table">
            <a:tbl>
              <a:tblPr firstRow="1" bandRow="1">
                <a:tableStyleId>{5C22544A-7EE6-4342-B048-85BDC9FD1C3A}</a:tableStyleId>
              </a:tblPr>
              <a:tblGrid>
                <a:gridCol w="2462690">
                  <a:extLst>
                    <a:ext uri="{9D8B030D-6E8A-4147-A177-3AD203B41FA5}">
                      <a16:colId xmlns:a16="http://schemas.microsoft.com/office/drawing/2014/main" val="1375766967"/>
                    </a:ext>
                  </a:extLst>
                </a:gridCol>
                <a:gridCol w="1764529">
                  <a:extLst>
                    <a:ext uri="{9D8B030D-6E8A-4147-A177-3AD203B41FA5}">
                      <a16:colId xmlns:a16="http://schemas.microsoft.com/office/drawing/2014/main" val="3543925878"/>
                    </a:ext>
                  </a:extLst>
                </a:gridCol>
                <a:gridCol w="3328302">
                  <a:extLst>
                    <a:ext uri="{9D8B030D-6E8A-4147-A177-3AD203B41FA5}">
                      <a16:colId xmlns:a16="http://schemas.microsoft.com/office/drawing/2014/main" val="2081861081"/>
                    </a:ext>
                  </a:extLst>
                </a:gridCol>
                <a:gridCol w="3793447">
                  <a:extLst>
                    <a:ext uri="{9D8B030D-6E8A-4147-A177-3AD203B41FA5}">
                      <a16:colId xmlns:a16="http://schemas.microsoft.com/office/drawing/2014/main" val="1751731361"/>
                    </a:ext>
                  </a:extLst>
                </a:gridCol>
              </a:tblGrid>
              <a:tr h="187582">
                <a:tc>
                  <a:txBody>
                    <a:bodyPr/>
                    <a:lstStyle/>
                    <a:p>
                      <a:pPr algn="ctr" fontAlgn="base">
                        <a:spcAft>
                          <a:spcPts val="0"/>
                        </a:spcAft>
                      </a:pPr>
                      <a:r>
                        <a:rPr lang="en-US" sz="1200" b="0" i="0" dirty="0">
                          <a:solidFill>
                            <a:schemeClr val="tx2"/>
                          </a:solidFill>
                          <a:effectLst/>
                          <a:latin typeface="Roboto Regular" panose="02000000000000000000" pitchFamily="2" charset="0"/>
                        </a:rPr>
                        <a:t>When I’m providing care </a:t>
                      </a:r>
                      <a:br>
                        <a:rPr lang="en-US" sz="1200" b="0" i="0" dirty="0">
                          <a:solidFill>
                            <a:schemeClr val="tx2"/>
                          </a:solidFill>
                          <a:effectLst/>
                          <a:latin typeface="Roboto Regular" panose="02000000000000000000" pitchFamily="2" charset="0"/>
                        </a:rPr>
                      </a:br>
                      <a:r>
                        <a:rPr lang="en-US" sz="1200" b="0" i="0" dirty="0">
                          <a:solidFill>
                            <a:schemeClr val="tx2"/>
                          </a:solidFill>
                          <a:effectLst/>
                          <a:latin typeface="Roboto Regular" panose="02000000000000000000" pitchFamily="2" charset="0"/>
                        </a:rPr>
                        <a:t>I want to </a:t>
                      </a:r>
                      <a:endParaRPr lang="en-US" sz="1400" dirty="0">
                        <a:solidFill>
                          <a:schemeClr val="tx2"/>
                        </a:solidFill>
                        <a:effectLst/>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spcAft>
                          <a:spcPts val="0"/>
                        </a:spcAft>
                      </a:pPr>
                      <a:r>
                        <a:rPr lang="en-US" sz="1200" b="0" i="0" dirty="0">
                          <a:solidFill>
                            <a:schemeClr val="tx2"/>
                          </a:solidFill>
                          <a:effectLst/>
                          <a:latin typeface="Roboto Regular" panose="02000000000000000000" pitchFamily="2" charset="0"/>
                        </a:rPr>
                        <a:t>How to make </a:t>
                      </a:r>
                      <a:br>
                        <a:rPr lang="en-US" sz="1200" b="0" i="0" dirty="0">
                          <a:solidFill>
                            <a:schemeClr val="tx2"/>
                          </a:solidFill>
                          <a:effectLst/>
                          <a:latin typeface="Roboto Regular" panose="02000000000000000000" pitchFamily="2" charset="0"/>
                        </a:rPr>
                      </a:br>
                      <a:r>
                        <a:rPr lang="en-US" sz="1200" b="0" i="0" dirty="0">
                          <a:solidFill>
                            <a:schemeClr val="tx2"/>
                          </a:solidFill>
                          <a:effectLst/>
                          <a:latin typeface="Roboto Regular" panose="02000000000000000000" pitchFamily="2" charset="0"/>
                        </a:rPr>
                        <a:t>this possible</a:t>
                      </a:r>
                      <a:endParaRPr lang="en-US" sz="1400" dirty="0">
                        <a:solidFill>
                          <a:schemeClr val="tx2"/>
                        </a:solidFill>
                        <a:effectLst/>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spcAft>
                          <a:spcPts val="0"/>
                        </a:spcAft>
                      </a:pPr>
                      <a:r>
                        <a:rPr lang="en-US" sz="1200" b="0" i="0" dirty="0">
                          <a:solidFill>
                            <a:schemeClr val="tx2"/>
                          </a:solidFill>
                          <a:effectLst/>
                          <a:latin typeface="Roboto Regular" panose="02000000000000000000" pitchFamily="2" charset="0"/>
                        </a:rPr>
                        <a:t>What is required </a:t>
                      </a:r>
                      <a:br>
                        <a:rPr lang="en-US" sz="1200" b="0" i="0" dirty="0">
                          <a:solidFill>
                            <a:schemeClr val="tx2"/>
                          </a:solidFill>
                          <a:effectLst/>
                          <a:latin typeface="Roboto Regular" panose="02000000000000000000" pitchFamily="2" charset="0"/>
                        </a:rPr>
                      </a:br>
                      <a:r>
                        <a:rPr lang="en-US" sz="1200" b="0" i="0" dirty="0">
                          <a:solidFill>
                            <a:schemeClr val="tx2"/>
                          </a:solidFill>
                          <a:effectLst/>
                          <a:latin typeface="Roboto Regular" panose="02000000000000000000" pitchFamily="2" charset="0"/>
                        </a:rPr>
                        <a:t>to make this possible</a:t>
                      </a:r>
                      <a:endParaRPr lang="en-US" sz="1400" dirty="0">
                        <a:solidFill>
                          <a:schemeClr val="tx2"/>
                        </a:solidFill>
                        <a:effectLst/>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spcAft>
                          <a:spcPts val="0"/>
                        </a:spcAft>
                      </a:pPr>
                      <a:r>
                        <a:rPr lang="en-US" sz="1200" b="0" i="0" dirty="0">
                          <a:solidFill>
                            <a:schemeClr val="tx2"/>
                          </a:solidFill>
                          <a:effectLst/>
                          <a:latin typeface="Roboto Regular" panose="02000000000000000000" pitchFamily="2" charset="0"/>
                        </a:rPr>
                        <a:t>Outcomes</a:t>
                      </a:r>
                      <a:endParaRPr lang="en-US" sz="1400" dirty="0">
                        <a:solidFill>
                          <a:schemeClr val="tx2"/>
                        </a:solidFill>
                        <a:effectLst/>
                      </a:endParaRPr>
                    </a:p>
                  </a:txBody>
                  <a:tcPr marL="72000" marR="72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295979"/>
                  </a:ext>
                </a:extLst>
              </a:tr>
              <a:tr h="579733">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To be able to access care pathway information, make enquiries and refer digitally through one system.</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Templates that can operate across clinical systems.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Link pathways to electronic referrals; Interface with NHS national applications.</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Data can be accessed easily; collaboration across </a:t>
                      </a:r>
                      <a:r>
                        <a:rPr lang="en-US" sz="1200" dirty="0">
                          <a:effectLst/>
                          <a:latin typeface="Roboto" panose="02000000000000000000" pitchFamily="2" charset="0"/>
                          <a:ea typeface="Roboto" panose="02000000000000000000" pitchFamily="2" charset="0"/>
                        </a:rPr>
                        <a:t>organisations will be seamless.</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636497"/>
                  </a:ext>
                </a:extLst>
              </a:tr>
              <a:tr h="579733">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Access details across health and social care and contact organisations through a single system to provide joined up care.</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Shared health and social care records.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Secure common system for data processing and exchange of shared information using integration engines; use of technical and data standards.</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There is a step improvement in the quality, consistency and structure of health and care records that allows information to be accurately and effectively exchanged with partner </a:t>
                      </a:r>
                      <a:r>
                        <a:rPr lang="en-US" sz="1200" dirty="0">
                          <a:effectLst/>
                          <a:latin typeface="Roboto" panose="02000000000000000000" pitchFamily="2" charset="0"/>
                          <a:ea typeface="Roboto" panose="02000000000000000000" pitchFamily="2" charset="0"/>
                        </a:rPr>
                        <a:t>organisations, external care providers, residents and carers.</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829554"/>
                  </a:ext>
                </a:extLst>
              </a:tr>
              <a:tr h="444695">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Have access to appropriate tools to support my decision-making.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Tools for diagnostics.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Clinical input from digital champions and informatics workforce.</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Digital literacy is promoted, include training and assessment to establish and maintain core technology skills, which will encourage higher uptake of new technical solutions and support maximum exploitation of new and existing functionality.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944248"/>
                  </a:ext>
                </a:extLst>
              </a:tr>
              <a:tr h="579733">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Help me provide safer care by automating processes.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Electronic prescribing, electronic display boards, clinical decision support. </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Interface with NHS national applications.</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spcAft>
                          <a:spcPts val="0"/>
                        </a:spcAft>
                      </a:pPr>
                      <a:r>
                        <a:rPr lang="en-US" sz="1200" b="0" i="0" dirty="0">
                          <a:effectLst/>
                          <a:latin typeface="Roboto" panose="02000000000000000000" pitchFamily="2" charset="0"/>
                          <a:ea typeface="Roboto" panose="02000000000000000000" pitchFamily="2" charset="0"/>
                        </a:rPr>
                        <a:t>Integration of processes to enable seamless delivery of health and care.</a:t>
                      </a:r>
                      <a:endParaRPr lang="en-US" sz="1400" dirty="0">
                        <a:effectLst/>
                        <a:latin typeface="Roboto" panose="02000000000000000000" pitchFamily="2" charset="0"/>
                        <a:ea typeface="Roboto" panose="02000000000000000000" pitchFamily="2" charset="0"/>
                      </a:endParaRPr>
                    </a:p>
                  </a:txBody>
                  <a:tcPr marL="72000" marR="72000" marT="72000" marB="7200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11428"/>
                  </a:ext>
                </a:extLst>
              </a:tr>
            </a:tbl>
          </a:graphicData>
        </a:graphic>
      </p:graphicFrame>
      <p:grpSp>
        <p:nvGrpSpPr>
          <p:cNvPr id="6" name="Group 5">
            <a:extLst>
              <a:ext uri="{FF2B5EF4-FFF2-40B4-BE49-F238E27FC236}">
                <a16:creationId xmlns:a16="http://schemas.microsoft.com/office/drawing/2014/main" id="{2B34D4B5-4C62-0141-A328-5DAADEDE69CF}"/>
              </a:ext>
            </a:extLst>
          </p:cNvPr>
          <p:cNvGrpSpPr/>
          <p:nvPr/>
        </p:nvGrpSpPr>
        <p:grpSpPr>
          <a:xfrm>
            <a:off x="1357852" y="1409211"/>
            <a:ext cx="490568" cy="490568"/>
            <a:chOff x="1725074" y="4878345"/>
            <a:chExt cx="1661693" cy="1661693"/>
          </a:xfrm>
          <a:effectLst>
            <a:outerShdw blurRad="95250" dist="101600" dir="2700000" algn="tl" rotWithShape="0">
              <a:prstClr val="black">
                <a:alpha val="23000"/>
              </a:prstClr>
            </a:outerShdw>
          </a:effectLst>
        </p:grpSpPr>
        <p:sp>
          <p:nvSpPr>
            <p:cNvPr id="7" name="Oval 6">
              <a:extLst>
                <a:ext uri="{FF2B5EF4-FFF2-40B4-BE49-F238E27FC236}">
                  <a16:creationId xmlns:a16="http://schemas.microsoft.com/office/drawing/2014/main" id="{7DE0A6EC-792C-204D-B1EC-F9D43F6DC252}"/>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8" name="Oval 7">
              <a:extLst>
                <a:ext uri="{FF2B5EF4-FFF2-40B4-BE49-F238E27FC236}">
                  <a16:creationId xmlns:a16="http://schemas.microsoft.com/office/drawing/2014/main" id="{58D460C0-9A44-B14F-8BB8-E9265C517855}"/>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9" name="Group 8">
            <a:extLst>
              <a:ext uri="{FF2B5EF4-FFF2-40B4-BE49-F238E27FC236}">
                <a16:creationId xmlns:a16="http://schemas.microsoft.com/office/drawing/2014/main" id="{F9F03098-BB8C-7A42-AE20-AD955EB46E1D}"/>
              </a:ext>
            </a:extLst>
          </p:cNvPr>
          <p:cNvGrpSpPr/>
          <p:nvPr/>
        </p:nvGrpSpPr>
        <p:grpSpPr>
          <a:xfrm>
            <a:off x="3570965" y="1409211"/>
            <a:ext cx="490568" cy="490568"/>
            <a:chOff x="1725074" y="4878345"/>
            <a:chExt cx="1661693" cy="1661693"/>
          </a:xfrm>
          <a:effectLst>
            <a:outerShdw blurRad="95250" dist="101600" dir="2700000" algn="tl" rotWithShape="0">
              <a:prstClr val="black">
                <a:alpha val="23000"/>
              </a:prstClr>
            </a:outerShdw>
          </a:effectLst>
        </p:grpSpPr>
        <p:sp>
          <p:nvSpPr>
            <p:cNvPr id="11" name="Oval 10">
              <a:extLst>
                <a:ext uri="{FF2B5EF4-FFF2-40B4-BE49-F238E27FC236}">
                  <a16:creationId xmlns:a16="http://schemas.microsoft.com/office/drawing/2014/main" id="{E4140CEF-9C77-0D4C-A0E2-6A1F6A164200}"/>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2" name="Oval 11">
              <a:extLst>
                <a:ext uri="{FF2B5EF4-FFF2-40B4-BE49-F238E27FC236}">
                  <a16:creationId xmlns:a16="http://schemas.microsoft.com/office/drawing/2014/main" id="{73A79CFF-C42A-8241-BF50-C6BC0F5D55D6}"/>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13" name="Group 12">
            <a:extLst>
              <a:ext uri="{FF2B5EF4-FFF2-40B4-BE49-F238E27FC236}">
                <a16:creationId xmlns:a16="http://schemas.microsoft.com/office/drawing/2014/main" id="{B57393FA-3943-8146-BB4B-9D2950AB952C}"/>
              </a:ext>
            </a:extLst>
          </p:cNvPr>
          <p:cNvGrpSpPr/>
          <p:nvPr/>
        </p:nvGrpSpPr>
        <p:grpSpPr>
          <a:xfrm>
            <a:off x="6022617" y="1409211"/>
            <a:ext cx="490568" cy="490568"/>
            <a:chOff x="1725074" y="4878345"/>
            <a:chExt cx="1661693" cy="1661693"/>
          </a:xfrm>
          <a:effectLst>
            <a:outerShdw blurRad="95250" dist="101600" dir="2700000" algn="tl" rotWithShape="0">
              <a:prstClr val="black">
                <a:alpha val="23000"/>
              </a:prstClr>
            </a:outerShdw>
          </a:effectLst>
        </p:grpSpPr>
        <p:sp>
          <p:nvSpPr>
            <p:cNvPr id="14" name="Oval 13">
              <a:extLst>
                <a:ext uri="{FF2B5EF4-FFF2-40B4-BE49-F238E27FC236}">
                  <a16:creationId xmlns:a16="http://schemas.microsoft.com/office/drawing/2014/main" id="{907040E6-A04B-5446-AF62-9381AC2214AD}"/>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5" name="Oval 14">
              <a:extLst>
                <a:ext uri="{FF2B5EF4-FFF2-40B4-BE49-F238E27FC236}">
                  <a16:creationId xmlns:a16="http://schemas.microsoft.com/office/drawing/2014/main" id="{BE6E3CC8-CF73-8541-94B8-958056E81BFA}"/>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16" name="Group 15">
            <a:extLst>
              <a:ext uri="{FF2B5EF4-FFF2-40B4-BE49-F238E27FC236}">
                <a16:creationId xmlns:a16="http://schemas.microsoft.com/office/drawing/2014/main" id="{86910126-27D1-7945-B5A1-4617421D2E69}"/>
              </a:ext>
            </a:extLst>
          </p:cNvPr>
          <p:cNvGrpSpPr/>
          <p:nvPr/>
        </p:nvGrpSpPr>
        <p:grpSpPr>
          <a:xfrm>
            <a:off x="9706722" y="1409211"/>
            <a:ext cx="490568" cy="490568"/>
            <a:chOff x="1725074" y="4878345"/>
            <a:chExt cx="1661693" cy="1661693"/>
          </a:xfrm>
          <a:effectLst>
            <a:outerShdw blurRad="95250" dist="101600" dir="2700000" algn="tl" rotWithShape="0">
              <a:prstClr val="black">
                <a:alpha val="23000"/>
              </a:prstClr>
            </a:outerShdw>
          </a:effectLst>
        </p:grpSpPr>
        <p:sp>
          <p:nvSpPr>
            <p:cNvPr id="17" name="Oval 16">
              <a:extLst>
                <a:ext uri="{FF2B5EF4-FFF2-40B4-BE49-F238E27FC236}">
                  <a16:creationId xmlns:a16="http://schemas.microsoft.com/office/drawing/2014/main" id="{A95551A8-3D19-794D-B5A4-3D55FE458358}"/>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8" name="Oval 17">
              <a:extLst>
                <a:ext uri="{FF2B5EF4-FFF2-40B4-BE49-F238E27FC236}">
                  <a16:creationId xmlns:a16="http://schemas.microsoft.com/office/drawing/2014/main" id="{08857E68-ABF9-9343-98B8-88FF36F1235B}"/>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pic>
        <p:nvPicPr>
          <p:cNvPr id="19" name="Picture 18">
            <a:extLst>
              <a:ext uri="{FF2B5EF4-FFF2-40B4-BE49-F238E27FC236}">
                <a16:creationId xmlns:a16="http://schemas.microsoft.com/office/drawing/2014/main" id="{9262BC4A-8723-C34E-8AB6-7693A2B3FBE4}"/>
              </a:ext>
            </a:extLst>
          </p:cNvPr>
          <p:cNvPicPr>
            <a:picLocks noChangeAspect="1"/>
          </p:cNvPicPr>
          <p:nvPr/>
        </p:nvPicPr>
        <p:blipFill>
          <a:blip r:embed="rId2"/>
          <a:stretch>
            <a:fillRect/>
          </a:stretch>
        </p:blipFill>
        <p:spPr>
          <a:xfrm>
            <a:off x="9664056" y="1404641"/>
            <a:ext cx="580159" cy="580159"/>
          </a:xfrm>
          <a:prstGeom prst="rect">
            <a:avLst/>
          </a:prstGeom>
        </p:spPr>
      </p:pic>
      <p:pic>
        <p:nvPicPr>
          <p:cNvPr id="20" name="Picture 19">
            <a:extLst>
              <a:ext uri="{FF2B5EF4-FFF2-40B4-BE49-F238E27FC236}">
                <a16:creationId xmlns:a16="http://schemas.microsoft.com/office/drawing/2014/main" id="{A715BDBA-BB4E-1D43-9DBF-EC10C3E3F1E7}"/>
              </a:ext>
            </a:extLst>
          </p:cNvPr>
          <p:cNvPicPr>
            <a:picLocks noChangeAspect="1"/>
          </p:cNvPicPr>
          <p:nvPr/>
        </p:nvPicPr>
        <p:blipFill>
          <a:blip r:embed="rId3"/>
          <a:stretch>
            <a:fillRect/>
          </a:stretch>
        </p:blipFill>
        <p:spPr>
          <a:xfrm>
            <a:off x="6071241" y="1452366"/>
            <a:ext cx="416240" cy="416240"/>
          </a:xfrm>
          <a:prstGeom prst="rect">
            <a:avLst/>
          </a:prstGeom>
        </p:spPr>
      </p:pic>
      <p:pic>
        <p:nvPicPr>
          <p:cNvPr id="21" name="Picture 20">
            <a:extLst>
              <a:ext uri="{FF2B5EF4-FFF2-40B4-BE49-F238E27FC236}">
                <a16:creationId xmlns:a16="http://schemas.microsoft.com/office/drawing/2014/main" id="{B7891872-4D00-C345-AAA7-3386F7B70A02}"/>
              </a:ext>
            </a:extLst>
          </p:cNvPr>
          <p:cNvPicPr>
            <a:picLocks noChangeAspect="1"/>
          </p:cNvPicPr>
          <p:nvPr/>
        </p:nvPicPr>
        <p:blipFill>
          <a:blip r:embed="rId4"/>
          <a:stretch>
            <a:fillRect/>
          </a:stretch>
        </p:blipFill>
        <p:spPr>
          <a:xfrm>
            <a:off x="1280963" y="1332992"/>
            <a:ext cx="638786" cy="638786"/>
          </a:xfrm>
          <a:prstGeom prst="rect">
            <a:avLst/>
          </a:prstGeom>
        </p:spPr>
      </p:pic>
      <p:pic>
        <p:nvPicPr>
          <p:cNvPr id="22" name="Picture 21">
            <a:extLst>
              <a:ext uri="{FF2B5EF4-FFF2-40B4-BE49-F238E27FC236}">
                <a16:creationId xmlns:a16="http://schemas.microsoft.com/office/drawing/2014/main" id="{9B6A6683-0DA0-DF47-AD4D-36BDC0005676}"/>
              </a:ext>
            </a:extLst>
          </p:cNvPr>
          <p:cNvPicPr>
            <a:picLocks noChangeAspect="1"/>
          </p:cNvPicPr>
          <p:nvPr/>
        </p:nvPicPr>
        <p:blipFill>
          <a:blip r:embed="rId5"/>
          <a:stretch>
            <a:fillRect/>
          </a:stretch>
        </p:blipFill>
        <p:spPr>
          <a:xfrm>
            <a:off x="3479981" y="1312732"/>
            <a:ext cx="697146" cy="697146"/>
          </a:xfrm>
          <a:prstGeom prst="rect">
            <a:avLst/>
          </a:prstGeom>
        </p:spPr>
      </p:pic>
    </p:spTree>
    <p:extLst>
      <p:ext uri="{BB962C8B-B14F-4D97-AF65-F5344CB8AC3E}">
        <p14:creationId xmlns:p14="http://schemas.microsoft.com/office/powerpoint/2010/main" val="394896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0A5E-D438-684B-9350-A20352F23EBD}"/>
              </a:ext>
            </a:extLst>
          </p:cNvPr>
          <p:cNvSpPr>
            <a:spLocks noGrp="1"/>
          </p:cNvSpPr>
          <p:nvPr>
            <p:ph type="title"/>
          </p:nvPr>
        </p:nvSpPr>
        <p:spPr>
          <a:xfrm>
            <a:off x="371475" y="412690"/>
            <a:ext cx="10161935" cy="802641"/>
          </a:xfrm>
        </p:spPr>
        <p:txBody>
          <a:bodyPr/>
          <a:lstStyle/>
          <a:p>
            <a:r>
              <a:rPr lang="en-US" dirty="0"/>
              <a:t>Executive Summary</a:t>
            </a:r>
          </a:p>
        </p:txBody>
      </p:sp>
      <p:sp>
        <p:nvSpPr>
          <p:cNvPr id="3" name="Content Placeholder 2">
            <a:extLst>
              <a:ext uri="{FF2B5EF4-FFF2-40B4-BE49-F238E27FC236}">
                <a16:creationId xmlns:a16="http://schemas.microsoft.com/office/drawing/2014/main" id="{4D44CEBA-C10E-AC42-8E9C-D1311CAFEB4F}"/>
              </a:ext>
            </a:extLst>
          </p:cNvPr>
          <p:cNvSpPr>
            <a:spLocks noGrp="1"/>
          </p:cNvSpPr>
          <p:nvPr>
            <p:ph idx="4294967295"/>
          </p:nvPr>
        </p:nvSpPr>
        <p:spPr>
          <a:xfrm>
            <a:off x="371475" y="1331913"/>
            <a:ext cx="6942138" cy="4994275"/>
          </a:xfrm>
        </p:spPr>
        <p:txBody>
          <a:bodyPr vert="horz" lIns="0" tIns="0" rIns="0" bIns="0" rtlCol="0" anchor="t">
            <a:noAutofit/>
          </a:bodyPr>
          <a:lstStyle/>
          <a:p>
            <a:pPr marL="221615" indent="-221615"/>
            <a:r>
              <a:rPr lang="en-GB" sz="1300" dirty="0">
                <a:cs typeface="Calibri"/>
              </a:rPr>
              <a:t>Our system overall and digitally is at a low level of maturity. We are working towards establishing system level services and capabilities.</a:t>
            </a:r>
          </a:p>
          <a:p>
            <a:pPr marL="221615" indent="-221615"/>
            <a:r>
              <a:rPr lang="en-GB" sz="1300" dirty="0">
                <a:cs typeface="Calibri"/>
              </a:rPr>
              <a:t>Our ICS Leadership have a strong vision for the ICS and the role that digital and data should play but this is not yet well known across the system.</a:t>
            </a:r>
          </a:p>
          <a:p>
            <a:pPr marL="221615" indent="-221615"/>
            <a:r>
              <a:rPr lang="en-GB" sz="1300" dirty="0">
                <a:cs typeface="Calibri"/>
              </a:rPr>
              <a:t>This digital strategy is led by the MSE ICS vision. Digital and data are critical to transform resident outcomes and to make MSE an attractive place to work.</a:t>
            </a:r>
          </a:p>
          <a:p>
            <a:pPr marL="221615" indent="-221615"/>
            <a:r>
              <a:rPr lang="en-GB" sz="1300" dirty="0">
                <a:cs typeface="Calibri"/>
              </a:rPr>
              <a:t>We need to invest significant time and money to build digital foundations of people, technology and practice.</a:t>
            </a:r>
          </a:p>
          <a:p>
            <a:pPr marL="221615" indent="-221615"/>
            <a:r>
              <a:rPr lang="en-GB" sz="1300" dirty="0">
                <a:cs typeface="Calibri"/>
              </a:rPr>
              <a:t>A new Chief Digital and Information Officer (CDIO) and digital team will work closely with the new MSE Partners team and governance to ensure that digital enables new services and that needs of these new services feed into digital requirements.</a:t>
            </a:r>
          </a:p>
          <a:p>
            <a:pPr marL="221615" indent="-221615"/>
            <a:r>
              <a:rPr lang="en-GB" sz="1300" dirty="0">
                <a:cs typeface="Calibri"/>
              </a:rPr>
              <a:t>We will strengthen Clinical Leadership for digital and information, including providing dedicated time and appropriate support.</a:t>
            </a:r>
            <a:endParaRPr lang="en-GB" sz="1300" dirty="0">
              <a:highlight>
                <a:srgbClr val="FFFF00"/>
              </a:highlight>
              <a:cs typeface="Calibri"/>
            </a:endParaRPr>
          </a:p>
          <a:p>
            <a:pPr marL="221615" indent="-221615"/>
            <a:r>
              <a:rPr lang="en-GB" sz="1300" dirty="0">
                <a:cs typeface="Calibri"/>
              </a:rPr>
              <a:t>We will improve our existing partnership working including better collaboration across organisations, functions, places and our wider region.</a:t>
            </a:r>
          </a:p>
          <a:p>
            <a:pPr marL="221615" indent="-221615"/>
            <a:r>
              <a:rPr lang="en-GB" sz="1300" dirty="0">
                <a:cs typeface="Calibri"/>
              </a:rPr>
              <a:t>Digital teams in individual organisations will work to system-wide digital principles and operating model.</a:t>
            </a:r>
          </a:p>
          <a:p>
            <a:pPr marL="221615" indent="-221615"/>
            <a:r>
              <a:rPr lang="en-GB" sz="1300" dirty="0">
                <a:cs typeface="Calibri"/>
              </a:rPr>
              <a:t>ICS integrated governance, engagement and communications will be key.</a:t>
            </a:r>
          </a:p>
          <a:p>
            <a:pPr marL="221615" indent="-221615"/>
            <a:r>
              <a:rPr lang="en-GB" sz="1300" dirty="0">
                <a:cs typeface="Calibri"/>
              </a:rPr>
              <a:t>MSE leaders must be the champions for change, creating and role modelling a collaborative culture, service line and end user focus which is data and digitally enabled.</a:t>
            </a:r>
          </a:p>
          <a:p>
            <a:pPr marL="221615" indent="-221615"/>
            <a:endParaRPr lang="en-US" sz="1300" dirty="0">
              <a:cs typeface="Calibri"/>
            </a:endParaRPr>
          </a:p>
        </p:txBody>
      </p:sp>
      <p:sp>
        <p:nvSpPr>
          <p:cNvPr id="4" name="Rectangle 3">
            <a:extLst>
              <a:ext uri="{FF2B5EF4-FFF2-40B4-BE49-F238E27FC236}">
                <a16:creationId xmlns:a16="http://schemas.microsoft.com/office/drawing/2014/main" id="{2C3F2575-AD01-AE4B-AF38-71AF3127525E}"/>
              </a:ext>
            </a:extLst>
          </p:cNvPr>
          <p:cNvSpPr/>
          <p:nvPr/>
        </p:nvSpPr>
        <p:spPr>
          <a:xfrm>
            <a:off x="7839857" y="1331588"/>
            <a:ext cx="3945744" cy="48795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C50A40B9-8787-DA4C-96B3-8D111C0C6B50}"/>
              </a:ext>
            </a:extLst>
          </p:cNvPr>
          <p:cNvSpPr/>
          <p:nvPr/>
        </p:nvSpPr>
        <p:spPr>
          <a:xfrm>
            <a:off x="8129611" y="1541334"/>
            <a:ext cx="3366236" cy="4460067"/>
          </a:xfrm>
          <a:prstGeom prst="rect">
            <a:avLst/>
          </a:prstGeom>
        </p:spPr>
        <p:txBody>
          <a:bodyPr wrap="square">
            <a:spAutoFit/>
          </a:bodyPr>
          <a:lstStyle/>
          <a:p>
            <a:pPr>
              <a:lnSpc>
                <a:spcPct val="107000"/>
              </a:lnSpc>
              <a:spcAft>
                <a:spcPts val="800"/>
              </a:spcAft>
            </a:pPr>
            <a:r>
              <a:rPr lang="en-GB" sz="1300" dirty="0">
                <a:effectLst/>
                <a:latin typeface="Roboto Regular" panose="02000000000000000000" pitchFamily="2" charset="0"/>
                <a:ea typeface="Roboto Regular" panose="02000000000000000000" pitchFamily="2" charset="0"/>
                <a:cs typeface="Times New Roman" panose="02020603050405020304" pitchFamily="18" charset="0"/>
              </a:rPr>
              <a:t>MSE has recently been designated as an “Integrated Care System” or “ICS”. However, we are aware that this term will mean different things at different points in time as we evolve from a health and care partnership to a statutory entity. For the purposes of this document, all references should be considered in the broadest sense, including both those organisations who will become part of the any new statutory body and partner organisations such as the local authorities. </a:t>
            </a:r>
          </a:p>
          <a:p>
            <a:pPr>
              <a:lnSpc>
                <a:spcPct val="107000"/>
              </a:lnSpc>
              <a:spcAft>
                <a:spcPts val="800"/>
              </a:spcAft>
            </a:pPr>
            <a:r>
              <a:rPr lang="en-GB" sz="1300" dirty="0">
                <a:effectLst/>
                <a:latin typeface="Roboto Regular" panose="02000000000000000000" pitchFamily="2" charset="0"/>
                <a:ea typeface="Roboto Regular" panose="02000000000000000000" pitchFamily="2" charset="0"/>
                <a:cs typeface="Times New Roman" panose="02020603050405020304" pitchFamily="18" charset="0"/>
              </a:rPr>
              <a:t>This Digital Strategy will lay the foundations that will enable MSE to develop an integrated ICS strategy and enable service line delivery. It has been developed in advance of some other areas of work and we will need to revisit it regularly to ensure it aligns with evolving developments across the wider ICS.</a:t>
            </a:r>
            <a:endParaRPr lang="en-GB" sz="1300" dirty="0">
              <a:solidFill>
                <a:schemeClr val="tx2"/>
              </a:solidFill>
              <a:latin typeface="Roboto Regular" panose="02000000000000000000" pitchFamily="2" charset="0"/>
              <a:ea typeface="Roboto Regular" panose="02000000000000000000" pitchFamily="2" charset="0"/>
              <a:cs typeface="+mn-lt"/>
            </a:endParaRPr>
          </a:p>
        </p:txBody>
      </p:sp>
    </p:spTree>
    <p:extLst>
      <p:ext uri="{BB962C8B-B14F-4D97-AF65-F5344CB8AC3E}">
        <p14:creationId xmlns:p14="http://schemas.microsoft.com/office/powerpoint/2010/main" val="3955139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D14D5-EDC1-4166-83C6-241274DB70BA}"/>
              </a:ext>
            </a:extLst>
          </p:cNvPr>
          <p:cNvSpPr>
            <a:spLocks noGrp="1"/>
          </p:cNvSpPr>
          <p:nvPr>
            <p:ph type="ctrTitle"/>
          </p:nvPr>
        </p:nvSpPr>
        <p:spPr>
          <a:xfrm>
            <a:off x="372094" y="2844285"/>
            <a:ext cx="9389534" cy="2387600"/>
          </a:xfrm>
        </p:spPr>
        <p:txBody>
          <a:bodyPr/>
          <a:lstStyle/>
          <a:p>
            <a:r>
              <a:rPr lang="en-GB" dirty="0">
                <a:solidFill>
                  <a:schemeClr val="tx2"/>
                </a:solidFill>
                <a:latin typeface="Roboto Regular" panose="02000000000000000000" pitchFamily="2" charset="0"/>
                <a:cs typeface="Times New Roman"/>
              </a:rPr>
              <a:t>Digital Services and Infrastructure</a:t>
            </a:r>
          </a:p>
        </p:txBody>
      </p:sp>
      <p:sp>
        <p:nvSpPr>
          <p:cNvPr id="3" name="Subtitle 2">
            <a:extLst>
              <a:ext uri="{FF2B5EF4-FFF2-40B4-BE49-F238E27FC236}">
                <a16:creationId xmlns:a16="http://schemas.microsoft.com/office/drawing/2014/main" id="{D6155FE7-A4AC-4A02-97C9-B888B6BD61F8}"/>
              </a:ext>
            </a:extLst>
          </p:cNvPr>
          <p:cNvSpPr>
            <a:spLocks noGrp="1"/>
          </p:cNvSpPr>
          <p:nvPr>
            <p:ph type="subTitle" idx="1"/>
          </p:nvPr>
        </p:nvSpPr>
        <p:spPr>
          <a:xfrm>
            <a:off x="372094" y="5473906"/>
            <a:ext cx="10185070" cy="1261293"/>
          </a:xfrm>
        </p:spPr>
        <p:txBody>
          <a:bodyPr/>
          <a:lstStyle/>
          <a:p>
            <a:r>
              <a:rPr lang="en-GB" sz="1800" dirty="0">
                <a:solidFill>
                  <a:schemeClr val="tx2"/>
                </a:solidFill>
                <a:ea typeface="Roboto Regular" panose="02000000000000000000" pitchFamily="2" charset="0"/>
                <a:cs typeface="+mn-lt"/>
              </a:rPr>
              <a:t>As an ICS we will move to a shared infrastructure with the data capabilities to support the delivery of high-quality care and effective collaborative working across the system.</a:t>
            </a:r>
            <a:endParaRPr lang="en-GB" sz="1800" dirty="0">
              <a:solidFill>
                <a:schemeClr val="tx2"/>
              </a:solidFill>
            </a:endParaRPr>
          </a:p>
          <a:p>
            <a:endParaRPr lang="en-GB" sz="1800" dirty="0">
              <a:solidFill>
                <a:schemeClr val="tx2"/>
              </a:solidFill>
            </a:endParaRPr>
          </a:p>
        </p:txBody>
      </p:sp>
    </p:spTree>
    <p:extLst>
      <p:ext uri="{BB962C8B-B14F-4D97-AF65-F5344CB8AC3E}">
        <p14:creationId xmlns:p14="http://schemas.microsoft.com/office/powerpoint/2010/main" val="3549381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A7A41-26F1-3D4C-A0F9-1773AC3879D0}"/>
              </a:ext>
            </a:extLst>
          </p:cNvPr>
          <p:cNvSpPr/>
          <p:nvPr/>
        </p:nvSpPr>
        <p:spPr>
          <a:xfrm>
            <a:off x="5605670" y="4833257"/>
            <a:ext cx="6016487" cy="18763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AD281C-A3ED-4ECB-A6C2-8B287521AA24}"/>
              </a:ext>
            </a:extLst>
          </p:cNvPr>
          <p:cNvSpPr>
            <a:spLocks noGrp="1"/>
          </p:cNvSpPr>
          <p:nvPr>
            <p:ph type="title"/>
          </p:nvPr>
        </p:nvSpPr>
        <p:spPr>
          <a:xfrm>
            <a:off x="374153" y="843793"/>
            <a:ext cx="4446559" cy="1600200"/>
          </a:xfrm>
        </p:spPr>
        <p:txBody>
          <a:bodyPr anchor="b">
            <a:normAutofit/>
          </a:bodyPr>
          <a:lstStyle/>
          <a:p>
            <a:r>
              <a:rPr lang="en-GB" sz="3600" dirty="0"/>
              <a:t>Our infrastructure is  currently distributed and fragmented </a:t>
            </a:r>
          </a:p>
        </p:txBody>
      </p:sp>
      <p:sp>
        <p:nvSpPr>
          <p:cNvPr id="3" name="Content Placeholder 2">
            <a:extLst>
              <a:ext uri="{FF2B5EF4-FFF2-40B4-BE49-F238E27FC236}">
                <a16:creationId xmlns:a16="http://schemas.microsoft.com/office/drawing/2014/main" id="{7F321DC0-B496-4BE0-9298-00901D3BC543}"/>
              </a:ext>
            </a:extLst>
          </p:cNvPr>
          <p:cNvSpPr>
            <a:spLocks noGrp="1"/>
          </p:cNvSpPr>
          <p:nvPr>
            <p:ph type="body" sz="half" idx="2"/>
          </p:nvPr>
        </p:nvSpPr>
        <p:spPr>
          <a:xfrm>
            <a:off x="374153" y="2639212"/>
            <a:ext cx="4240878" cy="3613468"/>
          </a:xfrm>
        </p:spPr>
        <p:txBody>
          <a:bodyPr>
            <a:normAutofit/>
          </a:bodyPr>
          <a:lstStyle/>
          <a:p>
            <a:pPr marL="0" indent="0">
              <a:buNone/>
            </a:pPr>
            <a:r>
              <a:rPr lang="en-GB" dirty="0">
                <a:effectLst/>
              </a:rPr>
              <a:t>We currently have multiple clinical and care systems </a:t>
            </a:r>
            <a:r>
              <a:rPr lang="en-GB" dirty="0"/>
              <a:t>and</a:t>
            </a:r>
            <a:r>
              <a:rPr lang="en-GB" dirty="0">
                <a:effectLst/>
              </a:rPr>
              <a:t> limited understanding of what is available across the </a:t>
            </a:r>
            <a:r>
              <a:rPr lang="en-GB" dirty="0"/>
              <a:t>ICS. </a:t>
            </a:r>
          </a:p>
          <a:p>
            <a:pPr marL="0" indent="0">
              <a:buNone/>
            </a:pPr>
            <a:r>
              <a:rPr lang="en-GB" dirty="0"/>
              <a:t>The</a:t>
            </a:r>
            <a:r>
              <a:rPr lang="en-GB" dirty="0">
                <a:effectLst/>
              </a:rPr>
              <a:t> lack of interoperability between these clinical systems leads to unnecessary duplication in assessments and decisions made in isolation. </a:t>
            </a:r>
            <a:r>
              <a:rPr lang="en-GB" dirty="0"/>
              <a:t>Our staff are unable to access data when it is needed. </a:t>
            </a:r>
          </a:p>
          <a:p>
            <a:pPr marL="0" indent="0">
              <a:buNone/>
            </a:pPr>
            <a:r>
              <a:rPr lang="en-GB" dirty="0"/>
              <a:t>This fragmentation means we lack a “single version of the truth” to guide our work.</a:t>
            </a:r>
          </a:p>
          <a:p>
            <a:pPr marL="0" indent="0">
              <a:buNone/>
            </a:pPr>
            <a:r>
              <a:rPr lang="en-GB" dirty="0">
                <a:effectLst/>
              </a:rPr>
              <a:t>We also don’t currently have a system view of costs and licenses. </a:t>
            </a:r>
          </a:p>
        </p:txBody>
      </p:sp>
      <p:sp>
        <p:nvSpPr>
          <p:cNvPr id="4" name="Content Placeholder 2">
            <a:extLst>
              <a:ext uri="{FF2B5EF4-FFF2-40B4-BE49-F238E27FC236}">
                <a16:creationId xmlns:a16="http://schemas.microsoft.com/office/drawing/2014/main" id="{AEF0A1FB-E473-453C-AF7F-DE9BEB0C1CE8}"/>
              </a:ext>
            </a:extLst>
          </p:cNvPr>
          <p:cNvSpPr txBox="1">
            <a:spLocks/>
          </p:cNvSpPr>
          <p:nvPr/>
        </p:nvSpPr>
        <p:spPr>
          <a:xfrm>
            <a:off x="5355771" y="1056906"/>
            <a:ext cx="6578930" cy="3811979"/>
          </a:xfrm>
          <a:prstGeom prst="rect">
            <a:avLst/>
          </a:prstGeom>
        </p:spPr>
        <p:txBody>
          <a:bodyPr vert="horz" lIns="0" tIns="0" rIns="0" bIns="0" rtlCol="0" anchor="t">
            <a:noAutofit/>
          </a:bodyPr>
          <a:lstStyle>
            <a:lvl1pPr marL="223833" indent="-223833" algn="l" defTabSz="914377" rtl="0" eaLnBrk="1" latinLnBrk="0" hangingPunct="1">
              <a:lnSpc>
                <a:spcPct val="90000"/>
              </a:lnSpc>
              <a:spcBef>
                <a:spcPts val="1000"/>
              </a:spcBef>
              <a:buClr>
                <a:srgbClr val="D0534E"/>
              </a:buClr>
              <a:buFont typeface="Wingdings" pitchFamily="2" charset="2"/>
              <a:buChar char="§"/>
              <a:tabLst/>
              <a:defRPr sz="1800" kern="1200">
                <a:solidFill>
                  <a:schemeClr val="tx1"/>
                </a:solidFill>
                <a:latin typeface="+mn-lt"/>
                <a:ea typeface="+mn-ea"/>
                <a:cs typeface="+mn-cs"/>
              </a:defRPr>
            </a:lvl1pPr>
            <a:lvl2pPr marL="539750" indent="-182563" algn="l" defTabSz="914377" rtl="0" eaLnBrk="1" latinLnBrk="0" hangingPunct="1">
              <a:lnSpc>
                <a:spcPct val="90000"/>
              </a:lnSpc>
              <a:spcBef>
                <a:spcPts val="500"/>
              </a:spcBef>
              <a:buClr>
                <a:srgbClr val="66CCFF"/>
              </a:buClr>
              <a:buSzPct val="90000"/>
              <a:buFont typeface="Wingdings" pitchFamily="2" charset="2"/>
              <a:buChar char="§"/>
              <a:tabLst/>
              <a:defRPr sz="1600" kern="1200">
                <a:solidFill>
                  <a:schemeClr val="tx1"/>
                </a:solidFill>
                <a:latin typeface="+mn-lt"/>
                <a:ea typeface="+mn-ea"/>
                <a:cs typeface="+mn-cs"/>
              </a:defRPr>
            </a:lvl2pPr>
            <a:lvl3pPr marL="889000" indent="-174625"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latin typeface="Roboto Regular" panose="02000000000000000000" pitchFamily="2" charset="0"/>
                <a:cs typeface="Calibri"/>
              </a:rPr>
              <a:t>To establish strong infrastructure and meaningful shared data we have identified that we need:</a:t>
            </a:r>
          </a:p>
          <a:p>
            <a:pPr marL="266700" indent="-257175">
              <a:buClr>
                <a:schemeClr val="accent1"/>
              </a:buClr>
            </a:pPr>
            <a:r>
              <a:rPr lang="en-GB" sz="1400" dirty="0">
                <a:latin typeface="Roboto Regular" panose="02000000000000000000" pitchFamily="2" charset="0"/>
              </a:rPr>
              <a:t>Integrated information systems across MSE</a:t>
            </a:r>
          </a:p>
          <a:p>
            <a:pPr marL="266700" indent="-257175">
              <a:buClr>
                <a:schemeClr val="accent1"/>
              </a:buClr>
            </a:pPr>
            <a:r>
              <a:rPr lang="en-GB" sz="1400" dirty="0">
                <a:latin typeface="Roboto Regular" panose="02000000000000000000" pitchFamily="2" charset="0"/>
              </a:rPr>
              <a:t>Reliable and safe systems that are trusted by those who use them</a:t>
            </a:r>
            <a:endParaRPr lang="en-GB" sz="1400" dirty="0">
              <a:latin typeface="Roboto Regular" panose="02000000000000000000" pitchFamily="2" charset="0"/>
              <a:cs typeface="Calibri"/>
            </a:endParaRPr>
          </a:p>
          <a:p>
            <a:pPr marL="266700" indent="-257175">
              <a:buClr>
                <a:schemeClr val="accent1"/>
              </a:buClr>
            </a:pPr>
            <a:r>
              <a:rPr lang="en-GB" sz="1400" dirty="0">
                <a:latin typeface="Roboto Regular" panose="02000000000000000000" pitchFamily="2" charset="0"/>
                <a:ea typeface="Roboto Regular" panose="02000000000000000000" pitchFamily="2" charset="0"/>
                <a:cs typeface="+mn-lt"/>
              </a:rPr>
              <a:t>Agreed protocols, including data capture, coding and reporting</a:t>
            </a:r>
            <a:endParaRPr lang="en-GB" sz="1400" dirty="0">
              <a:latin typeface="Roboto Regular" panose="02000000000000000000" pitchFamily="2" charset="0"/>
            </a:endParaRPr>
          </a:p>
          <a:p>
            <a:pPr marL="266700" indent="-257175">
              <a:buClr>
                <a:schemeClr val="accent1"/>
              </a:buClr>
            </a:pPr>
            <a:r>
              <a:rPr lang="en-GB" sz="1400" dirty="0">
                <a:latin typeface="Roboto Regular" panose="02000000000000000000" pitchFamily="2" charset="0"/>
              </a:rPr>
              <a:t>Connected systems adaptable to incorporate new innovations to meet future needs:</a:t>
            </a:r>
            <a:endParaRPr lang="en-GB" sz="1400" dirty="0">
              <a:latin typeface="Roboto Regular" panose="02000000000000000000" pitchFamily="2" charset="0"/>
              <a:cs typeface="Calibri"/>
            </a:endParaRPr>
          </a:p>
          <a:p>
            <a:pPr marL="585788" lvl="1" indent="-319088"/>
            <a:r>
              <a:rPr lang="en-GB" sz="1400" dirty="0">
                <a:latin typeface="Roboto Regular" panose="02000000000000000000" pitchFamily="2" charset="0"/>
              </a:rPr>
              <a:t>New ways of working</a:t>
            </a:r>
            <a:endParaRPr lang="en-GB" sz="1400" dirty="0">
              <a:latin typeface="Roboto Regular" panose="02000000000000000000" pitchFamily="2" charset="0"/>
              <a:cs typeface="Calibri" panose="020F0502020204030204"/>
            </a:endParaRPr>
          </a:p>
          <a:p>
            <a:pPr marL="585788" lvl="1" indent="-319088"/>
            <a:r>
              <a:rPr lang="en-GB" sz="1400" dirty="0">
                <a:latin typeface="Roboto Regular" panose="02000000000000000000" pitchFamily="2" charset="0"/>
              </a:rPr>
              <a:t>New clinical and care delivery models</a:t>
            </a:r>
            <a:endParaRPr lang="en-GB" sz="1400" dirty="0">
              <a:latin typeface="Roboto Regular" panose="02000000000000000000" pitchFamily="2" charset="0"/>
              <a:cs typeface="Calibri" panose="020F0502020204030204"/>
            </a:endParaRPr>
          </a:p>
          <a:p>
            <a:pPr marL="585788" lvl="1" indent="-319088"/>
            <a:r>
              <a:rPr lang="en-GB" sz="1400" dirty="0">
                <a:latin typeface="Roboto Regular" panose="02000000000000000000" pitchFamily="2" charset="0"/>
              </a:rPr>
              <a:t>Estates and organisation reconfiguration and optimisation</a:t>
            </a:r>
            <a:endParaRPr lang="en-GB" sz="1400" dirty="0">
              <a:latin typeface="Roboto Regular" panose="02000000000000000000" pitchFamily="2" charset="0"/>
              <a:cs typeface="Calibri" panose="020F0502020204030204"/>
            </a:endParaRPr>
          </a:p>
          <a:p>
            <a:pPr marL="585788" lvl="1" indent="-319088"/>
            <a:r>
              <a:rPr lang="en-GB" sz="1400" dirty="0">
                <a:latin typeface="Roboto Regular" panose="02000000000000000000" pitchFamily="2" charset="0"/>
              </a:rPr>
              <a:t>Increasing use of virtual consultations and remote medicine </a:t>
            </a:r>
            <a:endParaRPr lang="en-GB" sz="1400" dirty="0">
              <a:latin typeface="Roboto Regular" panose="02000000000000000000" pitchFamily="2" charset="0"/>
              <a:cs typeface="Calibri" panose="020F0502020204030204"/>
            </a:endParaRPr>
          </a:p>
          <a:p>
            <a:pPr marL="585788" lvl="1" indent="-319088"/>
            <a:r>
              <a:rPr lang="en-GB" sz="1400" dirty="0">
                <a:latin typeface="Roboto Regular" panose="02000000000000000000" pitchFamily="2" charset="0"/>
                <a:cs typeface="Calibri" panose="020F0502020204030204"/>
              </a:rPr>
              <a:t>Leveraging analytics and AI to augment clinical practice</a:t>
            </a:r>
          </a:p>
          <a:p>
            <a:pPr marL="585788" lvl="1" indent="-319088"/>
            <a:r>
              <a:rPr lang="en-GB" sz="1400" dirty="0">
                <a:latin typeface="Roboto Regular" panose="02000000000000000000" pitchFamily="2" charset="0"/>
                <a:cs typeface="Calibri" panose="020F0502020204030204"/>
              </a:rPr>
              <a:t>Contribution to clinical research </a:t>
            </a:r>
          </a:p>
          <a:p>
            <a:pPr marL="585788" lvl="1" indent="-319088"/>
            <a:r>
              <a:rPr lang="en-GB" sz="1400" dirty="0">
                <a:latin typeface="Roboto Regular" panose="02000000000000000000" pitchFamily="2" charset="0"/>
                <a:cs typeface="Calibri" panose="020F0502020204030204"/>
              </a:rPr>
              <a:t>Links to national services and reporting via APIs</a:t>
            </a:r>
            <a:endParaRPr lang="en-GB" sz="1600" dirty="0">
              <a:latin typeface="Roboto Regular" panose="02000000000000000000" pitchFamily="2" charset="0"/>
            </a:endParaRPr>
          </a:p>
        </p:txBody>
      </p:sp>
      <p:sp>
        <p:nvSpPr>
          <p:cNvPr id="6" name="Content Placeholder 2">
            <a:extLst>
              <a:ext uri="{FF2B5EF4-FFF2-40B4-BE49-F238E27FC236}">
                <a16:creationId xmlns:a16="http://schemas.microsoft.com/office/drawing/2014/main" id="{115725DC-9AA5-3146-B6C0-1781F58B94EA}"/>
              </a:ext>
            </a:extLst>
          </p:cNvPr>
          <p:cNvSpPr txBox="1">
            <a:spLocks/>
          </p:cNvSpPr>
          <p:nvPr/>
        </p:nvSpPr>
        <p:spPr>
          <a:xfrm>
            <a:off x="5939406" y="4951732"/>
            <a:ext cx="5193222" cy="1650949"/>
          </a:xfrm>
          <a:prstGeom prst="rect">
            <a:avLst/>
          </a:prstGeom>
        </p:spPr>
        <p:txBody>
          <a:bodyPr vert="horz" lIns="0" tIns="0" rIns="0" bIns="0" rtlCol="0" anchor="t">
            <a:noAutofit/>
          </a:bodyPr>
          <a:lstStyle>
            <a:lvl1pPr marL="223833" indent="-223833" algn="l" defTabSz="914377" rtl="0" eaLnBrk="1" latinLnBrk="0" hangingPunct="1">
              <a:lnSpc>
                <a:spcPct val="90000"/>
              </a:lnSpc>
              <a:spcBef>
                <a:spcPts val="1000"/>
              </a:spcBef>
              <a:buClr>
                <a:srgbClr val="D0534E"/>
              </a:buClr>
              <a:buFont typeface="Wingdings" pitchFamily="2" charset="2"/>
              <a:buChar char="§"/>
              <a:tabLst/>
              <a:defRPr sz="1800" kern="1200">
                <a:solidFill>
                  <a:schemeClr val="tx1"/>
                </a:solidFill>
                <a:latin typeface="+mn-lt"/>
                <a:ea typeface="+mn-ea"/>
                <a:cs typeface="+mn-cs"/>
              </a:defRPr>
            </a:lvl1pPr>
            <a:lvl2pPr marL="539750" indent="-182563" algn="l" defTabSz="914377" rtl="0" eaLnBrk="1" latinLnBrk="0" hangingPunct="1">
              <a:lnSpc>
                <a:spcPct val="90000"/>
              </a:lnSpc>
              <a:spcBef>
                <a:spcPts val="500"/>
              </a:spcBef>
              <a:buClr>
                <a:srgbClr val="66CCFF"/>
              </a:buClr>
              <a:buSzPct val="90000"/>
              <a:buFont typeface="Wingdings" pitchFamily="2" charset="2"/>
              <a:buChar char="§"/>
              <a:tabLst/>
              <a:defRPr sz="1600" kern="1200">
                <a:solidFill>
                  <a:schemeClr val="tx1"/>
                </a:solidFill>
                <a:latin typeface="+mn-lt"/>
                <a:ea typeface="+mn-ea"/>
                <a:cs typeface="+mn-cs"/>
              </a:defRPr>
            </a:lvl2pPr>
            <a:lvl3pPr marL="889000" indent="-174625"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GB" sz="1600" dirty="0">
                <a:solidFill>
                  <a:schemeClr val="accent1"/>
                </a:solidFill>
                <a:latin typeface="Roboto Regular" panose="02000000000000000000" pitchFamily="2" charset="0"/>
                <a:cs typeface="Calibri" panose="020F0502020204030204"/>
              </a:rPr>
              <a:t>We will do this by: </a:t>
            </a:r>
          </a:p>
          <a:p>
            <a:pPr>
              <a:buClr>
                <a:schemeClr val="tx1"/>
              </a:buClr>
            </a:pPr>
            <a:r>
              <a:rPr lang="en-GB" sz="1600" dirty="0">
                <a:solidFill>
                  <a:schemeClr val="accent1"/>
                </a:solidFill>
                <a:latin typeface="Roboto Regular" panose="02000000000000000000" pitchFamily="2" charset="0"/>
                <a:cs typeface="Calibri" panose="020F0502020204030204"/>
              </a:rPr>
              <a:t>Agreeing and implementing our overarching ICS Information Framework </a:t>
            </a:r>
          </a:p>
          <a:p>
            <a:pPr>
              <a:buClr>
                <a:schemeClr val="tx1"/>
              </a:buClr>
            </a:pPr>
            <a:r>
              <a:rPr lang="en-GB" sz="1600" dirty="0">
                <a:solidFill>
                  <a:schemeClr val="accent1"/>
                </a:solidFill>
                <a:latin typeface="Roboto Regular" panose="02000000000000000000" pitchFamily="2" charset="0"/>
                <a:cs typeface="Calibri" panose="020F0502020204030204"/>
              </a:rPr>
              <a:t>Building our Target Operating Model</a:t>
            </a:r>
          </a:p>
          <a:p>
            <a:pPr>
              <a:buClr>
                <a:schemeClr val="tx1"/>
              </a:buClr>
            </a:pPr>
            <a:r>
              <a:rPr lang="en-GB" sz="1600" dirty="0">
                <a:solidFill>
                  <a:schemeClr val="accent1"/>
                </a:solidFill>
                <a:latin typeface="Roboto Regular" panose="02000000000000000000" pitchFamily="2" charset="0"/>
                <a:cs typeface="Calibri" panose="020F0502020204030204"/>
              </a:rPr>
              <a:t>Delivering priority applications and infrastructure</a:t>
            </a:r>
            <a:endParaRPr lang="en-GB" sz="1400" dirty="0">
              <a:latin typeface="Roboto Regular" panose="02000000000000000000" pitchFamily="2" charset="0"/>
            </a:endParaRPr>
          </a:p>
          <a:p>
            <a:pPr marL="0" indent="0">
              <a:buFont typeface="Wingdings" pitchFamily="2" charset="2"/>
              <a:buNone/>
            </a:pPr>
            <a:endParaRPr lang="en-GB" sz="1600" dirty="0">
              <a:latin typeface="Roboto Regular" panose="02000000000000000000" pitchFamily="2" charset="0"/>
            </a:endParaRPr>
          </a:p>
        </p:txBody>
      </p:sp>
    </p:spTree>
    <p:extLst>
      <p:ext uri="{BB962C8B-B14F-4D97-AF65-F5344CB8AC3E}">
        <p14:creationId xmlns:p14="http://schemas.microsoft.com/office/powerpoint/2010/main" val="3344918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417C5B-1B33-D841-9E24-B29600A90FF7}"/>
              </a:ext>
            </a:extLst>
          </p:cNvPr>
          <p:cNvGrpSpPr/>
          <p:nvPr/>
        </p:nvGrpSpPr>
        <p:grpSpPr>
          <a:xfrm>
            <a:off x="1224452" y="1738081"/>
            <a:ext cx="2566429" cy="1439489"/>
            <a:chOff x="2501890" y="1587356"/>
            <a:chExt cx="2566429" cy="1439489"/>
          </a:xfrm>
        </p:grpSpPr>
        <p:pic>
          <p:nvPicPr>
            <p:cNvPr id="80" name="Graphic 79">
              <a:extLst>
                <a:ext uri="{FF2B5EF4-FFF2-40B4-BE49-F238E27FC236}">
                  <a16:creationId xmlns:a16="http://schemas.microsoft.com/office/drawing/2014/main" id="{F25F1903-59B6-4AE1-A103-C259627201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49632" y="1788924"/>
              <a:ext cx="273188" cy="273188"/>
            </a:xfrm>
            <a:prstGeom prst="rect">
              <a:avLst/>
            </a:prstGeom>
          </p:spPr>
        </p:pic>
        <p:sp>
          <p:nvSpPr>
            <p:cNvPr id="81" name="Text Box 131">
              <a:extLst>
                <a:ext uri="{FF2B5EF4-FFF2-40B4-BE49-F238E27FC236}">
                  <a16:creationId xmlns:a16="http://schemas.microsoft.com/office/drawing/2014/main" id="{0DF5ABD3-084E-4AB2-AD37-3DF314B5EEB6}"/>
                </a:ext>
              </a:extLst>
            </p:cNvPr>
            <p:cNvSpPr txBox="1">
              <a:spLocks noChangeAspect="1" noChangeArrowheads="1"/>
            </p:cNvSpPr>
            <p:nvPr/>
          </p:nvSpPr>
          <p:spPr bwMode="gray">
            <a:xfrm>
              <a:off x="2501890" y="1750797"/>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Pharmacies</a:t>
              </a:r>
              <a:endParaRPr lang="en-US" altLang="en-US" sz="646" dirty="0">
                <a:latin typeface="Roboto Regular" panose="02000000000000000000" pitchFamily="2" charset="0"/>
                <a:ea typeface="MS PGothic" pitchFamily="34" charset="-128"/>
              </a:endParaRPr>
            </a:p>
          </p:txBody>
        </p:sp>
        <p:pic>
          <p:nvPicPr>
            <p:cNvPr id="78" name="Graphic 77">
              <a:extLst>
                <a:ext uri="{FF2B5EF4-FFF2-40B4-BE49-F238E27FC236}">
                  <a16:creationId xmlns:a16="http://schemas.microsoft.com/office/drawing/2014/main" id="{D65B19DE-F6D2-4154-B723-FDAEC99A39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79978" y="1710076"/>
              <a:ext cx="239970" cy="239970"/>
            </a:xfrm>
            <a:prstGeom prst="rect">
              <a:avLst/>
            </a:prstGeom>
          </p:spPr>
        </p:pic>
        <p:sp>
          <p:nvSpPr>
            <p:cNvPr id="79" name="Text Box 131">
              <a:extLst>
                <a:ext uri="{FF2B5EF4-FFF2-40B4-BE49-F238E27FC236}">
                  <a16:creationId xmlns:a16="http://schemas.microsoft.com/office/drawing/2014/main" id="{4F1614FF-A59C-4DCD-80F4-D63D3C91B4F9}"/>
                </a:ext>
              </a:extLst>
            </p:cNvPr>
            <p:cNvSpPr txBox="1">
              <a:spLocks noChangeAspect="1" noChangeArrowheads="1"/>
            </p:cNvSpPr>
            <p:nvPr/>
          </p:nvSpPr>
          <p:spPr bwMode="gray">
            <a:xfrm>
              <a:off x="3562336" y="1587356"/>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Residents</a:t>
              </a:r>
              <a:endParaRPr lang="en-US" altLang="en-US" sz="646" dirty="0">
                <a:latin typeface="Roboto Regular" panose="02000000000000000000" pitchFamily="2" charset="0"/>
                <a:ea typeface="MS PGothic" pitchFamily="34" charset="-128"/>
              </a:endParaRPr>
            </a:p>
          </p:txBody>
        </p:sp>
        <p:pic>
          <p:nvPicPr>
            <p:cNvPr id="62" name="Graphic 61">
              <a:extLst>
                <a:ext uri="{FF2B5EF4-FFF2-40B4-BE49-F238E27FC236}">
                  <a16:creationId xmlns:a16="http://schemas.microsoft.com/office/drawing/2014/main" id="{02CAE2AE-2CB1-43C9-B79A-4F702C5642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87632" y="1801614"/>
              <a:ext cx="218989" cy="218989"/>
            </a:xfrm>
            <a:prstGeom prst="rect">
              <a:avLst/>
            </a:prstGeom>
          </p:spPr>
        </p:pic>
        <p:pic>
          <p:nvPicPr>
            <p:cNvPr id="76" name="Graphic 75">
              <a:extLst>
                <a:ext uri="{FF2B5EF4-FFF2-40B4-BE49-F238E27FC236}">
                  <a16:creationId xmlns:a16="http://schemas.microsoft.com/office/drawing/2014/main" id="{A4943771-808B-4B3E-91DD-0631AB0FD9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74174" y="2175059"/>
              <a:ext cx="257816" cy="257816"/>
            </a:xfrm>
            <a:prstGeom prst="rect">
              <a:avLst/>
            </a:prstGeom>
          </p:spPr>
        </p:pic>
        <p:sp>
          <p:nvSpPr>
            <p:cNvPr id="77" name="Text Box 131">
              <a:extLst>
                <a:ext uri="{FF2B5EF4-FFF2-40B4-BE49-F238E27FC236}">
                  <a16:creationId xmlns:a16="http://schemas.microsoft.com/office/drawing/2014/main" id="{12960412-3C8C-4FE2-9039-76169D84F1C1}"/>
                </a:ext>
              </a:extLst>
            </p:cNvPr>
            <p:cNvSpPr txBox="1">
              <a:spLocks noChangeAspect="1" noChangeArrowheads="1"/>
            </p:cNvSpPr>
            <p:nvPr/>
          </p:nvSpPr>
          <p:spPr bwMode="gray">
            <a:xfrm>
              <a:off x="2548785" y="2424337"/>
              <a:ext cx="508593" cy="128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Secondary Care</a:t>
              </a:r>
              <a:endParaRPr lang="en-US" altLang="en-US" sz="646" dirty="0">
                <a:latin typeface="Roboto Regular" panose="02000000000000000000" pitchFamily="2" charset="0"/>
                <a:ea typeface="MS PGothic" pitchFamily="34" charset="-128"/>
              </a:endParaRPr>
            </a:p>
          </p:txBody>
        </p:sp>
        <p:pic>
          <p:nvPicPr>
            <p:cNvPr id="74" name="Graphic 73">
              <a:extLst>
                <a:ext uri="{FF2B5EF4-FFF2-40B4-BE49-F238E27FC236}">
                  <a16:creationId xmlns:a16="http://schemas.microsoft.com/office/drawing/2014/main" id="{23B95958-80D8-4269-8631-607AFAC7015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14737" y="2730958"/>
              <a:ext cx="206252" cy="206252"/>
            </a:xfrm>
            <a:prstGeom prst="rect">
              <a:avLst/>
            </a:prstGeom>
          </p:spPr>
        </p:pic>
        <p:sp>
          <p:nvSpPr>
            <p:cNvPr id="75" name="Text Box 131">
              <a:extLst>
                <a:ext uri="{FF2B5EF4-FFF2-40B4-BE49-F238E27FC236}">
                  <a16:creationId xmlns:a16="http://schemas.microsoft.com/office/drawing/2014/main" id="{347F4F7F-FDBC-430A-BF83-00E94F9C06B3}"/>
                </a:ext>
              </a:extLst>
            </p:cNvPr>
            <p:cNvSpPr txBox="1">
              <a:spLocks noChangeAspect="1" noChangeArrowheads="1"/>
            </p:cNvSpPr>
            <p:nvPr/>
          </p:nvSpPr>
          <p:spPr bwMode="gray">
            <a:xfrm>
              <a:off x="3571829" y="2957315"/>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Primary Care</a:t>
              </a:r>
              <a:endParaRPr lang="en-US" altLang="en-US" sz="646" dirty="0">
                <a:latin typeface="Roboto Regular" panose="02000000000000000000" pitchFamily="2" charset="0"/>
                <a:ea typeface="MS PGothic" pitchFamily="34" charset="-128"/>
              </a:endParaRPr>
            </a:p>
          </p:txBody>
        </p:sp>
        <p:pic>
          <p:nvPicPr>
            <p:cNvPr id="72" name="Graphic 71">
              <a:extLst>
                <a:ext uri="{FF2B5EF4-FFF2-40B4-BE49-F238E27FC236}">
                  <a16:creationId xmlns:a16="http://schemas.microsoft.com/office/drawing/2014/main" id="{D23B9B05-4286-4C9D-90D8-AE860879690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23066" y="2236511"/>
              <a:ext cx="196364" cy="196364"/>
            </a:xfrm>
            <a:prstGeom prst="rect">
              <a:avLst/>
            </a:prstGeom>
          </p:spPr>
        </p:pic>
        <p:sp>
          <p:nvSpPr>
            <p:cNvPr id="73" name="Text Box 131">
              <a:extLst>
                <a:ext uri="{FF2B5EF4-FFF2-40B4-BE49-F238E27FC236}">
                  <a16:creationId xmlns:a16="http://schemas.microsoft.com/office/drawing/2014/main" id="{7FC961E6-9962-4FC0-ACCA-49E6690ED3E4}"/>
                </a:ext>
              </a:extLst>
            </p:cNvPr>
            <p:cNvSpPr txBox="1">
              <a:spLocks noChangeAspect="1" noChangeArrowheads="1"/>
            </p:cNvSpPr>
            <p:nvPr/>
          </p:nvSpPr>
          <p:spPr bwMode="gray">
            <a:xfrm>
              <a:off x="4559726" y="2437655"/>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Suppliers</a:t>
              </a:r>
              <a:endParaRPr lang="en-US" altLang="en-US" sz="646" dirty="0">
                <a:latin typeface="Roboto Regular" panose="02000000000000000000" pitchFamily="2" charset="0"/>
                <a:ea typeface="MS PGothic" pitchFamily="34" charset="-128"/>
              </a:endParaRPr>
            </a:p>
          </p:txBody>
        </p:sp>
        <p:pic>
          <p:nvPicPr>
            <p:cNvPr id="70" name="Graphic 69">
              <a:extLst>
                <a:ext uri="{FF2B5EF4-FFF2-40B4-BE49-F238E27FC236}">
                  <a16:creationId xmlns:a16="http://schemas.microsoft.com/office/drawing/2014/main" id="{28F0D35B-ADB1-4F64-8BBE-3EF9E04546D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4611987" y="2610609"/>
              <a:ext cx="220268" cy="220268"/>
            </a:xfrm>
            <a:prstGeom prst="rect">
              <a:avLst/>
            </a:prstGeom>
          </p:spPr>
        </p:pic>
        <p:sp>
          <p:nvSpPr>
            <p:cNvPr id="71" name="Text Box 131">
              <a:extLst>
                <a:ext uri="{FF2B5EF4-FFF2-40B4-BE49-F238E27FC236}">
                  <a16:creationId xmlns:a16="http://schemas.microsoft.com/office/drawing/2014/main" id="{57BD4DCC-D553-4CAC-853B-CDE2339ED9B5}"/>
                </a:ext>
              </a:extLst>
            </p:cNvPr>
            <p:cNvSpPr txBox="1">
              <a:spLocks noChangeAspect="1" noChangeArrowheads="1"/>
            </p:cNvSpPr>
            <p:nvPr/>
          </p:nvSpPr>
          <p:spPr bwMode="gray">
            <a:xfrm>
              <a:off x="4478422" y="2867680"/>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Ambulance</a:t>
              </a:r>
              <a:endParaRPr lang="en-US" altLang="en-US" sz="646" dirty="0">
                <a:latin typeface="Roboto Regular" panose="02000000000000000000" pitchFamily="2" charset="0"/>
                <a:ea typeface="MS PGothic" pitchFamily="34" charset="-128"/>
              </a:endParaRPr>
            </a:p>
          </p:txBody>
        </p:sp>
        <p:sp>
          <p:nvSpPr>
            <p:cNvPr id="68" name="Text Box 131">
              <a:extLst>
                <a:ext uri="{FF2B5EF4-FFF2-40B4-BE49-F238E27FC236}">
                  <a16:creationId xmlns:a16="http://schemas.microsoft.com/office/drawing/2014/main" id="{B98EC4D9-6976-40BC-84A8-DE13F820481D}"/>
                </a:ext>
              </a:extLst>
            </p:cNvPr>
            <p:cNvSpPr txBox="1">
              <a:spLocks noChangeAspect="1" noChangeArrowheads="1"/>
            </p:cNvSpPr>
            <p:nvPr/>
          </p:nvSpPr>
          <p:spPr bwMode="gray">
            <a:xfrm>
              <a:off x="2695644" y="2789918"/>
              <a:ext cx="385143" cy="153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Third sector</a:t>
              </a:r>
              <a:endParaRPr lang="en-US" altLang="en-US" sz="646" dirty="0">
                <a:latin typeface="Roboto Regular" panose="02000000000000000000" pitchFamily="2" charset="0"/>
                <a:ea typeface="MS PGothic" pitchFamily="34" charset="-128"/>
              </a:endParaRPr>
            </a:p>
          </p:txBody>
        </p:sp>
        <p:pic>
          <p:nvPicPr>
            <p:cNvPr id="69" name="Graphic 68">
              <a:extLst>
                <a:ext uri="{FF2B5EF4-FFF2-40B4-BE49-F238E27FC236}">
                  <a16:creationId xmlns:a16="http://schemas.microsoft.com/office/drawing/2014/main" id="{198A646A-7234-433C-9F15-C33636D1616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47605" y="2544845"/>
              <a:ext cx="257816" cy="257816"/>
            </a:xfrm>
            <a:prstGeom prst="rect">
              <a:avLst/>
            </a:prstGeom>
          </p:spPr>
        </p:pic>
        <p:sp>
          <p:nvSpPr>
            <p:cNvPr id="59" name="Text Box 131">
              <a:extLst>
                <a:ext uri="{FF2B5EF4-FFF2-40B4-BE49-F238E27FC236}">
                  <a16:creationId xmlns:a16="http://schemas.microsoft.com/office/drawing/2014/main" id="{526E252B-3DB8-4E9A-95B0-B2F1D673CB6F}"/>
                </a:ext>
              </a:extLst>
            </p:cNvPr>
            <p:cNvSpPr txBox="1">
              <a:spLocks noChangeAspect="1" noChangeArrowheads="1"/>
            </p:cNvSpPr>
            <p:nvPr/>
          </p:nvSpPr>
          <p:spPr bwMode="gray">
            <a:xfrm>
              <a:off x="4564926" y="1738679"/>
              <a:ext cx="372512" cy="175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Social Care</a:t>
              </a:r>
              <a:endParaRPr lang="en-US" altLang="en-US" sz="646" dirty="0">
                <a:latin typeface="Roboto Regular" panose="02000000000000000000" pitchFamily="2" charset="0"/>
                <a:ea typeface="MS PGothic" pitchFamily="34" charset="-128"/>
              </a:endParaRPr>
            </a:p>
          </p:txBody>
        </p:sp>
      </p:grpSp>
      <p:pic>
        <p:nvPicPr>
          <p:cNvPr id="85" name="Picture 134" descr="Database blue">
            <a:extLst>
              <a:ext uri="{FF2B5EF4-FFF2-40B4-BE49-F238E27FC236}">
                <a16:creationId xmlns:a16="http://schemas.microsoft.com/office/drawing/2014/main" id="{1E85CFA8-158B-4E9C-8FB8-3A4C79DFC736}"/>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gray">
          <a:xfrm>
            <a:off x="6190617" y="2428122"/>
            <a:ext cx="147909"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Straight Arrow Connector 93">
            <a:extLst>
              <a:ext uri="{FF2B5EF4-FFF2-40B4-BE49-F238E27FC236}">
                <a16:creationId xmlns:a16="http://schemas.microsoft.com/office/drawing/2014/main" id="{BFF1A070-D05D-4DA9-B637-607F6573C863}"/>
              </a:ext>
            </a:extLst>
          </p:cNvPr>
          <p:cNvCxnSpPr/>
          <p:nvPr/>
        </p:nvCxnSpPr>
        <p:spPr>
          <a:xfrm>
            <a:off x="6360657" y="2524818"/>
            <a:ext cx="742815" cy="0"/>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cxnSp>
        <p:nvCxnSpPr>
          <p:cNvPr id="95" name="Straight Arrow Connector 94">
            <a:extLst>
              <a:ext uri="{FF2B5EF4-FFF2-40B4-BE49-F238E27FC236}">
                <a16:creationId xmlns:a16="http://schemas.microsoft.com/office/drawing/2014/main" id="{A00DB246-6F9B-4540-A44D-A26C768846CA}"/>
              </a:ext>
            </a:extLst>
          </p:cNvPr>
          <p:cNvCxnSpPr/>
          <p:nvPr/>
        </p:nvCxnSpPr>
        <p:spPr>
          <a:xfrm>
            <a:off x="5414712" y="2515293"/>
            <a:ext cx="742815" cy="0"/>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cxnSp>
        <p:nvCxnSpPr>
          <p:cNvPr id="96" name="Straight Arrow Connector 95">
            <a:extLst>
              <a:ext uri="{FF2B5EF4-FFF2-40B4-BE49-F238E27FC236}">
                <a16:creationId xmlns:a16="http://schemas.microsoft.com/office/drawing/2014/main" id="{0569D4E3-FAA3-4FC9-8025-4AEDE9E1DC4D}"/>
              </a:ext>
            </a:extLst>
          </p:cNvPr>
          <p:cNvCxnSpPr>
            <a:cxnSpLocks/>
          </p:cNvCxnSpPr>
          <p:nvPr/>
        </p:nvCxnSpPr>
        <p:spPr>
          <a:xfrm>
            <a:off x="6338526" y="2643815"/>
            <a:ext cx="668156" cy="232408"/>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cxnSp>
        <p:nvCxnSpPr>
          <p:cNvPr id="97" name="Straight Arrow Connector 96">
            <a:extLst>
              <a:ext uri="{FF2B5EF4-FFF2-40B4-BE49-F238E27FC236}">
                <a16:creationId xmlns:a16="http://schemas.microsoft.com/office/drawing/2014/main" id="{8D5F421D-3D25-46F4-85E8-7B53207B5581}"/>
              </a:ext>
            </a:extLst>
          </p:cNvPr>
          <p:cNvCxnSpPr>
            <a:cxnSpLocks/>
          </p:cNvCxnSpPr>
          <p:nvPr/>
        </p:nvCxnSpPr>
        <p:spPr>
          <a:xfrm>
            <a:off x="5677362" y="2231731"/>
            <a:ext cx="506111" cy="194248"/>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cxnSp>
        <p:nvCxnSpPr>
          <p:cNvPr id="98" name="Straight Arrow Connector 97">
            <a:extLst>
              <a:ext uri="{FF2B5EF4-FFF2-40B4-BE49-F238E27FC236}">
                <a16:creationId xmlns:a16="http://schemas.microsoft.com/office/drawing/2014/main" id="{0A5EAF23-DC4C-4E67-BBD5-3E009E0C7EF5}"/>
              </a:ext>
            </a:extLst>
          </p:cNvPr>
          <p:cNvCxnSpPr>
            <a:cxnSpLocks/>
          </p:cNvCxnSpPr>
          <p:nvPr/>
        </p:nvCxnSpPr>
        <p:spPr>
          <a:xfrm flipV="1">
            <a:off x="6360657" y="2203165"/>
            <a:ext cx="489741" cy="233448"/>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cxnSp>
        <p:nvCxnSpPr>
          <p:cNvPr id="99" name="Straight Arrow Connector 98">
            <a:extLst>
              <a:ext uri="{FF2B5EF4-FFF2-40B4-BE49-F238E27FC236}">
                <a16:creationId xmlns:a16="http://schemas.microsoft.com/office/drawing/2014/main" id="{33BAD4A2-D0CA-4D80-A981-05AD51AA80E2}"/>
              </a:ext>
            </a:extLst>
          </p:cNvPr>
          <p:cNvCxnSpPr>
            <a:cxnSpLocks/>
          </p:cNvCxnSpPr>
          <p:nvPr/>
        </p:nvCxnSpPr>
        <p:spPr>
          <a:xfrm flipV="1">
            <a:off x="5673531" y="2647055"/>
            <a:ext cx="512943" cy="200952"/>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cxnSp>
        <p:nvCxnSpPr>
          <p:cNvPr id="100" name="Straight Arrow Connector 99">
            <a:extLst>
              <a:ext uri="{FF2B5EF4-FFF2-40B4-BE49-F238E27FC236}">
                <a16:creationId xmlns:a16="http://schemas.microsoft.com/office/drawing/2014/main" id="{FCDED140-4248-4EE2-82BA-681F0916F530}"/>
              </a:ext>
            </a:extLst>
          </p:cNvPr>
          <p:cNvCxnSpPr>
            <a:cxnSpLocks/>
            <a:endCxn id="85" idx="2"/>
          </p:cNvCxnSpPr>
          <p:nvPr/>
        </p:nvCxnSpPr>
        <p:spPr>
          <a:xfrm flipV="1">
            <a:off x="6261538" y="2608122"/>
            <a:ext cx="3034" cy="216000"/>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grpSp>
        <p:nvGrpSpPr>
          <p:cNvPr id="115" name="Group 114">
            <a:extLst>
              <a:ext uri="{FF2B5EF4-FFF2-40B4-BE49-F238E27FC236}">
                <a16:creationId xmlns:a16="http://schemas.microsoft.com/office/drawing/2014/main" id="{3F7A33AA-005A-4D34-8602-8D991CABAFDD}"/>
              </a:ext>
            </a:extLst>
          </p:cNvPr>
          <p:cNvGrpSpPr/>
          <p:nvPr/>
        </p:nvGrpSpPr>
        <p:grpSpPr>
          <a:xfrm>
            <a:off x="8877408" y="1828602"/>
            <a:ext cx="2494417" cy="1451198"/>
            <a:chOff x="6356890" y="1590675"/>
            <a:chExt cx="2494417" cy="1451198"/>
          </a:xfrm>
        </p:grpSpPr>
        <p:sp>
          <p:nvSpPr>
            <p:cNvPr id="116" name="AutoShape 16">
              <a:extLst>
                <a:ext uri="{FF2B5EF4-FFF2-40B4-BE49-F238E27FC236}">
                  <a16:creationId xmlns:a16="http://schemas.microsoft.com/office/drawing/2014/main" id="{E94DD6F1-A85F-42FA-BE37-830C7BBE453E}"/>
                </a:ext>
              </a:extLst>
            </p:cNvPr>
            <p:cNvSpPr>
              <a:spLocks noChangeAspect="1" noChangeArrowheads="1"/>
            </p:cNvSpPr>
            <p:nvPr>
              <p:custDataLst>
                <p:tags r:id="rId1"/>
              </p:custDataLst>
            </p:nvPr>
          </p:nvSpPr>
          <p:spPr bwMode="auto">
            <a:xfrm rot="16200000" flipH="1">
              <a:off x="7413786" y="1888838"/>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sp>
          <p:nvSpPr>
            <p:cNvPr id="117" name="AutoShape 16">
              <a:extLst>
                <a:ext uri="{FF2B5EF4-FFF2-40B4-BE49-F238E27FC236}">
                  <a16:creationId xmlns:a16="http://schemas.microsoft.com/office/drawing/2014/main" id="{684FA2D6-C7D9-4C55-9306-174EC7E0A199}"/>
                </a:ext>
              </a:extLst>
            </p:cNvPr>
            <p:cNvSpPr>
              <a:spLocks noChangeAspect="1" noChangeArrowheads="1"/>
            </p:cNvSpPr>
            <p:nvPr>
              <p:custDataLst>
                <p:tags r:id="rId2"/>
              </p:custDataLst>
            </p:nvPr>
          </p:nvSpPr>
          <p:spPr bwMode="auto">
            <a:xfrm rot="5400000" flipH="1">
              <a:off x="7404267" y="2612748"/>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sp>
          <p:nvSpPr>
            <p:cNvPr id="118" name="AutoShape 12">
              <a:extLst>
                <a:ext uri="{FF2B5EF4-FFF2-40B4-BE49-F238E27FC236}">
                  <a16:creationId xmlns:a16="http://schemas.microsoft.com/office/drawing/2014/main" id="{6DDD9B4E-F480-4BDA-805B-F712566838B4}"/>
                </a:ext>
              </a:extLst>
            </p:cNvPr>
            <p:cNvSpPr>
              <a:spLocks noChangeAspect="1" noChangeArrowheads="1"/>
            </p:cNvSpPr>
            <p:nvPr>
              <p:custDataLst>
                <p:tags r:id="rId3"/>
              </p:custDataLst>
            </p:nvPr>
          </p:nvSpPr>
          <p:spPr bwMode="auto">
            <a:xfrm>
              <a:off x="6356890" y="1590675"/>
              <a:ext cx="2494417" cy="1451198"/>
            </a:xfrm>
            <a:custGeom>
              <a:avLst/>
              <a:gdLst>
                <a:gd name="T0" fmla="*/ 107 w 21600"/>
                <a:gd name="T1" fmla="*/ 0 h 21600"/>
                <a:gd name="T2" fmla="*/ 31 w 21600"/>
                <a:gd name="T3" fmla="*/ 31 h 21600"/>
                <a:gd name="T4" fmla="*/ 0 w 21600"/>
                <a:gd name="T5" fmla="*/ 107 h 21600"/>
                <a:gd name="T6" fmla="*/ 31 w 21600"/>
                <a:gd name="T7" fmla="*/ 182 h 21600"/>
                <a:gd name="T8" fmla="*/ 107 w 21600"/>
                <a:gd name="T9" fmla="*/ 213 h 21600"/>
                <a:gd name="T10" fmla="*/ 182 w 21600"/>
                <a:gd name="T11" fmla="*/ 182 h 21600"/>
                <a:gd name="T12" fmla="*/ 213 w 21600"/>
                <a:gd name="T13" fmla="*/ 107 h 21600"/>
                <a:gd name="T14" fmla="*/ 182 w 21600"/>
                <a:gd name="T15" fmla="*/ 31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2 h 21600"/>
                <a:gd name="T26" fmla="*/ 18438 w 21600"/>
                <a:gd name="T27" fmla="*/ 1843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CDCDC"/>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p>
              <a:pPr algn="ctr"/>
              <a:r>
                <a:rPr lang="en-US" sz="1477" dirty="0">
                  <a:latin typeface="Roboto Regular" panose="02000000000000000000" pitchFamily="2" charset="0"/>
                  <a:ea typeface="Roboto Regular" panose="02000000000000000000" pitchFamily="2" charset="0"/>
                </a:rPr>
                <a:t>SCN</a:t>
              </a:r>
            </a:p>
          </p:txBody>
        </p:sp>
        <p:sp>
          <p:nvSpPr>
            <p:cNvPr id="121" name="AutoShape 16">
              <a:extLst>
                <a:ext uri="{FF2B5EF4-FFF2-40B4-BE49-F238E27FC236}">
                  <a16:creationId xmlns:a16="http://schemas.microsoft.com/office/drawing/2014/main" id="{7FE0611A-D432-48D2-98BF-A721FE8DDC1A}"/>
                </a:ext>
              </a:extLst>
            </p:cNvPr>
            <p:cNvSpPr>
              <a:spLocks noChangeAspect="1" noChangeArrowheads="1"/>
            </p:cNvSpPr>
            <p:nvPr>
              <p:custDataLst>
                <p:tags r:id="rId4"/>
              </p:custDataLst>
            </p:nvPr>
          </p:nvSpPr>
          <p:spPr bwMode="auto">
            <a:xfrm rot="10800000" flipH="1">
              <a:off x="6827653" y="2269410"/>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sp>
          <p:nvSpPr>
            <p:cNvPr id="122" name="AutoShape 16">
              <a:extLst>
                <a:ext uri="{FF2B5EF4-FFF2-40B4-BE49-F238E27FC236}">
                  <a16:creationId xmlns:a16="http://schemas.microsoft.com/office/drawing/2014/main" id="{9D5B6FF6-9180-40AB-853C-F0CD441EB3EA}"/>
                </a:ext>
              </a:extLst>
            </p:cNvPr>
            <p:cNvSpPr>
              <a:spLocks noChangeAspect="1" noChangeArrowheads="1"/>
            </p:cNvSpPr>
            <p:nvPr>
              <p:custDataLst>
                <p:tags r:id="rId5"/>
              </p:custDataLst>
            </p:nvPr>
          </p:nvSpPr>
          <p:spPr bwMode="auto">
            <a:xfrm rot="9000000" flipH="1">
              <a:off x="6904196" y="2484159"/>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sp>
          <p:nvSpPr>
            <p:cNvPr id="123" name="AutoShape 16">
              <a:extLst>
                <a:ext uri="{FF2B5EF4-FFF2-40B4-BE49-F238E27FC236}">
                  <a16:creationId xmlns:a16="http://schemas.microsoft.com/office/drawing/2014/main" id="{7D9F3146-796A-43F8-B0FE-E0028E8DF50F}"/>
                </a:ext>
              </a:extLst>
            </p:cNvPr>
            <p:cNvSpPr>
              <a:spLocks noChangeAspect="1" noChangeArrowheads="1"/>
            </p:cNvSpPr>
            <p:nvPr>
              <p:custDataLst>
                <p:tags r:id="rId6"/>
              </p:custDataLst>
            </p:nvPr>
          </p:nvSpPr>
          <p:spPr bwMode="auto">
            <a:xfrm flipH="1">
              <a:off x="8013537" y="2278926"/>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sp>
          <p:nvSpPr>
            <p:cNvPr id="124" name="AutoShape 16">
              <a:extLst>
                <a:ext uri="{FF2B5EF4-FFF2-40B4-BE49-F238E27FC236}">
                  <a16:creationId xmlns:a16="http://schemas.microsoft.com/office/drawing/2014/main" id="{78E6BBCC-0C66-46B9-8D80-E551F3B8835B}"/>
                </a:ext>
              </a:extLst>
            </p:cNvPr>
            <p:cNvSpPr>
              <a:spLocks noChangeAspect="1" noChangeArrowheads="1"/>
            </p:cNvSpPr>
            <p:nvPr>
              <p:custDataLst>
                <p:tags r:id="rId7"/>
              </p:custDataLst>
            </p:nvPr>
          </p:nvSpPr>
          <p:spPr bwMode="auto">
            <a:xfrm rot="2014749" flipH="1">
              <a:off x="7866227" y="2522257"/>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sp>
          <p:nvSpPr>
            <p:cNvPr id="125" name="AutoShape 16">
              <a:extLst>
                <a:ext uri="{FF2B5EF4-FFF2-40B4-BE49-F238E27FC236}">
                  <a16:creationId xmlns:a16="http://schemas.microsoft.com/office/drawing/2014/main" id="{4CA8974C-B5BF-4D0D-8B98-CB69254D4E9B}"/>
                </a:ext>
              </a:extLst>
            </p:cNvPr>
            <p:cNvSpPr>
              <a:spLocks noChangeAspect="1" noChangeArrowheads="1"/>
            </p:cNvSpPr>
            <p:nvPr>
              <p:custDataLst>
                <p:tags r:id="rId8"/>
              </p:custDataLst>
            </p:nvPr>
          </p:nvSpPr>
          <p:spPr bwMode="auto">
            <a:xfrm rot="12866218" flipH="1">
              <a:off x="6945424" y="2049701"/>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sp>
          <p:nvSpPr>
            <p:cNvPr id="126" name="AutoShape 16">
              <a:extLst>
                <a:ext uri="{FF2B5EF4-FFF2-40B4-BE49-F238E27FC236}">
                  <a16:creationId xmlns:a16="http://schemas.microsoft.com/office/drawing/2014/main" id="{8E1E1139-1815-4F2A-982D-63FF2D812DF7}"/>
                </a:ext>
              </a:extLst>
            </p:cNvPr>
            <p:cNvSpPr>
              <a:spLocks noChangeAspect="1" noChangeArrowheads="1"/>
            </p:cNvSpPr>
            <p:nvPr>
              <p:custDataLst>
                <p:tags r:id="rId9"/>
              </p:custDataLst>
            </p:nvPr>
          </p:nvSpPr>
          <p:spPr bwMode="auto">
            <a:xfrm rot="19465116" flipH="1">
              <a:off x="7885281" y="2055523"/>
              <a:ext cx="374703" cy="129680"/>
            </a:xfrm>
            <a:prstGeom prst="rightArrow">
              <a:avLst>
                <a:gd name="adj1" fmla="val 50000"/>
                <a:gd name="adj2" fmla="val 50245"/>
              </a:avLst>
            </a:prstGeom>
            <a:solidFill>
              <a:srgbClr val="DCDC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endParaRPr lang="en-US" altLang="en-US" sz="1015" dirty="0">
                <a:latin typeface="Roboto Regular" panose="02000000000000000000" pitchFamily="2" charset="0"/>
                <a:ea typeface="Roboto Regular" panose="02000000000000000000" pitchFamily="2" charset="0"/>
              </a:endParaRPr>
            </a:p>
          </p:txBody>
        </p:sp>
      </p:grpSp>
      <p:cxnSp>
        <p:nvCxnSpPr>
          <p:cNvPr id="149" name="Straight Arrow Connector 148">
            <a:extLst>
              <a:ext uri="{FF2B5EF4-FFF2-40B4-BE49-F238E27FC236}">
                <a16:creationId xmlns:a16="http://schemas.microsoft.com/office/drawing/2014/main" id="{07E4721E-B7C8-4306-9574-4DA850AF9370}"/>
              </a:ext>
            </a:extLst>
          </p:cNvPr>
          <p:cNvCxnSpPr>
            <a:cxnSpLocks/>
          </p:cNvCxnSpPr>
          <p:nvPr/>
        </p:nvCxnSpPr>
        <p:spPr>
          <a:xfrm flipV="1">
            <a:off x="6257925" y="2197142"/>
            <a:ext cx="3034" cy="216000"/>
          </a:xfrm>
          <a:prstGeom prst="straightConnector1">
            <a:avLst/>
          </a:prstGeom>
          <a:ln>
            <a:solidFill>
              <a:schemeClr val="tx2"/>
            </a:solidFill>
            <a:headEnd type="triangle" w="sm" len="sm"/>
            <a:tailEnd type="triangle" w="sm" len="sm"/>
          </a:ln>
        </p:spPr>
        <p:style>
          <a:lnRef idx="1">
            <a:schemeClr val="accent6"/>
          </a:lnRef>
          <a:fillRef idx="0">
            <a:schemeClr val="accent6"/>
          </a:fillRef>
          <a:effectRef idx="0">
            <a:schemeClr val="accent6"/>
          </a:effectRef>
          <a:fontRef idx="minor">
            <a:schemeClr val="tx1"/>
          </a:fontRef>
        </p:style>
      </p:cxnSp>
      <p:grpSp>
        <p:nvGrpSpPr>
          <p:cNvPr id="150" name="Group 149">
            <a:extLst>
              <a:ext uri="{FF2B5EF4-FFF2-40B4-BE49-F238E27FC236}">
                <a16:creationId xmlns:a16="http://schemas.microsoft.com/office/drawing/2014/main" id="{8CE8E0B7-0812-954A-A074-CC192ABF2FBD}"/>
              </a:ext>
            </a:extLst>
          </p:cNvPr>
          <p:cNvGrpSpPr/>
          <p:nvPr/>
        </p:nvGrpSpPr>
        <p:grpSpPr>
          <a:xfrm>
            <a:off x="4964656" y="1761610"/>
            <a:ext cx="2566429" cy="1439489"/>
            <a:chOff x="2501890" y="1587356"/>
            <a:chExt cx="2566429" cy="1439489"/>
          </a:xfrm>
        </p:grpSpPr>
        <p:pic>
          <p:nvPicPr>
            <p:cNvPr id="151" name="Graphic 150">
              <a:extLst>
                <a:ext uri="{FF2B5EF4-FFF2-40B4-BE49-F238E27FC236}">
                  <a16:creationId xmlns:a16="http://schemas.microsoft.com/office/drawing/2014/main" id="{2C344B59-3B0B-7344-B83A-B612CE0A4F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49632" y="1788924"/>
              <a:ext cx="273188" cy="273188"/>
            </a:xfrm>
            <a:prstGeom prst="rect">
              <a:avLst/>
            </a:prstGeom>
          </p:spPr>
        </p:pic>
        <p:sp>
          <p:nvSpPr>
            <p:cNvPr id="152" name="Text Box 131">
              <a:extLst>
                <a:ext uri="{FF2B5EF4-FFF2-40B4-BE49-F238E27FC236}">
                  <a16:creationId xmlns:a16="http://schemas.microsoft.com/office/drawing/2014/main" id="{139D85D7-99BA-AA46-B6DE-D0EA1E386852}"/>
                </a:ext>
              </a:extLst>
            </p:cNvPr>
            <p:cNvSpPr txBox="1">
              <a:spLocks noChangeAspect="1" noChangeArrowheads="1"/>
            </p:cNvSpPr>
            <p:nvPr/>
          </p:nvSpPr>
          <p:spPr bwMode="gray">
            <a:xfrm>
              <a:off x="2501890" y="1750797"/>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Pharmacies</a:t>
              </a:r>
              <a:endParaRPr lang="en-US" altLang="en-US" sz="646" dirty="0">
                <a:latin typeface="Roboto Regular" panose="02000000000000000000" pitchFamily="2" charset="0"/>
                <a:ea typeface="MS PGothic" pitchFamily="34" charset="-128"/>
              </a:endParaRPr>
            </a:p>
          </p:txBody>
        </p:sp>
        <p:pic>
          <p:nvPicPr>
            <p:cNvPr id="153" name="Graphic 152">
              <a:extLst>
                <a:ext uri="{FF2B5EF4-FFF2-40B4-BE49-F238E27FC236}">
                  <a16:creationId xmlns:a16="http://schemas.microsoft.com/office/drawing/2014/main" id="{80061DF8-F49E-AE4A-A258-222C5D73BB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79978" y="1710076"/>
              <a:ext cx="239970" cy="239970"/>
            </a:xfrm>
            <a:prstGeom prst="rect">
              <a:avLst/>
            </a:prstGeom>
          </p:spPr>
        </p:pic>
        <p:sp>
          <p:nvSpPr>
            <p:cNvPr id="154" name="Text Box 131">
              <a:extLst>
                <a:ext uri="{FF2B5EF4-FFF2-40B4-BE49-F238E27FC236}">
                  <a16:creationId xmlns:a16="http://schemas.microsoft.com/office/drawing/2014/main" id="{68C3D048-5894-C044-A606-3C46CEA9141F}"/>
                </a:ext>
              </a:extLst>
            </p:cNvPr>
            <p:cNvSpPr txBox="1">
              <a:spLocks noChangeAspect="1" noChangeArrowheads="1"/>
            </p:cNvSpPr>
            <p:nvPr/>
          </p:nvSpPr>
          <p:spPr bwMode="gray">
            <a:xfrm>
              <a:off x="3562336" y="1587356"/>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Residents</a:t>
              </a:r>
              <a:endParaRPr lang="en-US" altLang="en-US" sz="646" dirty="0">
                <a:latin typeface="Roboto Regular" panose="02000000000000000000" pitchFamily="2" charset="0"/>
                <a:ea typeface="MS PGothic" pitchFamily="34" charset="-128"/>
              </a:endParaRPr>
            </a:p>
          </p:txBody>
        </p:sp>
        <p:pic>
          <p:nvPicPr>
            <p:cNvPr id="155" name="Graphic 154">
              <a:extLst>
                <a:ext uri="{FF2B5EF4-FFF2-40B4-BE49-F238E27FC236}">
                  <a16:creationId xmlns:a16="http://schemas.microsoft.com/office/drawing/2014/main" id="{EDD31CB4-B11F-114B-9596-7AC1998985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87632" y="1801614"/>
              <a:ext cx="218989" cy="218989"/>
            </a:xfrm>
            <a:prstGeom prst="rect">
              <a:avLst/>
            </a:prstGeom>
          </p:spPr>
        </p:pic>
        <p:pic>
          <p:nvPicPr>
            <p:cNvPr id="156" name="Graphic 155">
              <a:extLst>
                <a:ext uri="{FF2B5EF4-FFF2-40B4-BE49-F238E27FC236}">
                  <a16:creationId xmlns:a16="http://schemas.microsoft.com/office/drawing/2014/main" id="{A8158257-3E2B-6D48-8F2C-E583E8AF12D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74174" y="2175059"/>
              <a:ext cx="257816" cy="257816"/>
            </a:xfrm>
            <a:prstGeom prst="rect">
              <a:avLst/>
            </a:prstGeom>
          </p:spPr>
        </p:pic>
        <p:sp>
          <p:nvSpPr>
            <p:cNvPr id="157" name="Text Box 131">
              <a:extLst>
                <a:ext uri="{FF2B5EF4-FFF2-40B4-BE49-F238E27FC236}">
                  <a16:creationId xmlns:a16="http://schemas.microsoft.com/office/drawing/2014/main" id="{3A1D274D-B3D6-554E-A882-2C28AD7FD534}"/>
                </a:ext>
              </a:extLst>
            </p:cNvPr>
            <p:cNvSpPr txBox="1">
              <a:spLocks noChangeAspect="1" noChangeArrowheads="1"/>
            </p:cNvSpPr>
            <p:nvPr/>
          </p:nvSpPr>
          <p:spPr bwMode="gray">
            <a:xfrm>
              <a:off x="2548785" y="2424337"/>
              <a:ext cx="508593" cy="130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Secondary Care</a:t>
              </a:r>
              <a:endParaRPr lang="en-US" altLang="en-US" sz="646" dirty="0">
                <a:latin typeface="Roboto Regular" panose="02000000000000000000" pitchFamily="2" charset="0"/>
                <a:ea typeface="MS PGothic" pitchFamily="34" charset="-128"/>
              </a:endParaRPr>
            </a:p>
          </p:txBody>
        </p:sp>
        <p:pic>
          <p:nvPicPr>
            <p:cNvPr id="158" name="Graphic 157">
              <a:extLst>
                <a:ext uri="{FF2B5EF4-FFF2-40B4-BE49-F238E27FC236}">
                  <a16:creationId xmlns:a16="http://schemas.microsoft.com/office/drawing/2014/main" id="{1FB72CE4-5DF9-6740-BE63-27D27E86393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14737" y="2730958"/>
              <a:ext cx="206252" cy="206252"/>
            </a:xfrm>
            <a:prstGeom prst="rect">
              <a:avLst/>
            </a:prstGeom>
          </p:spPr>
        </p:pic>
        <p:sp>
          <p:nvSpPr>
            <p:cNvPr id="159" name="Text Box 131">
              <a:extLst>
                <a:ext uri="{FF2B5EF4-FFF2-40B4-BE49-F238E27FC236}">
                  <a16:creationId xmlns:a16="http://schemas.microsoft.com/office/drawing/2014/main" id="{914F8920-C4D2-4049-94B4-06F57F9BF365}"/>
                </a:ext>
              </a:extLst>
            </p:cNvPr>
            <p:cNvSpPr txBox="1">
              <a:spLocks noChangeAspect="1" noChangeArrowheads="1"/>
            </p:cNvSpPr>
            <p:nvPr/>
          </p:nvSpPr>
          <p:spPr bwMode="gray">
            <a:xfrm>
              <a:off x="3571829" y="2957315"/>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Primary Care</a:t>
              </a:r>
              <a:endParaRPr lang="en-US" altLang="en-US" sz="646" dirty="0">
                <a:latin typeface="Roboto Regular" panose="02000000000000000000" pitchFamily="2" charset="0"/>
                <a:ea typeface="MS PGothic" pitchFamily="34" charset="-128"/>
              </a:endParaRPr>
            </a:p>
          </p:txBody>
        </p:sp>
        <p:pic>
          <p:nvPicPr>
            <p:cNvPr id="160" name="Graphic 159">
              <a:extLst>
                <a:ext uri="{FF2B5EF4-FFF2-40B4-BE49-F238E27FC236}">
                  <a16:creationId xmlns:a16="http://schemas.microsoft.com/office/drawing/2014/main" id="{43CB2916-BDB5-2942-9756-7577244E21C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23066" y="2236511"/>
              <a:ext cx="196364" cy="196364"/>
            </a:xfrm>
            <a:prstGeom prst="rect">
              <a:avLst/>
            </a:prstGeom>
          </p:spPr>
        </p:pic>
        <p:sp>
          <p:nvSpPr>
            <p:cNvPr id="161" name="Text Box 131">
              <a:extLst>
                <a:ext uri="{FF2B5EF4-FFF2-40B4-BE49-F238E27FC236}">
                  <a16:creationId xmlns:a16="http://schemas.microsoft.com/office/drawing/2014/main" id="{E32EE0B4-0B7E-2B4F-8CCC-E7B4761FEFEF}"/>
                </a:ext>
              </a:extLst>
            </p:cNvPr>
            <p:cNvSpPr txBox="1">
              <a:spLocks noChangeAspect="1" noChangeArrowheads="1"/>
            </p:cNvSpPr>
            <p:nvPr/>
          </p:nvSpPr>
          <p:spPr bwMode="gray">
            <a:xfrm>
              <a:off x="4559726" y="2437655"/>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Suppliers</a:t>
              </a:r>
              <a:endParaRPr lang="en-US" altLang="en-US" sz="646" dirty="0">
                <a:latin typeface="Roboto Regular" panose="02000000000000000000" pitchFamily="2" charset="0"/>
                <a:ea typeface="MS PGothic" pitchFamily="34" charset="-128"/>
              </a:endParaRPr>
            </a:p>
          </p:txBody>
        </p:sp>
        <p:pic>
          <p:nvPicPr>
            <p:cNvPr id="162" name="Graphic 161">
              <a:extLst>
                <a:ext uri="{FF2B5EF4-FFF2-40B4-BE49-F238E27FC236}">
                  <a16:creationId xmlns:a16="http://schemas.microsoft.com/office/drawing/2014/main" id="{7AD6AE4B-5168-D64C-AC45-A3BEA5ED478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4611987" y="2610609"/>
              <a:ext cx="220268" cy="220268"/>
            </a:xfrm>
            <a:prstGeom prst="rect">
              <a:avLst/>
            </a:prstGeom>
          </p:spPr>
        </p:pic>
        <p:sp>
          <p:nvSpPr>
            <p:cNvPr id="163" name="Text Box 131">
              <a:extLst>
                <a:ext uri="{FF2B5EF4-FFF2-40B4-BE49-F238E27FC236}">
                  <a16:creationId xmlns:a16="http://schemas.microsoft.com/office/drawing/2014/main" id="{FCFF462D-BBEE-5E4B-A8BF-801AF3D4FD1F}"/>
                </a:ext>
              </a:extLst>
            </p:cNvPr>
            <p:cNvSpPr txBox="1">
              <a:spLocks noChangeAspect="1" noChangeArrowheads="1"/>
            </p:cNvSpPr>
            <p:nvPr/>
          </p:nvSpPr>
          <p:spPr bwMode="gray">
            <a:xfrm>
              <a:off x="4478422" y="2867680"/>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Ambulance</a:t>
              </a:r>
              <a:endParaRPr lang="en-US" altLang="en-US" sz="646" dirty="0">
                <a:latin typeface="Roboto Regular" panose="02000000000000000000" pitchFamily="2" charset="0"/>
                <a:ea typeface="MS PGothic" pitchFamily="34" charset="-128"/>
              </a:endParaRPr>
            </a:p>
          </p:txBody>
        </p:sp>
        <p:sp>
          <p:nvSpPr>
            <p:cNvPr id="164" name="Text Box 131">
              <a:extLst>
                <a:ext uri="{FF2B5EF4-FFF2-40B4-BE49-F238E27FC236}">
                  <a16:creationId xmlns:a16="http://schemas.microsoft.com/office/drawing/2014/main" id="{952C7810-6639-B64F-986D-B73AAF044BD3}"/>
                </a:ext>
              </a:extLst>
            </p:cNvPr>
            <p:cNvSpPr txBox="1">
              <a:spLocks noChangeAspect="1" noChangeArrowheads="1"/>
            </p:cNvSpPr>
            <p:nvPr/>
          </p:nvSpPr>
          <p:spPr bwMode="gray">
            <a:xfrm>
              <a:off x="2695644" y="2789918"/>
              <a:ext cx="385143" cy="153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Third sector</a:t>
              </a:r>
              <a:endParaRPr lang="en-US" altLang="en-US" sz="646" dirty="0">
                <a:latin typeface="Roboto Regular" panose="02000000000000000000" pitchFamily="2" charset="0"/>
                <a:ea typeface="MS PGothic" pitchFamily="34" charset="-128"/>
              </a:endParaRPr>
            </a:p>
          </p:txBody>
        </p:sp>
        <p:pic>
          <p:nvPicPr>
            <p:cNvPr id="165" name="Graphic 164">
              <a:extLst>
                <a:ext uri="{FF2B5EF4-FFF2-40B4-BE49-F238E27FC236}">
                  <a16:creationId xmlns:a16="http://schemas.microsoft.com/office/drawing/2014/main" id="{43E607DA-ABFA-554A-B8FE-98EF6BC70E7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48519" y="2620459"/>
              <a:ext cx="257816" cy="257816"/>
            </a:xfrm>
            <a:prstGeom prst="rect">
              <a:avLst/>
            </a:prstGeom>
          </p:spPr>
        </p:pic>
        <p:sp>
          <p:nvSpPr>
            <p:cNvPr id="166" name="Text Box 131">
              <a:extLst>
                <a:ext uri="{FF2B5EF4-FFF2-40B4-BE49-F238E27FC236}">
                  <a16:creationId xmlns:a16="http://schemas.microsoft.com/office/drawing/2014/main" id="{70972DD8-CA1C-F543-9E2B-52C1B7975DBD}"/>
                </a:ext>
              </a:extLst>
            </p:cNvPr>
            <p:cNvSpPr txBox="1">
              <a:spLocks noChangeAspect="1" noChangeArrowheads="1"/>
            </p:cNvSpPr>
            <p:nvPr/>
          </p:nvSpPr>
          <p:spPr bwMode="gray">
            <a:xfrm>
              <a:off x="4564926" y="1738679"/>
              <a:ext cx="372512" cy="175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Social Care</a:t>
              </a:r>
              <a:endParaRPr lang="en-US" altLang="en-US" sz="646" dirty="0">
                <a:latin typeface="Roboto Regular" panose="02000000000000000000" pitchFamily="2" charset="0"/>
                <a:ea typeface="MS PGothic" pitchFamily="34" charset="-128"/>
              </a:endParaRPr>
            </a:p>
          </p:txBody>
        </p:sp>
      </p:grpSp>
      <p:grpSp>
        <p:nvGrpSpPr>
          <p:cNvPr id="167" name="Group 166">
            <a:extLst>
              <a:ext uri="{FF2B5EF4-FFF2-40B4-BE49-F238E27FC236}">
                <a16:creationId xmlns:a16="http://schemas.microsoft.com/office/drawing/2014/main" id="{36DEE039-6092-274D-BAA0-0ED78A5343D8}"/>
              </a:ext>
            </a:extLst>
          </p:cNvPr>
          <p:cNvGrpSpPr/>
          <p:nvPr/>
        </p:nvGrpSpPr>
        <p:grpSpPr>
          <a:xfrm>
            <a:off x="8855328" y="1805073"/>
            <a:ext cx="2566429" cy="1439489"/>
            <a:chOff x="2501890" y="1587356"/>
            <a:chExt cx="2566429" cy="1439489"/>
          </a:xfrm>
        </p:grpSpPr>
        <p:pic>
          <p:nvPicPr>
            <p:cNvPr id="168" name="Graphic 167">
              <a:extLst>
                <a:ext uri="{FF2B5EF4-FFF2-40B4-BE49-F238E27FC236}">
                  <a16:creationId xmlns:a16="http://schemas.microsoft.com/office/drawing/2014/main" id="{788F5A2B-CDF2-D24A-BA60-F741B54734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49632" y="1788924"/>
              <a:ext cx="273188" cy="273188"/>
            </a:xfrm>
            <a:prstGeom prst="rect">
              <a:avLst/>
            </a:prstGeom>
          </p:spPr>
        </p:pic>
        <p:sp>
          <p:nvSpPr>
            <p:cNvPr id="169" name="Text Box 131">
              <a:extLst>
                <a:ext uri="{FF2B5EF4-FFF2-40B4-BE49-F238E27FC236}">
                  <a16:creationId xmlns:a16="http://schemas.microsoft.com/office/drawing/2014/main" id="{A0A3D815-DD58-1741-9AD4-307D1BDD230D}"/>
                </a:ext>
              </a:extLst>
            </p:cNvPr>
            <p:cNvSpPr txBox="1">
              <a:spLocks noChangeAspect="1" noChangeArrowheads="1"/>
            </p:cNvSpPr>
            <p:nvPr/>
          </p:nvSpPr>
          <p:spPr bwMode="gray">
            <a:xfrm>
              <a:off x="2501890" y="1750797"/>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Pharmacies</a:t>
              </a:r>
              <a:endParaRPr lang="en-US" altLang="en-US" sz="646" dirty="0">
                <a:latin typeface="Roboto Regular" panose="02000000000000000000" pitchFamily="2" charset="0"/>
                <a:ea typeface="MS PGothic" pitchFamily="34" charset="-128"/>
              </a:endParaRPr>
            </a:p>
          </p:txBody>
        </p:sp>
        <p:pic>
          <p:nvPicPr>
            <p:cNvPr id="170" name="Graphic 169">
              <a:extLst>
                <a:ext uri="{FF2B5EF4-FFF2-40B4-BE49-F238E27FC236}">
                  <a16:creationId xmlns:a16="http://schemas.microsoft.com/office/drawing/2014/main" id="{2D82C8AC-8282-AB4C-8D65-40F3957A50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79978" y="1710076"/>
              <a:ext cx="239970" cy="239970"/>
            </a:xfrm>
            <a:prstGeom prst="rect">
              <a:avLst/>
            </a:prstGeom>
          </p:spPr>
        </p:pic>
        <p:sp>
          <p:nvSpPr>
            <p:cNvPr id="171" name="Text Box 131">
              <a:extLst>
                <a:ext uri="{FF2B5EF4-FFF2-40B4-BE49-F238E27FC236}">
                  <a16:creationId xmlns:a16="http://schemas.microsoft.com/office/drawing/2014/main" id="{545E4C7B-2B4E-9F4F-83A2-D4DE9FC95271}"/>
                </a:ext>
              </a:extLst>
            </p:cNvPr>
            <p:cNvSpPr txBox="1">
              <a:spLocks noChangeAspect="1" noChangeArrowheads="1"/>
            </p:cNvSpPr>
            <p:nvPr/>
          </p:nvSpPr>
          <p:spPr bwMode="gray">
            <a:xfrm>
              <a:off x="3562336" y="1587356"/>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Residents</a:t>
              </a:r>
              <a:endParaRPr lang="en-US" altLang="en-US" sz="646" dirty="0">
                <a:latin typeface="Roboto Regular" panose="02000000000000000000" pitchFamily="2" charset="0"/>
                <a:ea typeface="MS PGothic" pitchFamily="34" charset="-128"/>
              </a:endParaRPr>
            </a:p>
          </p:txBody>
        </p:sp>
        <p:pic>
          <p:nvPicPr>
            <p:cNvPr id="172" name="Graphic 171">
              <a:extLst>
                <a:ext uri="{FF2B5EF4-FFF2-40B4-BE49-F238E27FC236}">
                  <a16:creationId xmlns:a16="http://schemas.microsoft.com/office/drawing/2014/main" id="{06209301-A496-D845-B409-9274665D224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87632" y="1801614"/>
              <a:ext cx="218989" cy="218989"/>
            </a:xfrm>
            <a:prstGeom prst="rect">
              <a:avLst/>
            </a:prstGeom>
          </p:spPr>
        </p:pic>
        <p:pic>
          <p:nvPicPr>
            <p:cNvPr id="173" name="Graphic 172">
              <a:extLst>
                <a:ext uri="{FF2B5EF4-FFF2-40B4-BE49-F238E27FC236}">
                  <a16:creationId xmlns:a16="http://schemas.microsoft.com/office/drawing/2014/main" id="{A0E1653C-26A0-EC4A-9F79-872988664DF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74174" y="2175059"/>
              <a:ext cx="257816" cy="257816"/>
            </a:xfrm>
            <a:prstGeom prst="rect">
              <a:avLst/>
            </a:prstGeom>
          </p:spPr>
        </p:pic>
        <p:sp>
          <p:nvSpPr>
            <p:cNvPr id="174" name="Text Box 131">
              <a:extLst>
                <a:ext uri="{FF2B5EF4-FFF2-40B4-BE49-F238E27FC236}">
                  <a16:creationId xmlns:a16="http://schemas.microsoft.com/office/drawing/2014/main" id="{2BD8AA97-9359-8B4F-9728-38FAD21A45A1}"/>
                </a:ext>
              </a:extLst>
            </p:cNvPr>
            <p:cNvSpPr txBox="1">
              <a:spLocks noChangeAspect="1" noChangeArrowheads="1"/>
            </p:cNvSpPr>
            <p:nvPr/>
          </p:nvSpPr>
          <p:spPr bwMode="gray">
            <a:xfrm>
              <a:off x="2548785" y="2424337"/>
              <a:ext cx="508593" cy="130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Secondary Care</a:t>
              </a:r>
              <a:endParaRPr lang="en-US" altLang="en-US" sz="646" dirty="0">
                <a:latin typeface="Roboto Regular" panose="02000000000000000000" pitchFamily="2" charset="0"/>
                <a:ea typeface="MS PGothic" pitchFamily="34" charset="-128"/>
              </a:endParaRPr>
            </a:p>
          </p:txBody>
        </p:sp>
        <p:pic>
          <p:nvPicPr>
            <p:cNvPr id="175" name="Graphic 174">
              <a:extLst>
                <a:ext uri="{FF2B5EF4-FFF2-40B4-BE49-F238E27FC236}">
                  <a16:creationId xmlns:a16="http://schemas.microsoft.com/office/drawing/2014/main" id="{68D1D1BC-E2A0-A445-BB19-469AFAE4449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14737" y="2730958"/>
              <a:ext cx="206252" cy="206252"/>
            </a:xfrm>
            <a:prstGeom prst="rect">
              <a:avLst/>
            </a:prstGeom>
          </p:spPr>
        </p:pic>
        <p:sp>
          <p:nvSpPr>
            <p:cNvPr id="176" name="Text Box 131">
              <a:extLst>
                <a:ext uri="{FF2B5EF4-FFF2-40B4-BE49-F238E27FC236}">
                  <a16:creationId xmlns:a16="http://schemas.microsoft.com/office/drawing/2014/main" id="{0C0756B8-F677-9541-A976-D71530873C8D}"/>
                </a:ext>
              </a:extLst>
            </p:cNvPr>
            <p:cNvSpPr txBox="1">
              <a:spLocks noChangeAspect="1" noChangeArrowheads="1"/>
            </p:cNvSpPr>
            <p:nvPr/>
          </p:nvSpPr>
          <p:spPr bwMode="gray">
            <a:xfrm>
              <a:off x="3571829" y="2957315"/>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Primary Care</a:t>
              </a:r>
              <a:endParaRPr lang="en-US" altLang="en-US" sz="646" dirty="0">
                <a:latin typeface="Roboto Regular" panose="02000000000000000000" pitchFamily="2" charset="0"/>
                <a:ea typeface="MS PGothic" pitchFamily="34" charset="-128"/>
              </a:endParaRPr>
            </a:p>
          </p:txBody>
        </p:sp>
        <p:pic>
          <p:nvPicPr>
            <p:cNvPr id="177" name="Graphic 176">
              <a:extLst>
                <a:ext uri="{FF2B5EF4-FFF2-40B4-BE49-F238E27FC236}">
                  <a16:creationId xmlns:a16="http://schemas.microsoft.com/office/drawing/2014/main" id="{BF0D2E75-861A-ED4E-AD61-7B4F70D19A3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23066" y="2236511"/>
              <a:ext cx="196364" cy="196364"/>
            </a:xfrm>
            <a:prstGeom prst="rect">
              <a:avLst/>
            </a:prstGeom>
          </p:spPr>
        </p:pic>
        <p:sp>
          <p:nvSpPr>
            <p:cNvPr id="178" name="Text Box 131">
              <a:extLst>
                <a:ext uri="{FF2B5EF4-FFF2-40B4-BE49-F238E27FC236}">
                  <a16:creationId xmlns:a16="http://schemas.microsoft.com/office/drawing/2014/main" id="{D4948AD6-BADF-5447-8F1D-D888C6A663E5}"/>
                </a:ext>
              </a:extLst>
            </p:cNvPr>
            <p:cNvSpPr txBox="1">
              <a:spLocks noChangeAspect="1" noChangeArrowheads="1"/>
            </p:cNvSpPr>
            <p:nvPr/>
          </p:nvSpPr>
          <p:spPr bwMode="gray">
            <a:xfrm>
              <a:off x="4559726" y="2437655"/>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Suppliers</a:t>
              </a:r>
              <a:endParaRPr lang="en-US" altLang="en-US" sz="646" dirty="0">
                <a:latin typeface="Roboto Regular" panose="02000000000000000000" pitchFamily="2" charset="0"/>
                <a:ea typeface="MS PGothic" pitchFamily="34" charset="-128"/>
              </a:endParaRPr>
            </a:p>
          </p:txBody>
        </p:sp>
        <p:pic>
          <p:nvPicPr>
            <p:cNvPr id="179" name="Graphic 178">
              <a:extLst>
                <a:ext uri="{FF2B5EF4-FFF2-40B4-BE49-F238E27FC236}">
                  <a16:creationId xmlns:a16="http://schemas.microsoft.com/office/drawing/2014/main" id="{FA1C036B-B116-4443-9C0D-48EE7CFF399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4611987" y="2610609"/>
              <a:ext cx="220268" cy="220268"/>
            </a:xfrm>
            <a:prstGeom prst="rect">
              <a:avLst/>
            </a:prstGeom>
          </p:spPr>
        </p:pic>
        <p:sp>
          <p:nvSpPr>
            <p:cNvPr id="180" name="Text Box 131">
              <a:extLst>
                <a:ext uri="{FF2B5EF4-FFF2-40B4-BE49-F238E27FC236}">
                  <a16:creationId xmlns:a16="http://schemas.microsoft.com/office/drawing/2014/main" id="{7DD8B6D4-1B8E-2D42-98DA-9D2B452DBDD7}"/>
                </a:ext>
              </a:extLst>
            </p:cNvPr>
            <p:cNvSpPr txBox="1">
              <a:spLocks noChangeAspect="1" noChangeArrowheads="1"/>
            </p:cNvSpPr>
            <p:nvPr/>
          </p:nvSpPr>
          <p:spPr bwMode="gray">
            <a:xfrm>
              <a:off x="4478422" y="2867680"/>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Ambulance</a:t>
              </a:r>
              <a:endParaRPr lang="en-US" altLang="en-US" sz="646" dirty="0">
                <a:latin typeface="Roboto Regular" panose="02000000000000000000" pitchFamily="2" charset="0"/>
                <a:ea typeface="MS PGothic" pitchFamily="34" charset="-128"/>
              </a:endParaRPr>
            </a:p>
          </p:txBody>
        </p:sp>
        <p:sp>
          <p:nvSpPr>
            <p:cNvPr id="181" name="Text Box 131">
              <a:extLst>
                <a:ext uri="{FF2B5EF4-FFF2-40B4-BE49-F238E27FC236}">
                  <a16:creationId xmlns:a16="http://schemas.microsoft.com/office/drawing/2014/main" id="{A8C447C2-7B78-0D4F-991A-DB11B8E03B95}"/>
                </a:ext>
              </a:extLst>
            </p:cNvPr>
            <p:cNvSpPr txBox="1">
              <a:spLocks noChangeAspect="1" noChangeArrowheads="1"/>
            </p:cNvSpPr>
            <p:nvPr/>
          </p:nvSpPr>
          <p:spPr bwMode="gray">
            <a:xfrm>
              <a:off x="2695644" y="2789918"/>
              <a:ext cx="385143" cy="153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Third sector</a:t>
              </a:r>
              <a:endParaRPr lang="en-US" altLang="en-US" sz="646" dirty="0">
                <a:latin typeface="Roboto Regular" panose="02000000000000000000" pitchFamily="2" charset="0"/>
                <a:ea typeface="MS PGothic" pitchFamily="34" charset="-128"/>
              </a:endParaRPr>
            </a:p>
          </p:txBody>
        </p:sp>
        <p:pic>
          <p:nvPicPr>
            <p:cNvPr id="182" name="Graphic 181">
              <a:extLst>
                <a:ext uri="{FF2B5EF4-FFF2-40B4-BE49-F238E27FC236}">
                  <a16:creationId xmlns:a16="http://schemas.microsoft.com/office/drawing/2014/main" id="{99C563BB-5766-504D-B09A-D2D5E7923A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48519" y="2620459"/>
              <a:ext cx="257816" cy="257816"/>
            </a:xfrm>
            <a:prstGeom prst="rect">
              <a:avLst/>
            </a:prstGeom>
          </p:spPr>
        </p:pic>
        <p:sp>
          <p:nvSpPr>
            <p:cNvPr id="183" name="Text Box 131">
              <a:extLst>
                <a:ext uri="{FF2B5EF4-FFF2-40B4-BE49-F238E27FC236}">
                  <a16:creationId xmlns:a16="http://schemas.microsoft.com/office/drawing/2014/main" id="{A7B8D062-9CD4-C542-9F85-C04AD3C0ECE9}"/>
                </a:ext>
              </a:extLst>
            </p:cNvPr>
            <p:cNvSpPr txBox="1">
              <a:spLocks noChangeAspect="1" noChangeArrowheads="1"/>
            </p:cNvSpPr>
            <p:nvPr/>
          </p:nvSpPr>
          <p:spPr bwMode="gray">
            <a:xfrm>
              <a:off x="4564926" y="1738679"/>
              <a:ext cx="372512" cy="175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latin typeface="Roboto Regular" panose="02000000000000000000" pitchFamily="2" charset="0"/>
                  <a:ea typeface="MS PGothic" pitchFamily="34" charset="-128"/>
                </a:rPr>
                <a:t>Social Care</a:t>
              </a:r>
              <a:endParaRPr lang="en-US" altLang="en-US" sz="646" dirty="0">
                <a:latin typeface="Roboto Regular" panose="02000000000000000000" pitchFamily="2" charset="0"/>
                <a:ea typeface="MS PGothic" pitchFamily="34" charset="-128"/>
              </a:endParaRPr>
            </a:p>
          </p:txBody>
        </p:sp>
      </p:grpSp>
      <p:sp>
        <p:nvSpPr>
          <p:cNvPr id="5" name="Title 4">
            <a:extLst>
              <a:ext uri="{FF2B5EF4-FFF2-40B4-BE49-F238E27FC236}">
                <a16:creationId xmlns:a16="http://schemas.microsoft.com/office/drawing/2014/main" id="{09A1BBFB-4CDB-4BB0-B992-60C5A458874A}"/>
              </a:ext>
            </a:extLst>
          </p:cNvPr>
          <p:cNvSpPr>
            <a:spLocks noGrp="1"/>
          </p:cNvSpPr>
          <p:nvPr>
            <p:ph type="title"/>
          </p:nvPr>
        </p:nvSpPr>
        <p:spPr>
          <a:xfrm>
            <a:off x="371476" y="412690"/>
            <a:ext cx="9041448" cy="802641"/>
          </a:xfrm>
        </p:spPr>
        <p:txBody>
          <a:bodyPr/>
          <a:lstStyle/>
          <a:p>
            <a:r>
              <a:rPr lang="en-GB" dirty="0">
                <a:latin typeface="Roboto Regular" panose="02000000000000000000" pitchFamily="2" charset="0"/>
                <a:cs typeface="Times New Roman"/>
              </a:rPr>
              <a:t>We need to move towards integrated systems to drive effective data sharing</a:t>
            </a:r>
            <a:endParaRPr lang="en-GB" dirty="0"/>
          </a:p>
        </p:txBody>
      </p:sp>
      <p:sp>
        <p:nvSpPr>
          <p:cNvPr id="2" name="Arrow: Pentagon 1">
            <a:extLst>
              <a:ext uri="{FF2B5EF4-FFF2-40B4-BE49-F238E27FC236}">
                <a16:creationId xmlns:a16="http://schemas.microsoft.com/office/drawing/2014/main" id="{E33276EB-7751-421C-B2C9-C636552ECF84}"/>
              </a:ext>
            </a:extLst>
          </p:cNvPr>
          <p:cNvSpPr/>
          <p:nvPr/>
        </p:nvSpPr>
        <p:spPr>
          <a:xfrm>
            <a:off x="401253" y="3504987"/>
            <a:ext cx="908647" cy="12188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200" dirty="0">
                <a:solidFill>
                  <a:schemeClr val="tx2"/>
                </a:solidFill>
                <a:latin typeface="Roboto Regular" panose="02000000000000000000" pitchFamily="2" charset="0"/>
                <a:cs typeface="Calibri"/>
              </a:rPr>
              <a:t>We are here now</a:t>
            </a:r>
            <a:endParaRPr lang="en-GB" sz="1200" dirty="0">
              <a:solidFill>
                <a:schemeClr val="tx2"/>
              </a:solidFill>
              <a:latin typeface="Roboto Regular" panose="02000000000000000000" pitchFamily="2" charset="0"/>
            </a:endParaRPr>
          </a:p>
        </p:txBody>
      </p:sp>
      <p:sp>
        <p:nvSpPr>
          <p:cNvPr id="82" name="Arrow: Pentagon 81">
            <a:extLst>
              <a:ext uri="{FF2B5EF4-FFF2-40B4-BE49-F238E27FC236}">
                <a16:creationId xmlns:a16="http://schemas.microsoft.com/office/drawing/2014/main" id="{801D70AC-B9C8-4385-8388-8B0D090EEFC2}"/>
              </a:ext>
            </a:extLst>
          </p:cNvPr>
          <p:cNvSpPr/>
          <p:nvPr/>
        </p:nvSpPr>
        <p:spPr>
          <a:xfrm>
            <a:off x="4173967" y="3504987"/>
            <a:ext cx="908647" cy="12188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GB" sz="1200" dirty="0">
                <a:solidFill>
                  <a:schemeClr val="tx2"/>
                </a:solidFill>
                <a:latin typeface="Roboto Regular" panose="02000000000000000000" pitchFamily="2" charset="0"/>
                <a:cs typeface="Calibri"/>
              </a:rPr>
              <a:t>Minimum to work effectively as a system</a:t>
            </a:r>
          </a:p>
        </p:txBody>
      </p:sp>
      <p:sp>
        <p:nvSpPr>
          <p:cNvPr id="83" name="Arrow: Pentagon 82">
            <a:extLst>
              <a:ext uri="{FF2B5EF4-FFF2-40B4-BE49-F238E27FC236}">
                <a16:creationId xmlns:a16="http://schemas.microsoft.com/office/drawing/2014/main" id="{4DD36D12-F2A6-40E8-9115-73F7A6C17F4A}"/>
              </a:ext>
            </a:extLst>
          </p:cNvPr>
          <p:cNvSpPr/>
          <p:nvPr/>
        </p:nvSpPr>
        <p:spPr>
          <a:xfrm>
            <a:off x="7946681" y="3504987"/>
            <a:ext cx="908647" cy="12188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GB" sz="1200" dirty="0">
                <a:solidFill>
                  <a:schemeClr val="tx2"/>
                </a:solidFill>
                <a:latin typeface="Roboto Regular" panose="02000000000000000000" pitchFamily="2" charset="0"/>
                <a:cs typeface="Calibri"/>
              </a:rPr>
              <a:t>Overall direction, tailored to meet ICS strategy needs</a:t>
            </a:r>
          </a:p>
        </p:txBody>
      </p:sp>
      <p:sp>
        <p:nvSpPr>
          <p:cNvPr id="6" name="Rectangle 5">
            <a:extLst>
              <a:ext uri="{FF2B5EF4-FFF2-40B4-BE49-F238E27FC236}">
                <a16:creationId xmlns:a16="http://schemas.microsoft.com/office/drawing/2014/main" id="{A2EB6D63-6401-E943-BB49-BEFB1CE04CD9}"/>
              </a:ext>
            </a:extLst>
          </p:cNvPr>
          <p:cNvSpPr/>
          <p:nvPr/>
        </p:nvSpPr>
        <p:spPr>
          <a:xfrm>
            <a:off x="1310912" y="1421583"/>
            <a:ext cx="2504212" cy="307777"/>
          </a:xfrm>
          <a:prstGeom prst="rect">
            <a:avLst/>
          </a:prstGeom>
        </p:spPr>
        <p:txBody>
          <a:bodyPr wrap="none">
            <a:spAutoFit/>
          </a:bodyPr>
          <a:lstStyle/>
          <a:p>
            <a:pPr lvl="0" algn="ctr" eaLnBrk="0" fontAlgn="base" hangingPunct="0">
              <a:spcBef>
                <a:spcPct val="0"/>
              </a:spcBef>
              <a:spcAft>
                <a:spcPct val="0"/>
              </a:spcAft>
            </a:pPr>
            <a:r>
              <a:rPr lang="en-GB" sz="1400" kern="1200" dirty="0">
                <a:solidFill>
                  <a:schemeClr val="tx2"/>
                </a:solidFill>
                <a:latin typeface="Roboto Regular" panose="02000000000000000000" pitchFamily="2" charset="0"/>
                <a:ea typeface="Roboto Regular" panose="02000000000000000000" pitchFamily="2" charset="0"/>
                <a:cs typeface="+mn-cs"/>
              </a:rPr>
              <a:t>Loose Affiliation of Providers</a:t>
            </a:r>
          </a:p>
        </p:txBody>
      </p:sp>
      <p:sp>
        <p:nvSpPr>
          <p:cNvPr id="84" name="Rectangle 83">
            <a:extLst>
              <a:ext uri="{FF2B5EF4-FFF2-40B4-BE49-F238E27FC236}">
                <a16:creationId xmlns:a16="http://schemas.microsoft.com/office/drawing/2014/main" id="{9C316989-D655-624D-BE88-366E13424B87}"/>
              </a:ext>
            </a:extLst>
          </p:cNvPr>
          <p:cNvSpPr/>
          <p:nvPr/>
        </p:nvSpPr>
        <p:spPr>
          <a:xfrm>
            <a:off x="4930268" y="1421583"/>
            <a:ext cx="2454518" cy="307777"/>
          </a:xfrm>
          <a:prstGeom prst="rect">
            <a:avLst/>
          </a:prstGeom>
        </p:spPr>
        <p:txBody>
          <a:bodyPr wrap="none">
            <a:spAutoFit/>
          </a:bodyPr>
          <a:lstStyle/>
          <a:p>
            <a:pPr lvl="0" algn="ctr" eaLnBrk="0" fontAlgn="base" hangingPunct="0">
              <a:spcBef>
                <a:spcPct val="0"/>
              </a:spcBef>
              <a:spcAft>
                <a:spcPct val="0"/>
              </a:spcAft>
            </a:pPr>
            <a:r>
              <a:rPr lang="en-GB" sz="1400" kern="1200" dirty="0">
                <a:solidFill>
                  <a:schemeClr val="tx2"/>
                </a:solidFill>
                <a:latin typeface="Roboto Regular" panose="02000000000000000000" pitchFamily="2" charset="0"/>
                <a:ea typeface="Roboto Regular" panose="02000000000000000000" pitchFamily="2" charset="0"/>
                <a:cs typeface="+mn-cs"/>
              </a:rPr>
              <a:t>Standards Based Integration</a:t>
            </a:r>
          </a:p>
        </p:txBody>
      </p:sp>
      <p:sp>
        <p:nvSpPr>
          <p:cNvPr id="86" name="Rectangle 85">
            <a:extLst>
              <a:ext uri="{FF2B5EF4-FFF2-40B4-BE49-F238E27FC236}">
                <a16:creationId xmlns:a16="http://schemas.microsoft.com/office/drawing/2014/main" id="{7C5CDDCF-1A55-2843-86E5-A43EEDA991F1}"/>
              </a:ext>
            </a:extLst>
          </p:cNvPr>
          <p:cNvSpPr/>
          <p:nvPr/>
        </p:nvSpPr>
        <p:spPr>
          <a:xfrm>
            <a:off x="8877661" y="1421583"/>
            <a:ext cx="2395207" cy="307777"/>
          </a:xfrm>
          <a:prstGeom prst="rect">
            <a:avLst/>
          </a:prstGeom>
        </p:spPr>
        <p:txBody>
          <a:bodyPr wrap="none">
            <a:spAutoFit/>
          </a:bodyPr>
          <a:lstStyle/>
          <a:p>
            <a:pPr lvl="0" algn="ctr" eaLnBrk="0" fontAlgn="base" hangingPunct="0">
              <a:spcBef>
                <a:spcPct val="0"/>
              </a:spcBef>
              <a:spcAft>
                <a:spcPct val="0"/>
              </a:spcAft>
            </a:pPr>
            <a:r>
              <a:rPr lang="en-GB" sz="1400" kern="1200" dirty="0">
                <a:solidFill>
                  <a:schemeClr val="tx2"/>
                </a:solidFill>
                <a:latin typeface="Roboto Regular" panose="02000000000000000000" pitchFamily="2" charset="0"/>
                <a:ea typeface="Roboto Regular" panose="02000000000000000000" pitchFamily="2" charset="0"/>
                <a:cs typeface="+mn-cs"/>
              </a:rPr>
              <a:t>Shared Care Network (SCN)</a:t>
            </a:r>
          </a:p>
        </p:txBody>
      </p:sp>
      <p:sp>
        <p:nvSpPr>
          <p:cNvPr id="7" name="Rectangle 6">
            <a:extLst>
              <a:ext uri="{FF2B5EF4-FFF2-40B4-BE49-F238E27FC236}">
                <a16:creationId xmlns:a16="http://schemas.microsoft.com/office/drawing/2014/main" id="{5488E78E-61AD-0A46-8764-CC6202E0A71C}"/>
              </a:ext>
            </a:extLst>
          </p:cNvPr>
          <p:cNvSpPr/>
          <p:nvPr/>
        </p:nvSpPr>
        <p:spPr>
          <a:xfrm>
            <a:off x="1309900" y="3462694"/>
            <a:ext cx="2616351" cy="2815643"/>
          </a:xfrm>
          <a:prstGeom prst="rect">
            <a:avLst/>
          </a:prstGeom>
        </p:spPr>
        <p:txBody>
          <a:bodyPr wrap="square">
            <a:spAutoFit/>
          </a:bodyPr>
          <a:lstStyle/>
          <a:p>
            <a:pPr>
              <a:spcBef>
                <a:spcPct val="50000"/>
              </a:spcBef>
              <a:spcAft>
                <a:spcPts val="300"/>
              </a:spcAft>
            </a:pPr>
            <a:r>
              <a:rPr lang="en-GB" sz="1100" dirty="0">
                <a:latin typeface="Roboto Regular" panose="02000000000000000000" pitchFamily="2" charset="0"/>
                <a:ea typeface="Roboto Regular" panose="02000000000000000000" pitchFamily="2" charset="0"/>
              </a:rPr>
              <a:t>Key </a:t>
            </a:r>
            <a:r>
              <a:rPr lang="en-GB" sz="1100" dirty="0">
                <a:solidFill>
                  <a:schemeClr val="accent1"/>
                </a:solidFill>
                <a:latin typeface="Roboto Regular" panose="02000000000000000000" pitchFamily="2" charset="0"/>
                <a:ea typeface="Roboto Regular" panose="02000000000000000000" pitchFamily="2" charset="0"/>
              </a:rPr>
              <a:t>stakeholders</a:t>
            </a:r>
            <a:r>
              <a:rPr lang="en-GB" sz="1100" dirty="0">
                <a:latin typeface="Roboto Regular" panose="02000000000000000000" pitchFamily="2" charset="0"/>
                <a:ea typeface="Roboto Regular" panose="02000000000000000000" pitchFamily="2" charset="0"/>
              </a:rPr>
              <a:t> adopt their </a:t>
            </a:r>
            <a:r>
              <a:rPr lang="en-GB" sz="1100" dirty="0">
                <a:solidFill>
                  <a:schemeClr val="accent1"/>
                </a:solidFill>
                <a:latin typeface="Roboto Regular" panose="02000000000000000000" pitchFamily="2" charset="0"/>
                <a:ea typeface="Roboto Regular" panose="02000000000000000000" pitchFamily="2" charset="0"/>
              </a:rPr>
              <a:t>own applications </a:t>
            </a:r>
            <a:r>
              <a:rPr lang="en-GB" sz="1100" dirty="0">
                <a:latin typeface="Roboto Regular" panose="02000000000000000000" pitchFamily="2" charset="0"/>
                <a:ea typeface="Roboto Regular" panose="02000000000000000000" pitchFamily="2" charset="0"/>
              </a:rPr>
              <a:t>and </a:t>
            </a:r>
            <a:r>
              <a:rPr lang="en-GB" sz="1100" dirty="0">
                <a:solidFill>
                  <a:schemeClr val="accent1"/>
                </a:solidFill>
                <a:latin typeface="Roboto Regular" panose="02000000000000000000" pitchFamily="2" charset="0"/>
                <a:ea typeface="Roboto Regular" panose="02000000000000000000" pitchFamily="2" charset="0"/>
              </a:rPr>
              <a:t>technology</a:t>
            </a:r>
            <a:r>
              <a:rPr lang="en-GB" sz="1100" dirty="0">
                <a:latin typeface="Roboto Regular" panose="02000000000000000000" pitchFamily="2" charset="0"/>
                <a:ea typeface="Roboto Regular" panose="02000000000000000000" pitchFamily="2" charset="0"/>
              </a:rPr>
              <a:t> and are </a:t>
            </a:r>
            <a:r>
              <a:rPr lang="en-GB" sz="1100" dirty="0">
                <a:solidFill>
                  <a:schemeClr val="accent1"/>
                </a:solidFill>
                <a:latin typeface="Roboto Regular" panose="02000000000000000000" pitchFamily="2" charset="0"/>
                <a:ea typeface="Roboto Regular" panose="02000000000000000000" pitchFamily="2" charset="0"/>
              </a:rPr>
              <a:t>not integrated </a:t>
            </a:r>
            <a:r>
              <a:rPr lang="en-GB" sz="1100" dirty="0">
                <a:latin typeface="Roboto Regular" panose="02000000000000000000" pitchFamily="2" charset="0"/>
                <a:ea typeface="Roboto Regular" panose="02000000000000000000" pitchFamily="2" charset="0"/>
              </a:rPr>
              <a:t>with each other (e.g. manual,  paper-based interactions)</a:t>
            </a:r>
          </a:p>
          <a:p>
            <a:pPr marL="17780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cs typeface="+mn-cs"/>
              </a:rPr>
              <a:t>Each organisation has the independence to decide its </a:t>
            </a:r>
            <a:r>
              <a:rPr lang="en-GB" sz="1100" kern="1200" dirty="0">
                <a:latin typeface="Roboto Regular" panose="02000000000000000000" pitchFamily="2" charset="0"/>
                <a:ea typeface="Roboto Regular" panose="02000000000000000000" pitchFamily="2" charset="0"/>
              </a:rPr>
              <a:t>technology landscape, enabling them to flex and change</a:t>
            </a:r>
          </a:p>
          <a:p>
            <a:pPr marL="17780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Communication among stakeholders is paper based/unstructured electronic and any collaboration is manual</a:t>
            </a:r>
          </a:p>
          <a:p>
            <a:pPr marL="17780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Applications do not integrate and hence cannot communicate with each other</a:t>
            </a:r>
            <a:r>
              <a:rPr lang="en-GB" sz="1100" kern="1200" dirty="0">
                <a:solidFill>
                  <a:schemeClr val="tx1"/>
                </a:solidFill>
                <a:latin typeface="Roboto Regular" panose="02000000000000000000" pitchFamily="2" charset="0"/>
                <a:ea typeface="Roboto Regular" panose="02000000000000000000" pitchFamily="2" charset="0"/>
              </a:rPr>
              <a:t>; limited information exchange via MESH/email/SMS</a:t>
            </a:r>
          </a:p>
        </p:txBody>
      </p:sp>
      <p:sp>
        <p:nvSpPr>
          <p:cNvPr id="87" name="Rectangle 86">
            <a:extLst>
              <a:ext uri="{FF2B5EF4-FFF2-40B4-BE49-F238E27FC236}">
                <a16:creationId xmlns:a16="http://schemas.microsoft.com/office/drawing/2014/main" id="{DE226F27-C70C-1D42-B833-B131CC569045}"/>
              </a:ext>
            </a:extLst>
          </p:cNvPr>
          <p:cNvSpPr/>
          <p:nvPr/>
        </p:nvSpPr>
        <p:spPr>
          <a:xfrm>
            <a:off x="5082614" y="3462694"/>
            <a:ext cx="2616351" cy="3465564"/>
          </a:xfrm>
          <a:prstGeom prst="rect">
            <a:avLst/>
          </a:prstGeom>
        </p:spPr>
        <p:txBody>
          <a:bodyPr wrap="square">
            <a:spAutoFit/>
          </a:bodyPr>
          <a:lstStyle/>
          <a:p>
            <a:pPr>
              <a:spcBef>
                <a:spcPct val="50000"/>
              </a:spcBef>
            </a:pPr>
            <a:r>
              <a:rPr lang="en-GB" sz="1100" dirty="0">
                <a:solidFill>
                  <a:schemeClr val="accent1"/>
                </a:solidFill>
                <a:latin typeface="Roboto Regular" panose="02000000000000000000" pitchFamily="2" charset="0"/>
                <a:ea typeface="Roboto Regular" panose="02000000000000000000" pitchFamily="2" charset="0"/>
              </a:rPr>
              <a:t>Common technology standards </a:t>
            </a:r>
            <a:r>
              <a:rPr lang="en-GB" sz="1100" dirty="0">
                <a:latin typeface="Roboto Regular" panose="02000000000000000000" pitchFamily="2" charset="0"/>
                <a:ea typeface="Roboto Regular" panose="02000000000000000000" pitchFamily="2" charset="0"/>
              </a:rPr>
              <a:t>and an </a:t>
            </a:r>
            <a:r>
              <a:rPr lang="en-GB" sz="1100" dirty="0">
                <a:solidFill>
                  <a:schemeClr val="accent1"/>
                </a:solidFill>
                <a:latin typeface="Roboto Regular" panose="02000000000000000000" pitchFamily="2" charset="0"/>
                <a:ea typeface="Roboto Regular" panose="02000000000000000000" pitchFamily="2" charset="0"/>
              </a:rPr>
              <a:t>interoperability framework </a:t>
            </a:r>
            <a:r>
              <a:rPr lang="en-GB" sz="1100" dirty="0">
                <a:latin typeface="Roboto Regular" panose="02000000000000000000" pitchFamily="2" charset="0"/>
                <a:ea typeface="Roboto Regular" panose="02000000000000000000" pitchFamily="2" charset="0"/>
              </a:rPr>
              <a:t>are adopted for </a:t>
            </a:r>
            <a:r>
              <a:rPr lang="en-GB" sz="1100" dirty="0">
                <a:solidFill>
                  <a:schemeClr val="accent1"/>
                </a:solidFill>
                <a:latin typeface="Roboto Regular" panose="02000000000000000000" pitchFamily="2" charset="0"/>
                <a:ea typeface="Roboto Regular" panose="02000000000000000000" pitchFamily="2" charset="0"/>
              </a:rPr>
              <a:t>communication</a:t>
            </a:r>
            <a:r>
              <a:rPr lang="en-GB" sz="1100" dirty="0">
                <a:latin typeface="Roboto Regular" panose="02000000000000000000" pitchFamily="2" charset="0"/>
                <a:ea typeface="Roboto Regular" panose="02000000000000000000" pitchFamily="2" charset="0"/>
              </a:rPr>
              <a:t> across </a:t>
            </a:r>
            <a:r>
              <a:rPr lang="en-GB" sz="1100" dirty="0">
                <a:solidFill>
                  <a:schemeClr val="accent1"/>
                </a:solidFill>
                <a:latin typeface="Roboto Regular" panose="02000000000000000000" pitchFamily="2" charset="0"/>
                <a:ea typeface="Roboto Regular" panose="02000000000000000000" pitchFamily="2" charset="0"/>
              </a:rPr>
              <a:t>stakeholders</a:t>
            </a:r>
          </a:p>
          <a:p>
            <a:pPr marL="177800" lvl="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Communication between stakeholders is facilitated as common standards and communication frameworks are adopted</a:t>
            </a:r>
          </a:p>
          <a:p>
            <a:pPr marL="177800" lvl="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Data sharing is still cumbersome and in some cases, requires manual interventions</a:t>
            </a:r>
          </a:p>
          <a:p>
            <a:pPr marL="177800" lvl="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Organisations may not have an accurate and common view of the patient data</a:t>
            </a:r>
          </a:p>
          <a:p>
            <a:pPr marL="177800" lvl="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No Master Patient Index across ICS</a:t>
            </a:r>
          </a:p>
          <a:p>
            <a:pPr marL="223838" lvl="0" indent="-223838" defTabSz="914377">
              <a:lnSpc>
                <a:spcPct val="90000"/>
              </a:lnSpc>
              <a:spcBef>
                <a:spcPts val="800"/>
              </a:spcBef>
              <a:spcAft>
                <a:spcPts val="400"/>
              </a:spcAft>
              <a:buClr>
                <a:srgbClr val="4472C4"/>
              </a:buClr>
              <a:buFont typeface="Wingdings" pitchFamily="2" charset="2"/>
              <a:buChar char="§"/>
            </a:pPr>
            <a:endParaRPr lang="en-GB" sz="1100" kern="1200" dirty="0">
              <a:latin typeface="Roboto Regular" panose="02000000000000000000" pitchFamily="2" charset="0"/>
              <a:ea typeface="Roboto Regular" panose="02000000000000000000" pitchFamily="2" charset="0"/>
            </a:endParaRPr>
          </a:p>
          <a:p>
            <a:pPr>
              <a:spcBef>
                <a:spcPct val="50000"/>
              </a:spcBef>
            </a:pPr>
            <a:endParaRPr lang="en-GB" sz="1100" dirty="0">
              <a:solidFill>
                <a:schemeClr val="accent1"/>
              </a:solidFill>
              <a:latin typeface="Roboto Regular" panose="02000000000000000000" pitchFamily="2" charset="0"/>
              <a:ea typeface="Roboto Regular" panose="02000000000000000000" pitchFamily="2" charset="0"/>
            </a:endParaRPr>
          </a:p>
        </p:txBody>
      </p:sp>
      <p:sp>
        <p:nvSpPr>
          <p:cNvPr id="88" name="Rectangle 87">
            <a:extLst>
              <a:ext uri="{FF2B5EF4-FFF2-40B4-BE49-F238E27FC236}">
                <a16:creationId xmlns:a16="http://schemas.microsoft.com/office/drawing/2014/main" id="{CD533172-5BBE-524A-97E4-C61CF1E1E2B2}"/>
              </a:ext>
            </a:extLst>
          </p:cNvPr>
          <p:cNvSpPr/>
          <p:nvPr/>
        </p:nvSpPr>
        <p:spPr>
          <a:xfrm>
            <a:off x="8902232" y="3462694"/>
            <a:ext cx="2569447" cy="2702278"/>
          </a:xfrm>
          <a:prstGeom prst="rect">
            <a:avLst/>
          </a:prstGeom>
        </p:spPr>
        <p:txBody>
          <a:bodyPr wrap="square">
            <a:spAutoFit/>
          </a:bodyPr>
          <a:lstStyle/>
          <a:p>
            <a:pPr>
              <a:spcBef>
                <a:spcPct val="50000"/>
              </a:spcBef>
            </a:pPr>
            <a:r>
              <a:rPr lang="en-GB" sz="1100" dirty="0">
                <a:solidFill>
                  <a:schemeClr val="accent1"/>
                </a:solidFill>
                <a:latin typeface="Roboto Regular" panose="02000000000000000000" pitchFamily="2" charset="0"/>
                <a:ea typeface="Roboto Regular" panose="02000000000000000000" pitchFamily="2" charset="0"/>
              </a:rPr>
              <a:t>Technology</a:t>
            </a:r>
            <a:r>
              <a:rPr lang="en-GB" sz="1100" dirty="0">
                <a:latin typeface="Roboto Regular" panose="02000000000000000000" pitchFamily="2" charset="0"/>
                <a:ea typeface="Roboto Regular" panose="02000000000000000000" pitchFamily="2" charset="0"/>
              </a:rPr>
              <a:t> (e.g. applications, infrastructure) is </a:t>
            </a:r>
            <a:r>
              <a:rPr lang="en-GB" sz="1100" dirty="0">
                <a:solidFill>
                  <a:schemeClr val="accent1"/>
                </a:solidFill>
                <a:latin typeface="Roboto Regular" panose="02000000000000000000" pitchFamily="2" charset="0"/>
                <a:ea typeface="Roboto Regular" panose="02000000000000000000" pitchFamily="2" charset="0"/>
              </a:rPr>
              <a:t>shared</a:t>
            </a:r>
            <a:r>
              <a:rPr lang="en-GB" sz="1100" dirty="0">
                <a:latin typeface="Roboto Regular" panose="02000000000000000000" pitchFamily="2" charset="0"/>
                <a:ea typeface="Roboto Regular" panose="02000000000000000000" pitchFamily="2" charset="0"/>
              </a:rPr>
              <a:t> by all </a:t>
            </a:r>
            <a:r>
              <a:rPr lang="en-GB" sz="1100" dirty="0">
                <a:solidFill>
                  <a:schemeClr val="accent1"/>
                </a:solidFill>
                <a:latin typeface="Roboto Regular" panose="02000000000000000000" pitchFamily="2" charset="0"/>
                <a:ea typeface="Roboto Regular" panose="02000000000000000000" pitchFamily="2" charset="0"/>
              </a:rPr>
              <a:t>organisations</a:t>
            </a:r>
            <a:r>
              <a:rPr lang="en-GB" sz="1100" dirty="0">
                <a:latin typeface="Roboto Regular" panose="02000000000000000000" pitchFamily="2" charset="0"/>
                <a:ea typeface="Roboto Regular" panose="02000000000000000000" pitchFamily="2" charset="0"/>
              </a:rPr>
              <a:t> making </a:t>
            </a:r>
            <a:r>
              <a:rPr lang="en-GB" sz="1100" dirty="0">
                <a:solidFill>
                  <a:schemeClr val="accent1"/>
                </a:solidFill>
                <a:latin typeface="Roboto Regular" panose="02000000000000000000" pitchFamily="2" charset="0"/>
                <a:ea typeface="Roboto Regular" panose="02000000000000000000" pitchFamily="2" charset="0"/>
              </a:rPr>
              <a:t>integration</a:t>
            </a:r>
            <a:r>
              <a:rPr lang="en-GB" sz="1100" dirty="0">
                <a:latin typeface="Roboto Regular" panose="02000000000000000000" pitchFamily="2" charset="0"/>
                <a:ea typeface="Roboto Regular" panose="02000000000000000000" pitchFamily="2" charset="0"/>
              </a:rPr>
              <a:t> and </a:t>
            </a:r>
            <a:r>
              <a:rPr lang="en-GB" sz="1100" dirty="0">
                <a:solidFill>
                  <a:schemeClr val="accent1"/>
                </a:solidFill>
                <a:latin typeface="Roboto Regular" panose="02000000000000000000" pitchFamily="2" charset="0"/>
                <a:ea typeface="Roboto Regular" panose="02000000000000000000" pitchFamily="2" charset="0"/>
              </a:rPr>
              <a:t>data sharing </a:t>
            </a:r>
            <a:r>
              <a:rPr lang="en-GB" sz="1100" dirty="0">
                <a:latin typeface="Roboto Regular" panose="02000000000000000000" pitchFamily="2" charset="0"/>
                <a:ea typeface="Roboto Regular" panose="02000000000000000000" pitchFamily="2" charset="0"/>
              </a:rPr>
              <a:t>seamless</a:t>
            </a:r>
          </a:p>
          <a:p>
            <a:pPr marL="17780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Applications are integrated facilitating seamless data sharing</a:t>
            </a:r>
          </a:p>
          <a:p>
            <a:pPr marL="17780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All organisations have an accurate and common view of patient data</a:t>
            </a:r>
          </a:p>
          <a:p>
            <a:pPr marL="17780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Referrals and scheduling are automated</a:t>
            </a:r>
          </a:p>
          <a:p>
            <a:pPr marL="177800" indent="-177800" defTabSz="914377">
              <a:lnSpc>
                <a:spcPct val="90000"/>
              </a:lnSpc>
              <a:spcAft>
                <a:spcPts val="600"/>
              </a:spcAft>
              <a:buClr>
                <a:schemeClr val="accent1"/>
              </a:buClr>
              <a:buFont typeface="Wingdings" pitchFamily="2" charset="2"/>
              <a:buChar char="§"/>
            </a:pPr>
            <a:r>
              <a:rPr lang="en-GB" sz="1100" kern="1200" dirty="0">
                <a:latin typeface="Roboto Regular" panose="02000000000000000000" pitchFamily="2" charset="0"/>
                <a:ea typeface="Roboto Regular" panose="02000000000000000000" pitchFamily="2" charset="0"/>
              </a:rPr>
              <a:t>Organisations have reduced flexibility to decide on their technology landscape</a:t>
            </a:r>
          </a:p>
          <a:p>
            <a:pPr>
              <a:spcBef>
                <a:spcPct val="50000"/>
              </a:spcBef>
            </a:pPr>
            <a:endParaRPr lang="en-GB" sz="1100" dirty="0">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2222529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9F82B5-7BFF-2349-B6CA-8F656C1D9DB6}"/>
              </a:ext>
            </a:extLst>
          </p:cNvPr>
          <p:cNvSpPr/>
          <p:nvPr/>
        </p:nvSpPr>
        <p:spPr>
          <a:xfrm>
            <a:off x="6116595" y="1433384"/>
            <a:ext cx="5669005" cy="45967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4" name="Title 3">
            <a:extLst>
              <a:ext uri="{FF2B5EF4-FFF2-40B4-BE49-F238E27FC236}">
                <a16:creationId xmlns:a16="http://schemas.microsoft.com/office/drawing/2014/main" id="{DAC684A9-9C71-4402-8CED-B22048B91BA9}"/>
              </a:ext>
            </a:extLst>
          </p:cNvPr>
          <p:cNvSpPr>
            <a:spLocks noGrp="1"/>
          </p:cNvSpPr>
          <p:nvPr>
            <p:ph type="title"/>
          </p:nvPr>
        </p:nvSpPr>
        <p:spPr>
          <a:xfrm>
            <a:off x="371475" y="412690"/>
            <a:ext cx="10161935" cy="802641"/>
          </a:xfrm>
        </p:spPr>
        <p:txBody>
          <a:bodyPr/>
          <a:lstStyle/>
          <a:p>
            <a:r>
              <a:rPr lang="en-GB" dirty="0"/>
              <a:t>Developing our ICS Information Framework</a:t>
            </a:r>
          </a:p>
        </p:txBody>
      </p:sp>
      <p:sp>
        <p:nvSpPr>
          <p:cNvPr id="2" name="Content Placeholder 1">
            <a:extLst>
              <a:ext uri="{FF2B5EF4-FFF2-40B4-BE49-F238E27FC236}">
                <a16:creationId xmlns:a16="http://schemas.microsoft.com/office/drawing/2014/main" id="{14C1EE09-076A-4DEB-95B7-C6A0F53CE649}"/>
              </a:ext>
            </a:extLst>
          </p:cNvPr>
          <p:cNvSpPr>
            <a:spLocks noGrp="1"/>
          </p:cNvSpPr>
          <p:nvPr>
            <p:ph idx="4294967295"/>
          </p:nvPr>
        </p:nvSpPr>
        <p:spPr>
          <a:xfrm>
            <a:off x="507999" y="1516063"/>
            <a:ext cx="5044661" cy="4519613"/>
          </a:xfrm>
        </p:spPr>
        <p:txBody>
          <a:bodyPr vert="horz" wrap="square" lIns="0" tIns="0" rIns="0" bIns="0" rtlCol="0" anchor="t">
            <a:noAutofit/>
          </a:bodyPr>
          <a:lstStyle/>
          <a:p>
            <a:pPr marL="0" indent="0">
              <a:lnSpc>
                <a:spcPct val="90000"/>
              </a:lnSpc>
              <a:spcBef>
                <a:spcPts val="1200"/>
              </a:spcBef>
              <a:buNone/>
            </a:pPr>
            <a:r>
              <a:rPr lang="en-GB" sz="1400" dirty="0">
                <a:effectLst/>
                <a:latin typeface="Roboto Regular" panose="02000000000000000000" pitchFamily="2" charset="0"/>
                <a:ea typeface="Roboto Regular" panose="02000000000000000000" pitchFamily="2" charset="0"/>
                <a:cs typeface="Calibri"/>
              </a:rPr>
              <a:t>We are developing our ICS Information Framework that will help partners align resources on </a:t>
            </a:r>
            <a:r>
              <a:rPr lang="en-GB" sz="1400" dirty="0">
                <a:latin typeface="Roboto Regular" panose="02000000000000000000" pitchFamily="2" charset="0"/>
                <a:ea typeface="Roboto Regular" panose="02000000000000000000" pitchFamily="2" charset="0"/>
                <a:cs typeface="Calibri"/>
              </a:rPr>
              <a:t>cross-organisational </a:t>
            </a:r>
            <a:r>
              <a:rPr lang="en-GB" sz="1400" dirty="0">
                <a:effectLst/>
                <a:latin typeface="Roboto Regular" panose="02000000000000000000" pitchFamily="2" charset="0"/>
                <a:ea typeface="Roboto Regular" panose="02000000000000000000" pitchFamily="2" charset="0"/>
                <a:cs typeface="Calibri"/>
              </a:rPr>
              <a:t>projects in a structured manner. This will:</a:t>
            </a:r>
          </a:p>
          <a:p>
            <a:pPr marL="221615" lvl="0" indent="-221615">
              <a:lnSpc>
                <a:spcPct val="90000"/>
              </a:lnSpc>
              <a:spcBef>
                <a:spcPts val="1200"/>
              </a:spcBef>
              <a:buClr>
                <a:schemeClr val="accent1"/>
              </a:buClr>
            </a:pPr>
            <a:r>
              <a:rPr lang="en-GB" sz="1400" b="1" dirty="0">
                <a:solidFill>
                  <a:schemeClr val="accent1"/>
                </a:solidFill>
              </a:rPr>
              <a:t>Achieve strategic goals </a:t>
            </a:r>
            <a:r>
              <a:rPr lang="en-GB" sz="1400" dirty="0"/>
              <a:t>that depend on digital resources</a:t>
            </a:r>
          </a:p>
          <a:p>
            <a:pPr marL="221615" lvl="0" indent="-221615">
              <a:lnSpc>
                <a:spcPct val="90000"/>
              </a:lnSpc>
              <a:spcBef>
                <a:spcPts val="1200"/>
              </a:spcBef>
              <a:buClr>
                <a:schemeClr val="accent1"/>
              </a:buClr>
            </a:pPr>
            <a:r>
              <a:rPr lang="en-GB" sz="1400" b="1" dirty="0">
                <a:solidFill>
                  <a:schemeClr val="accent1"/>
                </a:solidFill>
              </a:rPr>
              <a:t>Build a shared language </a:t>
            </a:r>
            <a:r>
              <a:rPr lang="en-GB" sz="1400" dirty="0"/>
              <a:t>that everyone can use</a:t>
            </a:r>
          </a:p>
          <a:p>
            <a:pPr marL="221615" indent="-221615">
              <a:lnSpc>
                <a:spcPct val="90000"/>
              </a:lnSpc>
              <a:spcBef>
                <a:spcPts val="1200"/>
              </a:spcBef>
              <a:buClr>
                <a:schemeClr val="accent1"/>
              </a:buClr>
            </a:pPr>
            <a:r>
              <a:rPr lang="en-GB" sz="1400" b="1" dirty="0">
                <a:solidFill>
                  <a:schemeClr val="accent1"/>
                </a:solidFill>
              </a:rPr>
              <a:t>Improve business performance </a:t>
            </a:r>
            <a:r>
              <a:rPr lang="en-GB" sz="1400" dirty="0"/>
              <a:t>by maximizing systems efficiency </a:t>
            </a:r>
          </a:p>
          <a:p>
            <a:pPr marL="221615" lvl="0" indent="-221615">
              <a:lnSpc>
                <a:spcPct val="90000"/>
              </a:lnSpc>
              <a:spcBef>
                <a:spcPts val="1200"/>
              </a:spcBef>
              <a:buClr>
                <a:schemeClr val="accent1"/>
              </a:buClr>
            </a:pPr>
            <a:r>
              <a:rPr lang="en-GB" sz="1400" b="1" dirty="0">
                <a:solidFill>
                  <a:schemeClr val="accent1"/>
                </a:solidFill>
              </a:rPr>
              <a:t>Give total visibility </a:t>
            </a:r>
            <a:r>
              <a:rPr lang="en-GB" sz="1400" dirty="0"/>
              <a:t>of multiple IT networks, systems, applications, services, and databases across the entire enterprise</a:t>
            </a:r>
          </a:p>
          <a:p>
            <a:pPr marL="221615" lvl="0" indent="-221615">
              <a:lnSpc>
                <a:spcPct val="90000"/>
              </a:lnSpc>
              <a:spcBef>
                <a:spcPts val="1200"/>
              </a:spcBef>
              <a:buClr>
                <a:schemeClr val="accent1"/>
              </a:buClr>
            </a:pPr>
            <a:r>
              <a:rPr lang="en-GB" sz="1400" b="1" dirty="0">
                <a:solidFill>
                  <a:schemeClr val="accent1"/>
                </a:solidFill>
              </a:rPr>
              <a:t>Share information </a:t>
            </a:r>
            <a:r>
              <a:rPr lang="en-GB" sz="1400" dirty="0"/>
              <a:t>between lines of business</a:t>
            </a:r>
          </a:p>
          <a:p>
            <a:pPr marL="221615" lvl="0" indent="-221615">
              <a:lnSpc>
                <a:spcPct val="90000"/>
              </a:lnSpc>
              <a:spcBef>
                <a:spcPts val="1200"/>
              </a:spcBef>
              <a:buClr>
                <a:schemeClr val="accent1"/>
              </a:buClr>
            </a:pPr>
            <a:r>
              <a:rPr lang="en-GB" sz="1400" b="1" dirty="0">
                <a:solidFill>
                  <a:schemeClr val="accent1"/>
                </a:solidFill>
              </a:rPr>
              <a:t>Reduce duplicative IT resources</a:t>
            </a:r>
            <a:r>
              <a:rPr lang="en-GB" sz="1400" dirty="0"/>
              <a:t> across the enterprise</a:t>
            </a:r>
          </a:p>
          <a:p>
            <a:pPr marL="221615" indent="-221615">
              <a:lnSpc>
                <a:spcPct val="90000"/>
              </a:lnSpc>
              <a:spcBef>
                <a:spcPts val="1200"/>
              </a:spcBef>
              <a:buClr>
                <a:schemeClr val="accent1"/>
              </a:buClr>
            </a:pPr>
            <a:r>
              <a:rPr lang="en-GB" sz="1400" b="1" dirty="0">
                <a:solidFill>
                  <a:schemeClr val="accent1"/>
                </a:solidFill>
              </a:rPr>
              <a:t>Meet regulatory requirements </a:t>
            </a:r>
            <a:r>
              <a:rPr lang="en-GB" sz="1400" dirty="0"/>
              <a:t>to ensure compliance and protect our data and IT assets</a:t>
            </a:r>
          </a:p>
          <a:p>
            <a:pPr marL="221615" lvl="0" indent="-221615">
              <a:lnSpc>
                <a:spcPct val="90000"/>
              </a:lnSpc>
              <a:spcBef>
                <a:spcPts val="1200"/>
              </a:spcBef>
              <a:buClr>
                <a:schemeClr val="accent1"/>
              </a:buClr>
            </a:pPr>
            <a:r>
              <a:rPr lang="en-GB" sz="1400" b="1" dirty="0">
                <a:solidFill>
                  <a:schemeClr val="accent1"/>
                </a:solidFill>
              </a:rPr>
              <a:t>Maximize the effective use of limited budgets</a:t>
            </a:r>
            <a:r>
              <a:rPr lang="en-GB" sz="1400" dirty="0"/>
              <a:t>, demonstrating return on investment</a:t>
            </a:r>
          </a:p>
          <a:p>
            <a:pPr marL="135890" indent="-135890">
              <a:spcBef>
                <a:spcPts val="1200"/>
              </a:spcBef>
            </a:pPr>
            <a:endParaRPr lang="en-GB" sz="1400" dirty="0">
              <a:cs typeface="Calibri" panose="020F0502020204030204"/>
            </a:endParaRPr>
          </a:p>
        </p:txBody>
      </p:sp>
      <p:sp>
        <p:nvSpPr>
          <p:cNvPr id="3" name="Content Placeholder 2">
            <a:extLst>
              <a:ext uri="{FF2B5EF4-FFF2-40B4-BE49-F238E27FC236}">
                <a16:creationId xmlns:a16="http://schemas.microsoft.com/office/drawing/2014/main" id="{93465272-227B-4E97-80F5-600DF5A82E38}"/>
              </a:ext>
            </a:extLst>
          </p:cNvPr>
          <p:cNvSpPr>
            <a:spLocks noGrp="1"/>
          </p:cNvSpPr>
          <p:nvPr>
            <p:ph idx="4294967295"/>
          </p:nvPr>
        </p:nvSpPr>
        <p:spPr>
          <a:xfrm>
            <a:off x="6241234" y="1508126"/>
            <a:ext cx="5419725" cy="4341812"/>
          </a:xfrm>
          <a:solidFill>
            <a:schemeClr val="accent4">
              <a:lumMod val="40000"/>
              <a:lumOff val="60000"/>
              <a:alpha val="13000"/>
            </a:schemeClr>
          </a:solidFill>
        </p:spPr>
        <p:txBody>
          <a:bodyPr vert="horz" lIns="216000" tIns="216000" rIns="216000" bIns="288000" rtlCol="0" anchor="t">
            <a:noAutofit/>
          </a:bodyPr>
          <a:lstStyle/>
          <a:p>
            <a:pPr marL="0" indent="0">
              <a:lnSpc>
                <a:spcPct val="90000"/>
              </a:lnSpc>
              <a:spcBef>
                <a:spcPts val="600"/>
              </a:spcBef>
              <a:buNone/>
            </a:pPr>
            <a:r>
              <a:rPr lang="en-GB" sz="1400" dirty="0"/>
              <a:t>We will ensure we are </a:t>
            </a:r>
            <a:r>
              <a:rPr lang="en-GB" sz="1400" b="1" dirty="0"/>
              <a:t>consistent with NHS principles*</a:t>
            </a:r>
            <a:r>
              <a:rPr lang="en-GB" sz="1400" dirty="0"/>
              <a:t>:</a:t>
            </a:r>
          </a:p>
          <a:p>
            <a:pPr marL="221615" lvl="0" indent="-221615">
              <a:lnSpc>
                <a:spcPct val="90000"/>
              </a:lnSpc>
              <a:spcBef>
                <a:spcPts val="800"/>
              </a:spcBef>
              <a:buClr>
                <a:schemeClr val="accent1"/>
              </a:buClr>
            </a:pPr>
            <a:r>
              <a:rPr lang="en-GB" sz="1400" dirty="0"/>
              <a:t>Design services around the users’ needs</a:t>
            </a:r>
          </a:p>
          <a:p>
            <a:pPr marL="221615" indent="-221615">
              <a:lnSpc>
                <a:spcPct val="90000"/>
              </a:lnSpc>
              <a:spcBef>
                <a:spcPts val="800"/>
              </a:spcBef>
              <a:buClr>
                <a:schemeClr val="accent1"/>
              </a:buClr>
            </a:pPr>
            <a:r>
              <a:rPr lang="en-GB" sz="1400" dirty="0"/>
              <a:t>Reuse before Buy/Build</a:t>
            </a:r>
          </a:p>
          <a:p>
            <a:pPr marL="221615" indent="-221615">
              <a:lnSpc>
                <a:spcPct val="90000"/>
              </a:lnSpc>
              <a:spcBef>
                <a:spcPts val="800"/>
              </a:spcBef>
              <a:buClr>
                <a:schemeClr val="accent1"/>
              </a:buClr>
            </a:pPr>
            <a:r>
              <a:rPr lang="en-GB" sz="1400" dirty="0"/>
              <a:t>Deliver more integrated and sustainable services</a:t>
            </a:r>
          </a:p>
          <a:p>
            <a:pPr marL="221615" lvl="0" indent="-221615">
              <a:lnSpc>
                <a:spcPct val="90000"/>
              </a:lnSpc>
              <a:spcBef>
                <a:spcPts val="800"/>
              </a:spcBef>
              <a:buClr>
                <a:schemeClr val="accent1"/>
              </a:buClr>
            </a:pPr>
            <a:r>
              <a:rPr lang="en-GB" sz="1400" dirty="0"/>
              <a:t>Put tools in modern browsers, supporting a move to a “mobile-first” approach</a:t>
            </a:r>
          </a:p>
          <a:p>
            <a:pPr marL="221615" lvl="0" indent="-221615">
              <a:lnSpc>
                <a:spcPct val="90000"/>
              </a:lnSpc>
              <a:spcBef>
                <a:spcPts val="800"/>
              </a:spcBef>
              <a:buClr>
                <a:schemeClr val="accent1"/>
              </a:buClr>
            </a:pPr>
            <a:r>
              <a:rPr lang="en-GB" sz="1400" dirty="0"/>
              <a:t>Adopt “internet-first” standards to ensure services are available over the public internet</a:t>
            </a:r>
          </a:p>
          <a:p>
            <a:pPr marL="221615" lvl="0" indent="-221615">
              <a:lnSpc>
                <a:spcPct val="90000"/>
              </a:lnSpc>
              <a:spcBef>
                <a:spcPts val="800"/>
              </a:spcBef>
              <a:buClr>
                <a:schemeClr val="accent1"/>
              </a:buClr>
            </a:pPr>
            <a:r>
              <a:rPr lang="en-GB" sz="1400" dirty="0"/>
              <a:t>Use a “Public Cloud first” approach to reduce deployment time and emissions</a:t>
            </a:r>
          </a:p>
          <a:p>
            <a:pPr marL="221615" lvl="0" indent="-221615">
              <a:lnSpc>
                <a:spcPct val="90000"/>
              </a:lnSpc>
              <a:spcBef>
                <a:spcPts val="800"/>
              </a:spcBef>
              <a:buClr>
                <a:schemeClr val="accent1"/>
              </a:buClr>
            </a:pPr>
            <a:r>
              <a:rPr lang="en-GB" sz="1400" dirty="0"/>
              <a:t>Build a data layer with registers and APIs to reduce costs for data replication and allow one version of the truth</a:t>
            </a:r>
          </a:p>
          <a:p>
            <a:pPr marL="221615" lvl="0" indent="-221615">
              <a:lnSpc>
                <a:spcPct val="90000"/>
              </a:lnSpc>
              <a:spcBef>
                <a:spcPts val="800"/>
              </a:spcBef>
              <a:buClr>
                <a:schemeClr val="accent1"/>
              </a:buClr>
            </a:pPr>
            <a:r>
              <a:rPr lang="en-GB" sz="1400" dirty="0"/>
              <a:t>Adopt appropriate cyber security standards so we maintain public trust in how we hold, share and use data</a:t>
            </a:r>
          </a:p>
          <a:p>
            <a:pPr marL="221615" indent="-221615">
              <a:lnSpc>
                <a:spcPct val="90000"/>
              </a:lnSpc>
              <a:spcBef>
                <a:spcPts val="800"/>
              </a:spcBef>
              <a:buClr>
                <a:schemeClr val="accent1"/>
              </a:buClr>
            </a:pPr>
            <a:r>
              <a:rPr lang="en-GB" sz="1400" dirty="0"/>
              <a:t>Seek interoperability with open data and technology standards </a:t>
            </a:r>
          </a:p>
          <a:p>
            <a:pPr marL="0" indent="0">
              <a:buNone/>
            </a:pPr>
            <a:endParaRPr lang="en-GB" dirty="0"/>
          </a:p>
        </p:txBody>
      </p:sp>
      <p:sp>
        <p:nvSpPr>
          <p:cNvPr id="5" name="TextBox 4">
            <a:extLst>
              <a:ext uri="{FF2B5EF4-FFF2-40B4-BE49-F238E27FC236}">
                <a16:creationId xmlns:a16="http://schemas.microsoft.com/office/drawing/2014/main" id="{6C7EDED7-753C-4719-BE0E-1345F6A056DF}"/>
              </a:ext>
            </a:extLst>
          </p:cNvPr>
          <p:cNvSpPr txBox="1"/>
          <p:nvPr/>
        </p:nvSpPr>
        <p:spPr>
          <a:xfrm>
            <a:off x="6704632" y="6532396"/>
            <a:ext cx="5410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dirty="0">
                <a:latin typeface="Roboto Regular" panose="02000000000000000000" pitchFamily="2" charset="0"/>
                <a:ea typeface="Roboto Regular" panose="02000000000000000000" pitchFamily="2" charset="0"/>
              </a:rPr>
              <a:t>*NHS Digital Architecture Design Principles, Approved April 2020. Document updated 12</a:t>
            </a:r>
            <a:r>
              <a:rPr lang="en-GB" sz="900" baseline="30000" dirty="0">
                <a:latin typeface="Roboto Regular" panose="02000000000000000000" pitchFamily="2" charset="0"/>
                <a:ea typeface="Roboto Regular" panose="02000000000000000000" pitchFamily="2" charset="0"/>
              </a:rPr>
              <a:t>th</a:t>
            </a:r>
            <a:r>
              <a:rPr lang="en-GB" sz="900" dirty="0">
                <a:latin typeface="Roboto Regular" panose="02000000000000000000" pitchFamily="2" charset="0"/>
                <a:ea typeface="Roboto Regular" panose="02000000000000000000" pitchFamily="2" charset="0"/>
              </a:rPr>
              <a:t> June 2020</a:t>
            </a:r>
          </a:p>
        </p:txBody>
      </p:sp>
    </p:spTree>
    <p:extLst>
      <p:ext uri="{BB962C8B-B14F-4D97-AF65-F5344CB8AC3E}">
        <p14:creationId xmlns:p14="http://schemas.microsoft.com/office/powerpoint/2010/main" val="1729635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5C7B-5A67-41A3-865E-7E7770ECFEC3}"/>
              </a:ext>
            </a:extLst>
          </p:cNvPr>
          <p:cNvSpPr>
            <a:spLocks noGrp="1"/>
          </p:cNvSpPr>
          <p:nvPr>
            <p:ph type="title"/>
          </p:nvPr>
        </p:nvSpPr>
        <p:spPr>
          <a:xfrm>
            <a:off x="371475" y="412690"/>
            <a:ext cx="10161935" cy="802641"/>
          </a:xfrm>
        </p:spPr>
        <p:txBody>
          <a:bodyPr/>
          <a:lstStyle/>
          <a:p>
            <a:r>
              <a:rPr lang="en-GB" dirty="0"/>
              <a:t>Our Information Framework Principles</a:t>
            </a:r>
          </a:p>
        </p:txBody>
      </p:sp>
      <p:sp>
        <p:nvSpPr>
          <p:cNvPr id="3" name="Content Placeholder 2">
            <a:extLst>
              <a:ext uri="{FF2B5EF4-FFF2-40B4-BE49-F238E27FC236}">
                <a16:creationId xmlns:a16="http://schemas.microsoft.com/office/drawing/2014/main" id="{D5A214A4-D83B-45D7-9E81-8370CF1F1170}"/>
              </a:ext>
            </a:extLst>
          </p:cNvPr>
          <p:cNvSpPr>
            <a:spLocks noGrp="1"/>
          </p:cNvSpPr>
          <p:nvPr>
            <p:ph idx="4294967295"/>
          </p:nvPr>
        </p:nvSpPr>
        <p:spPr>
          <a:xfrm>
            <a:off x="1258784" y="1738313"/>
            <a:ext cx="4068866" cy="4613275"/>
          </a:xfrm>
        </p:spPr>
        <p:txBody>
          <a:bodyPr vert="horz" lIns="0" tIns="0" rIns="0" bIns="0" rtlCol="0" anchor="t">
            <a:noAutofit/>
          </a:bodyPr>
          <a:lstStyle/>
          <a:p>
            <a:pPr marL="0" lvl="0" indent="0">
              <a:lnSpc>
                <a:spcPct val="90000"/>
              </a:lnSpc>
              <a:spcBef>
                <a:spcPts val="600"/>
              </a:spcBef>
              <a:buNone/>
            </a:pPr>
            <a:r>
              <a:rPr lang="en-GB" sz="1400" dirty="0">
                <a:solidFill>
                  <a:schemeClr val="accent1"/>
                </a:solidFill>
                <a:effectLst/>
                <a:latin typeface="Roboto Regular" panose="02000000000000000000" pitchFamily="2" charset="0"/>
                <a:ea typeface="Roboto Regular" panose="02000000000000000000" pitchFamily="2" charset="0"/>
                <a:cs typeface="Calibri"/>
              </a:rPr>
              <a:t>Be </a:t>
            </a:r>
            <a:r>
              <a:rPr lang="en-GB" sz="1400" dirty="0">
                <a:solidFill>
                  <a:schemeClr val="accent1"/>
                </a:solidFill>
                <a:latin typeface="Roboto Regular" panose="02000000000000000000" pitchFamily="2" charset="0"/>
                <a:ea typeface="Roboto Regular" panose="02000000000000000000" pitchFamily="2" charset="0"/>
                <a:cs typeface="Calibri"/>
              </a:rPr>
              <a:t>resident/staff-centric</a:t>
            </a:r>
            <a:r>
              <a:rPr lang="en-GB" sz="1400" dirty="0">
                <a:solidFill>
                  <a:schemeClr val="accent1"/>
                </a:solidFill>
                <a:effectLst/>
                <a:latin typeface="Roboto Regular" panose="02000000000000000000" pitchFamily="2" charset="0"/>
                <a:ea typeface="Roboto Regular" panose="02000000000000000000" pitchFamily="2" charset="0"/>
                <a:cs typeface="Calibri"/>
              </a:rPr>
              <a:t>​</a:t>
            </a:r>
          </a:p>
          <a:p>
            <a:pPr marL="11113" indent="0">
              <a:spcBef>
                <a:spcPts val="600"/>
              </a:spcBef>
              <a:buNone/>
            </a:pPr>
            <a:r>
              <a:rPr lang="en-GB" sz="1400" dirty="0">
                <a:effectLst/>
                <a:latin typeface="Roboto Regular" panose="02000000000000000000" pitchFamily="2" charset="0"/>
                <a:ea typeface="Roboto Regular" panose="02000000000000000000" pitchFamily="2" charset="0"/>
                <a:cs typeface="Calibri"/>
              </a:rPr>
              <a:t>Services will be </a:t>
            </a:r>
            <a:r>
              <a:rPr lang="en-GB" sz="1400" dirty="0">
                <a:latin typeface="Roboto Regular" panose="02000000000000000000" pitchFamily="2" charset="0"/>
                <a:ea typeface="Roboto Regular" panose="02000000000000000000" pitchFamily="2" charset="0"/>
                <a:cs typeface="Calibri"/>
              </a:rPr>
              <a:t>resident/staff-centric</a:t>
            </a:r>
            <a:r>
              <a:rPr lang="en-GB" sz="1400" dirty="0">
                <a:effectLst/>
                <a:latin typeface="Roboto Regular" panose="02000000000000000000" pitchFamily="2" charset="0"/>
                <a:ea typeface="Roboto Regular" panose="02000000000000000000" pitchFamily="2" charset="0"/>
                <a:cs typeface="Calibri"/>
              </a:rPr>
              <a:t>, enabling connected user journeys/experiences and putting the needs of our </a:t>
            </a:r>
            <a:r>
              <a:rPr lang="en-GB" sz="1400" dirty="0">
                <a:latin typeface="Roboto Regular" panose="02000000000000000000" pitchFamily="2" charset="0"/>
                <a:ea typeface="Roboto Regular" panose="02000000000000000000" pitchFamily="2" charset="0"/>
                <a:cs typeface="Calibri"/>
              </a:rPr>
              <a:t>residents/staff</a:t>
            </a:r>
            <a:r>
              <a:rPr lang="en-GB" sz="1400" dirty="0">
                <a:effectLst/>
                <a:latin typeface="Roboto Regular" panose="02000000000000000000" pitchFamily="2" charset="0"/>
                <a:ea typeface="Roboto Regular" panose="02000000000000000000" pitchFamily="2" charset="0"/>
                <a:cs typeface="Calibri"/>
              </a:rPr>
              <a:t> at the heart of our strategic choices, including standards selection.​</a:t>
            </a:r>
          </a:p>
          <a:p>
            <a:pPr marL="11113" lvl="0" indent="0">
              <a:lnSpc>
                <a:spcPct val="90000"/>
              </a:lnSpc>
              <a:spcBef>
                <a:spcPts val="1200"/>
              </a:spcBef>
              <a:buNone/>
            </a:pPr>
            <a:r>
              <a:rPr lang="en-GB" sz="1400" dirty="0">
                <a:solidFill>
                  <a:schemeClr val="accent1"/>
                </a:solidFill>
                <a:effectLst/>
                <a:latin typeface="Roboto Regular" panose="02000000000000000000" pitchFamily="2" charset="0"/>
                <a:ea typeface="Roboto Regular" panose="02000000000000000000" pitchFamily="2" charset="0"/>
                <a:cs typeface="Calibri"/>
              </a:rPr>
              <a:t>Deliver solutions strategically​</a:t>
            </a:r>
          </a:p>
          <a:p>
            <a:pPr marL="11113" indent="0">
              <a:spcBef>
                <a:spcPts val="600"/>
              </a:spcBef>
              <a:buNone/>
            </a:pPr>
            <a:r>
              <a:rPr lang="en-GB" sz="1400" dirty="0">
                <a:effectLst/>
                <a:latin typeface="Roboto Regular" panose="02000000000000000000" pitchFamily="2" charset="0"/>
                <a:ea typeface="Roboto Regular" panose="02000000000000000000" pitchFamily="2" charset="0"/>
                <a:cs typeface="Calibri"/>
              </a:rPr>
              <a:t>We </a:t>
            </a:r>
            <a:r>
              <a:rPr lang="en-GB" sz="1400" dirty="0">
                <a:latin typeface="Roboto Regular" panose="02000000000000000000" pitchFamily="2" charset="0"/>
                <a:cs typeface="Calibri"/>
              </a:rPr>
              <a:t>will optimise Digital &amp; IT investments by focussing on activity that moves us toward our strategic goals and reduces unnecessary spend. Alignment to MSE’s strategic roadmaps is key to delivering this principle.</a:t>
            </a:r>
          </a:p>
          <a:p>
            <a:pPr marL="11113" indent="0">
              <a:spcBef>
                <a:spcPts val="1200"/>
              </a:spcBef>
              <a:buNone/>
            </a:pPr>
            <a:r>
              <a:rPr lang="en-GB" sz="1400" dirty="0">
                <a:solidFill>
                  <a:schemeClr val="accent1"/>
                </a:solidFill>
                <a:latin typeface="Roboto Regular" panose="02000000000000000000" pitchFamily="2" charset="0"/>
                <a:cs typeface="Calibri"/>
              </a:rPr>
              <a:t>Build in the best interests of MSE as a whole​</a:t>
            </a:r>
          </a:p>
          <a:p>
            <a:pPr marL="11113" indent="0">
              <a:lnSpc>
                <a:spcPct val="90000"/>
              </a:lnSpc>
              <a:spcBef>
                <a:spcPts val="600"/>
              </a:spcBef>
              <a:buNone/>
            </a:pPr>
            <a:r>
              <a:rPr lang="en-GB" sz="1400" dirty="0">
                <a:effectLst/>
                <a:latin typeface="Roboto Regular" panose="02000000000000000000" pitchFamily="2" charset="0"/>
                <a:ea typeface="Roboto Regular" panose="02000000000000000000" pitchFamily="2" charset="0"/>
                <a:cs typeface="Calibri"/>
              </a:rPr>
              <a:t>We will own design decisions for each of our end-to-end services, which will be capability-driven and thus designed to enable a vision of a coherent integrated MSE ICS and not specific organisations, functions or localities. ​</a:t>
            </a:r>
          </a:p>
        </p:txBody>
      </p:sp>
      <p:sp>
        <p:nvSpPr>
          <p:cNvPr id="4" name="Content Placeholder 2">
            <a:extLst>
              <a:ext uri="{FF2B5EF4-FFF2-40B4-BE49-F238E27FC236}">
                <a16:creationId xmlns:a16="http://schemas.microsoft.com/office/drawing/2014/main" id="{F50D462B-C9AE-8F4F-A7D1-0F178846509E}"/>
              </a:ext>
            </a:extLst>
          </p:cNvPr>
          <p:cNvSpPr txBox="1">
            <a:spLocks/>
          </p:cNvSpPr>
          <p:nvPr/>
        </p:nvSpPr>
        <p:spPr>
          <a:xfrm>
            <a:off x="6456957" y="1738476"/>
            <a:ext cx="5328643" cy="4612323"/>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1200"/>
              </a:spcBef>
              <a:buFont typeface="+mj-lt"/>
              <a:buAutoNum type="arabicPeriod" startAt="4"/>
            </a:pPr>
            <a:r>
              <a:rPr lang="en-GB" sz="1400" dirty="0">
                <a:solidFill>
                  <a:schemeClr val="accent1"/>
                </a:solidFill>
                <a:latin typeface="Roboto Regular" panose="02000000000000000000" pitchFamily="2" charset="0"/>
                <a:cs typeface="Calibri"/>
              </a:rPr>
              <a:t>Build to change, be flexible​</a:t>
            </a:r>
          </a:p>
          <a:p>
            <a:pPr marL="365125" indent="0">
              <a:spcBef>
                <a:spcPts val="600"/>
              </a:spcBef>
              <a:buNone/>
            </a:pPr>
            <a:r>
              <a:rPr lang="en-GB" sz="1400" dirty="0">
                <a:latin typeface="Roboto Regular" panose="02000000000000000000" pitchFamily="2" charset="0"/>
                <a:ea typeface="Roboto Regular" panose="02000000000000000000" pitchFamily="2" charset="0"/>
                <a:cs typeface="Calibri"/>
              </a:rPr>
              <a:t>End-to-end service lines will be designed to be flexible – being portable, extensible, scalable and accessible anywhere. Ultimately, we must be able to react quickly and be flexible enough to change direction regarding our technical decisions, in line with service line demands. ​</a:t>
            </a:r>
            <a:endParaRPr lang="en-GB" sz="1400" dirty="0">
              <a:solidFill>
                <a:schemeClr val="accent1"/>
              </a:solidFill>
              <a:latin typeface="Roboto Regular" panose="02000000000000000000" pitchFamily="2" charset="0"/>
              <a:ea typeface="Roboto Regular" panose="02000000000000000000" pitchFamily="2" charset="0"/>
              <a:cs typeface="Calibri"/>
            </a:endParaRPr>
          </a:p>
          <a:p>
            <a:pPr marL="342900" indent="-342900">
              <a:spcBef>
                <a:spcPts val="1200"/>
              </a:spcBef>
              <a:buFont typeface="+mj-lt"/>
              <a:buAutoNum type="arabicPeriod" startAt="5"/>
            </a:pPr>
            <a:r>
              <a:rPr lang="en-GB" sz="1400" dirty="0">
                <a:solidFill>
                  <a:schemeClr val="accent1"/>
                </a:solidFill>
                <a:latin typeface="Roboto Regular" panose="02000000000000000000" pitchFamily="2" charset="0"/>
                <a:ea typeface="Roboto Regular" panose="02000000000000000000" pitchFamily="2" charset="0"/>
                <a:cs typeface="Calibri"/>
              </a:rPr>
              <a:t>Be efficient and effective​</a:t>
            </a:r>
          </a:p>
          <a:p>
            <a:pPr marL="365125" indent="0">
              <a:spcBef>
                <a:spcPts val="600"/>
              </a:spcBef>
              <a:buNone/>
            </a:pPr>
            <a:r>
              <a:rPr lang="en-GB" sz="1400" dirty="0">
                <a:latin typeface="Roboto Regular" panose="02000000000000000000" pitchFamily="2" charset="0"/>
                <a:ea typeface="Roboto Regular" panose="02000000000000000000" pitchFamily="2" charset="0"/>
                <a:cs typeface="Calibri"/>
              </a:rPr>
              <a:t>End-to-end services lines will be designed for optimum efficiency, affordability and effectiveness, making solutions both manageable and supportable while lowering the cost of service delivery.​</a:t>
            </a:r>
          </a:p>
          <a:p>
            <a:pPr marL="342900" indent="-342900">
              <a:spcBef>
                <a:spcPts val="1200"/>
              </a:spcBef>
              <a:buFont typeface="+mj-lt"/>
              <a:buAutoNum type="arabicPeriod" startAt="6"/>
            </a:pPr>
            <a:r>
              <a:rPr lang="en-GB" sz="1400" dirty="0">
                <a:solidFill>
                  <a:schemeClr val="accent1"/>
                </a:solidFill>
                <a:latin typeface="Roboto Regular" panose="02000000000000000000" pitchFamily="2" charset="0"/>
                <a:ea typeface="Roboto Regular" panose="02000000000000000000" pitchFamily="2" charset="0"/>
                <a:cs typeface="Calibri"/>
              </a:rPr>
              <a:t>Be proportionately secure &amp; resilient​</a:t>
            </a:r>
          </a:p>
          <a:p>
            <a:pPr marL="365125" indent="0">
              <a:spcBef>
                <a:spcPts val="600"/>
              </a:spcBef>
              <a:buNone/>
            </a:pPr>
            <a:r>
              <a:rPr lang="en-GB" sz="1400" dirty="0">
                <a:latin typeface="Roboto Regular" panose="02000000000000000000" pitchFamily="2" charset="0"/>
                <a:ea typeface="Roboto Regular" panose="02000000000000000000" pitchFamily="2" charset="0"/>
                <a:cs typeface="Calibri"/>
              </a:rPr>
              <a:t>End-to-end services will be designed to be secure and appropriately resistant to failure.​</a:t>
            </a:r>
          </a:p>
          <a:p>
            <a:pPr marL="342900" indent="-342900">
              <a:spcBef>
                <a:spcPts val="1200"/>
              </a:spcBef>
              <a:buFont typeface="+mj-lt"/>
              <a:buAutoNum type="arabicPeriod" startAt="7"/>
            </a:pPr>
            <a:r>
              <a:rPr lang="en-GB" sz="1400" dirty="0">
                <a:solidFill>
                  <a:schemeClr val="accent1"/>
                </a:solidFill>
                <a:latin typeface="Roboto Regular" panose="02000000000000000000" pitchFamily="2" charset="0"/>
                <a:ea typeface="Roboto Regular" panose="02000000000000000000" pitchFamily="2" charset="0"/>
                <a:cs typeface="Calibri"/>
              </a:rPr>
              <a:t>Be compliant​</a:t>
            </a:r>
          </a:p>
          <a:p>
            <a:pPr marL="365125" indent="0">
              <a:spcBef>
                <a:spcPts val="600"/>
              </a:spcBef>
              <a:buNone/>
            </a:pPr>
            <a:r>
              <a:rPr lang="en-GB" sz="1400" dirty="0">
                <a:latin typeface="Roboto Regular" panose="02000000000000000000" pitchFamily="2" charset="0"/>
                <a:ea typeface="Roboto Regular" panose="02000000000000000000" pitchFamily="2" charset="0"/>
                <a:cs typeface="Calibri"/>
              </a:rPr>
              <a:t>We will comply with national, regional and ICS specific standards, laws and regulatory frameworks.​</a:t>
            </a:r>
          </a:p>
          <a:p>
            <a:pPr marL="342900" indent="-342900">
              <a:buFont typeface="+mj-lt"/>
              <a:buAutoNum type="arabicPeriod" startAt="4"/>
            </a:pPr>
            <a:endParaRPr lang="en-GB" sz="1600" dirty="0">
              <a:latin typeface="Roboto Regular" panose="02000000000000000000" pitchFamily="2" charset="0"/>
            </a:endParaRPr>
          </a:p>
        </p:txBody>
      </p:sp>
      <p:grpSp>
        <p:nvGrpSpPr>
          <p:cNvPr id="5" name="Group 4">
            <a:extLst>
              <a:ext uri="{FF2B5EF4-FFF2-40B4-BE49-F238E27FC236}">
                <a16:creationId xmlns:a16="http://schemas.microsoft.com/office/drawing/2014/main" id="{F99C8D8A-794E-1742-A2FA-7B8EA3670714}"/>
              </a:ext>
            </a:extLst>
          </p:cNvPr>
          <p:cNvGrpSpPr/>
          <p:nvPr/>
        </p:nvGrpSpPr>
        <p:grpSpPr>
          <a:xfrm>
            <a:off x="483209" y="1635886"/>
            <a:ext cx="490568" cy="490568"/>
            <a:chOff x="1725074" y="4878345"/>
            <a:chExt cx="1661693" cy="1661693"/>
          </a:xfrm>
          <a:effectLst>
            <a:outerShdw blurRad="95250" dist="101600" dir="2700000" algn="tl" rotWithShape="0">
              <a:prstClr val="black">
                <a:alpha val="23000"/>
              </a:prstClr>
            </a:outerShdw>
          </a:effectLst>
        </p:grpSpPr>
        <p:sp>
          <p:nvSpPr>
            <p:cNvPr id="6" name="Oval 5">
              <a:extLst>
                <a:ext uri="{FF2B5EF4-FFF2-40B4-BE49-F238E27FC236}">
                  <a16:creationId xmlns:a16="http://schemas.microsoft.com/office/drawing/2014/main" id="{01B43764-DD43-954A-A317-1E85BA215A6D}"/>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7" name="Oval 6">
              <a:extLst>
                <a:ext uri="{FF2B5EF4-FFF2-40B4-BE49-F238E27FC236}">
                  <a16:creationId xmlns:a16="http://schemas.microsoft.com/office/drawing/2014/main" id="{497886D5-D00A-A245-846F-F6C04E84F38B}"/>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9" name="Group 8">
            <a:extLst>
              <a:ext uri="{FF2B5EF4-FFF2-40B4-BE49-F238E27FC236}">
                <a16:creationId xmlns:a16="http://schemas.microsoft.com/office/drawing/2014/main" id="{D73741FA-52C8-6945-A907-0D2C1BD49282}"/>
              </a:ext>
            </a:extLst>
          </p:cNvPr>
          <p:cNvGrpSpPr/>
          <p:nvPr/>
        </p:nvGrpSpPr>
        <p:grpSpPr>
          <a:xfrm>
            <a:off x="483209" y="3084676"/>
            <a:ext cx="490568" cy="490568"/>
            <a:chOff x="1725074" y="4878345"/>
            <a:chExt cx="1661693" cy="1661693"/>
          </a:xfrm>
          <a:effectLst>
            <a:outerShdw blurRad="95250" dist="101600" dir="2700000" algn="tl" rotWithShape="0">
              <a:prstClr val="black">
                <a:alpha val="23000"/>
              </a:prstClr>
            </a:outerShdw>
          </a:effectLst>
        </p:grpSpPr>
        <p:sp>
          <p:nvSpPr>
            <p:cNvPr id="10" name="Oval 9">
              <a:extLst>
                <a:ext uri="{FF2B5EF4-FFF2-40B4-BE49-F238E27FC236}">
                  <a16:creationId xmlns:a16="http://schemas.microsoft.com/office/drawing/2014/main" id="{CF8771FF-E9A3-1341-A11C-B3048EABBFC0}"/>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1" name="Oval 10">
              <a:extLst>
                <a:ext uri="{FF2B5EF4-FFF2-40B4-BE49-F238E27FC236}">
                  <a16:creationId xmlns:a16="http://schemas.microsoft.com/office/drawing/2014/main" id="{FCEBE4A7-F9AF-F443-AECD-BED577376E42}"/>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13" name="Group 12">
            <a:extLst>
              <a:ext uri="{FF2B5EF4-FFF2-40B4-BE49-F238E27FC236}">
                <a16:creationId xmlns:a16="http://schemas.microsoft.com/office/drawing/2014/main" id="{C5169E40-66CC-6D4D-9D9B-002A05C013D5}"/>
              </a:ext>
            </a:extLst>
          </p:cNvPr>
          <p:cNvGrpSpPr/>
          <p:nvPr/>
        </p:nvGrpSpPr>
        <p:grpSpPr>
          <a:xfrm>
            <a:off x="483209" y="4402837"/>
            <a:ext cx="490568" cy="490568"/>
            <a:chOff x="1725074" y="4878345"/>
            <a:chExt cx="1661693" cy="1661693"/>
          </a:xfrm>
          <a:effectLst>
            <a:outerShdw blurRad="95250" dist="101600" dir="2700000" algn="tl" rotWithShape="0">
              <a:prstClr val="black">
                <a:alpha val="23000"/>
              </a:prstClr>
            </a:outerShdw>
          </a:effectLst>
        </p:grpSpPr>
        <p:sp>
          <p:nvSpPr>
            <p:cNvPr id="14" name="Oval 13">
              <a:extLst>
                <a:ext uri="{FF2B5EF4-FFF2-40B4-BE49-F238E27FC236}">
                  <a16:creationId xmlns:a16="http://schemas.microsoft.com/office/drawing/2014/main" id="{7F030784-291D-B74B-BAFF-E100E095176B}"/>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5" name="Oval 14">
              <a:extLst>
                <a:ext uri="{FF2B5EF4-FFF2-40B4-BE49-F238E27FC236}">
                  <a16:creationId xmlns:a16="http://schemas.microsoft.com/office/drawing/2014/main" id="{C3289FB5-0326-874F-B87B-01CBEF42211E}"/>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a16="http://schemas.microsoft.com/office/drawing/2014/main" id="{82FB8F9C-C317-EB4B-AA8C-AAAF60C13AD2}"/>
              </a:ext>
            </a:extLst>
          </p:cNvPr>
          <p:cNvGrpSpPr/>
          <p:nvPr/>
        </p:nvGrpSpPr>
        <p:grpSpPr>
          <a:xfrm>
            <a:off x="6211673" y="1635886"/>
            <a:ext cx="490568" cy="490568"/>
            <a:chOff x="1725074" y="4878345"/>
            <a:chExt cx="1661693" cy="1661693"/>
          </a:xfrm>
          <a:effectLst>
            <a:outerShdw blurRad="95250" dist="101600" dir="2700000" algn="tl" rotWithShape="0">
              <a:prstClr val="black">
                <a:alpha val="23000"/>
              </a:prstClr>
            </a:outerShdw>
          </a:effectLst>
        </p:grpSpPr>
        <p:sp>
          <p:nvSpPr>
            <p:cNvPr id="18" name="Oval 17">
              <a:extLst>
                <a:ext uri="{FF2B5EF4-FFF2-40B4-BE49-F238E27FC236}">
                  <a16:creationId xmlns:a16="http://schemas.microsoft.com/office/drawing/2014/main" id="{727B8FAA-BED8-4049-AB9A-FE990B948A12}"/>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19" name="Oval 18">
              <a:extLst>
                <a:ext uri="{FF2B5EF4-FFF2-40B4-BE49-F238E27FC236}">
                  <a16:creationId xmlns:a16="http://schemas.microsoft.com/office/drawing/2014/main" id="{8A84470E-5F2C-6F40-966E-074732E3C03C}"/>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21" name="Group 20">
            <a:extLst>
              <a:ext uri="{FF2B5EF4-FFF2-40B4-BE49-F238E27FC236}">
                <a16:creationId xmlns:a16="http://schemas.microsoft.com/office/drawing/2014/main" id="{86311D39-5013-2140-9540-A69323CF996F}"/>
              </a:ext>
            </a:extLst>
          </p:cNvPr>
          <p:cNvGrpSpPr/>
          <p:nvPr/>
        </p:nvGrpSpPr>
        <p:grpSpPr>
          <a:xfrm>
            <a:off x="6211673" y="3084676"/>
            <a:ext cx="490568" cy="490568"/>
            <a:chOff x="1725074" y="4878345"/>
            <a:chExt cx="1661693" cy="1661693"/>
          </a:xfrm>
          <a:effectLst>
            <a:outerShdw blurRad="95250" dist="101600" dir="2700000" algn="tl" rotWithShape="0">
              <a:prstClr val="black">
                <a:alpha val="23000"/>
              </a:prstClr>
            </a:outerShdw>
          </a:effectLst>
        </p:grpSpPr>
        <p:sp>
          <p:nvSpPr>
            <p:cNvPr id="22" name="Oval 21">
              <a:extLst>
                <a:ext uri="{FF2B5EF4-FFF2-40B4-BE49-F238E27FC236}">
                  <a16:creationId xmlns:a16="http://schemas.microsoft.com/office/drawing/2014/main" id="{D5186DC1-143B-D347-A01B-98C51337B728}"/>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23" name="Oval 22">
              <a:extLst>
                <a:ext uri="{FF2B5EF4-FFF2-40B4-BE49-F238E27FC236}">
                  <a16:creationId xmlns:a16="http://schemas.microsoft.com/office/drawing/2014/main" id="{0680BE2C-DA03-3140-91F4-73A37DECB8F6}"/>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25" name="Group 24">
            <a:extLst>
              <a:ext uri="{FF2B5EF4-FFF2-40B4-BE49-F238E27FC236}">
                <a16:creationId xmlns:a16="http://schemas.microsoft.com/office/drawing/2014/main" id="{DDF9A833-EB6C-AE41-A922-5CB64E28654D}"/>
              </a:ext>
            </a:extLst>
          </p:cNvPr>
          <p:cNvGrpSpPr/>
          <p:nvPr/>
        </p:nvGrpSpPr>
        <p:grpSpPr>
          <a:xfrm>
            <a:off x="6211673" y="4227169"/>
            <a:ext cx="490568" cy="490568"/>
            <a:chOff x="1725074" y="4878345"/>
            <a:chExt cx="1661693" cy="1661693"/>
          </a:xfrm>
          <a:effectLst>
            <a:outerShdw blurRad="95250" dist="101600" dir="2700000" algn="tl" rotWithShape="0">
              <a:prstClr val="black">
                <a:alpha val="23000"/>
              </a:prstClr>
            </a:outerShdw>
          </a:effectLst>
        </p:grpSpPr>
        <p:sp>
          <p:nvSpPr>
            <p:cNvPr id="26" name="Oval 25">
              <a:extLst>
                <a:ext uri="{FF2B5EF4-FFF2-40B4-BE49-F238E27FC236}">
                  <a16:creationId xmlns:a16="http://schemas.microsoft.com/office/drawing/2014/main" id="{89BC04BE-B17A-DE40-8849-D1D6E4983ADF}"/>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27" name="Oval 26">
              <a:extLst>
                <a:ext uri="{FF2B5EF4-FFF2-40B4-BE49-F238E27FC236}">
                  <a16:creationId xmlns:a16="http://schemas.microsoft.com/office/drawing/2014/main" id="{A40AC100-C8DE-C145-8D5D-BA84B7829B23}"/>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29" name="Group 28">
            <a:extLst>
              <a:ext uri="{FF2B5EF4-FFF2-40B4-BE49-F238E27FC236}">
                <a16:creationId xmlns:a16="http://schemas.microsoft.com/office/drawing/2014/main" id="{7037A54A-9567-8742-A40A-8C2684BF17FA}"/>
              </a:ext>
            </a:extLst>
          </p:cNvPr>
          <p:cNvGrpSpPr/>
          <p:nvPr/>
        </p:nvGrpSpPr>
        <p:grpSpPr>
          <a:xfrm>
            <a:off x="6211673" y="4987190"/>
            <a:ext cx="490568" cy="490568"/>
            <a:chOff x="1725074" y="4878345"/>
            <a:chExt cx="1661693" cy="1661693"/>
          </a:xfrm>
          <a:effectLst>
            <a:outerShdw blurRad="95250" dist="101600" dir="2700000" algn="tl" rotWithShape="0">
              <a:prstClr val="black">
                <a:alpha val="23000"/>
              </a:prstClr>
            </a:outerShdw>
          </a:effectLst>
        </p:grpSpPr>
        <p:sp>
          <p:nvSpPr>
            <p:cNvPr id="30" name="Oval 29">
              <a:extLst>
                <a:ext uri="{FF2B5EF4-FFF2-40B4-BE49-F238E27FC236}">
                  <a16:creationId xmlns:a16="http://schemas.microsoft.com/office/drawing/2014/main" id="{B1D151DD-E9C7-884F-9D8A-C37E93C59F99}"/>
                </a:ext>
              </a:extLst>
            </p:cNvPr>
            <p:cNvSpPr/>
            <p:nvPr/>
          </p:nvSpPr>
          <p:spPr bwMode="auto">
            <a:xfrm>
              <a:off x="1725074" y="4878345"/>
              <a:ext cx="1661693" cy="1661693"/>
            </a:xfrm>
            <a:prstGeom prst="ellipse">
              <a:avLst/>
            </a:prstGeom>
            <a:gradFill flip="none" rotWithShape="1">
              <a:gsLst>
                <a:gs pos="42900">
                  <a:sysClr val="window" lastClr="FFFFFF">
                    <a:lumMod val="85000"/>
                  </a:sysClr>
                </a:gs>
                <a:gs pos="0">
                  <a:srgbClr val="44546A"/>
                </a:gs>
                <a:gs pos="50000">
                  <a:sysClr val="window" lastClr="FFFFFF"/>
                </a:gs>
                <a:gs pos="82000">
                  <a:sysClr val="window" lastClr="FFFFFF">
                    <a:lumMod val="85000"/>
                  </a:sysClr>
                </a:gs>
                <a:gs pos="100000">
                  <a:srgbClr val="44546A">
                    <a:lumMod val="40000"/>
                    <a:lumOff val="60000"/>
                  </a:srgbClr>
                </a:gs>
              </a:gsLst>
              <a:path path="circle">
                <a:fillToRect l="100000" t="100000"/>
              </a:path>
              <a:tileRect r="-100000" b="-100000"/>
            </a:gra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sp>
          <p:nvSpPr>
            <p:cNvPr id="31" name="Oval 30">
              <a:extLst>
                <a:ext uri="{FF2B5EF4-FFF2-40B4-BE49-F238E27FC236}">
                  <a16:creationId xmlns:a16="http://schemas.microsoft.com/office/drawing/2014/main" id="{197E2F04-DCD8-0243-923C-D59F43D645FF}"/>
                </a:ext>
              </a:extLst>
            </p:cNvPr>
            <p:cNvSpPr/>
            <p:nvPr/>
          </p:nvSpPr>
          <p:spPr bwMode="auto">
            <a:xfrm>
              <a:off x="1812143" y="4965414"/>
              <a:ext cx="1487555" cy="1487555"/>
            </a:xfrm>
            <a:prstGeom prst="ellipse">
              <a:avLst/>
            </a:prstGeom>
            <a:solidFill>
              <a:schemeClr val="accent1"/>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500" b="0" kern="0" dirty="0">
                <a:solidFill>
                  <a:srgbClr val="7F7F7F"/>
                </a:solidFill>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86DDB005-C23C-044D-9F76-C0A8BA397C53}"/>
              </a:ext>
            </a:extLst>
          </p:cNvPr>
          <p:cNvGrpSpPr/>
          <p:nvPr/>
        </p:nvGrpSpPr>
        <p:grpSpPr>
          <a:xfrm>
            <a:off x="499902" y="1686533"/>
            <a:ext cx="6207392" cy="3751414"/>
            <a:chOff x="489029" y="1701435"/>
            <a:chExt cx="6207392" cy="3751414"/>
          </a:xfrm>
        </p:grpSpPr>
        <p:sp>
          <p:nvSpPr>
            <p:cNvPr id="8" name="TextBox 7">
              <a:extLst>
                <a:ext uri="{FF2B5EF4-FFF2-40B4-BE49-F238E27FC236}">
                  <a16:creationId xmlns:a16="http://schemas.microsoft.com/office/drawing/2014/main" id="{99DF1843-1DA3-444E-BB0A-37D5D543C2A5}"/>
                </a:ext>
              </a:extLst>
            </p:cNvPr>
            <p:cNvSpPr txBox="1"/>
            <p:nvPr>
              <p:custDataLst>
                <p:tags r:id="rId1"/>
              </p:custDataLst>
            </p:nvPr>
          </p:nvSpPr>
          <p:spPr>
            <a:xfrm>
              <a:off x="489029" y="1701435"/>
              <a:ext cx="478928" cy="400110"/>
            </a:xfrm>
            <a:prstGeom prst="rect">
              <a:avLst/>
            </a:prstGeom>
            <a:noFill/>
          </p:spPr>
          <p:txBody>
            <a:bodyPr wrap="square" rtlCol="0" anchor="t" anchorCtr="0">
              <a:spAutoFit/>
            </a:bodyPr>
            <a:lstStyle/>
            <a:p>
              <a:pPr algn="ctr" eaLnBrk="1" hangingPunct="1">
                <a:spcBef>
                  <a:spcPct val="35000"/>
                </a:spcBef>
                <a:buClr>
                  <a:prstClr val="black"/>
                </a:buClr>
                <a:defRPr/>
              </a:pPr>
              <a:r>
                <a:rPr lang="en-GB" sz="2000" b="0" kern="0" dirty="0">
                  <a:solidFill>
                    <a:schemeClr val="bg1"/>
                  </a:solidFill>
                  <a:latin typeface="Roboto" panose="02000000000000000000" pitchFamily="2" charset="0"/>
                  <a:ea typeface="Roboto" panose="02000000000000000000" pitchFamily="2" charset="0"/>
                  <a:cs typeface="Arial" charset="0"/>
                </a:rPr>
                <a:t>1</a:t>
              </a:r>
            </a:p>
          </p:txBody>
        </p:sp>
        <p:sp>
          <p:nvSpPr>
            <p:cNvPr id="12" name="TextBox 11">
              <a:extLst>
                <a:ext uri="{FF2B5EF4-FFF2-40B4-BE49-F238E27FC236}">
                  <a16:creationId xmlns:a16="http://schemas.microsoft.com/office/drawing/2014/main" id="{A911DFEB-2525-3F4B-8021-279D9A6600C9}"/>
                </a:ext>
              </a:extLst>
            </p:cNvPr>
            <p:cNvSpPr txBox="1"/>
            <p:nvPr>
              <p:custDataLst>
                <p:tags r:id="rId2"/>
              </p:custDataLst>
            </p:nvPr>
          </p:nvSpPr>
          <p:spPr>
            <a:xfrm>
              <a:off x="489029" y="3150225"/>
              <a:ext cx="478928" cy="400110"/>
            </a:xfrm>
            <a:prstGeom prst="rect">
              <a:avLst/>
            </a:prstGeom>
            <a:noFill/>
          </p:spPr>
          <p:txBody>
            <a:bodyPr wrap="square" rtlCol="0" anchor="t" anchorCtr="0">
              <a:spAutoFit/>
            </a:bodyPr>
            <a:lstStyle/>
            <a:p>
              <a:pPr algn="ctr" eaLnBrk="1" hangingPunct="1">
                <a:spcBef>
                  <a:spcPct val="35000"/>
                </a:spcBef>
                <a:buClr>
                  <a:prstClr val="black"/>
                </a:buClr>
                <a:defRPr/>
              </a:pPr>
              <a:r>
                <a:rPr lang="en-GB" sz="2000" b="0" kern="0" dirty="0">
                  <a:solidFill>
                    <a:schemeClr val="bg1"/>
                  </a:solidFill>
                  <a:latin typeface="Roboto" panose="02000000000000000000" pitchFamily="2" charset="0"/>
                  <a:ea typeface="Roboto" panose="02000000000000000000" pitchFamily="2" charset="0"/>
                  <a:cs typeface="Arial" charset="0"/>
                </a:rPr>
                <a:t>2</a:t>
              </a:r>
            </a:p>
          </p:txBody>
        </p:sp>
        <p:sp>
          <p:nvSpPr>
            <p:cNvPr id="16" name="TextBox 15">
              <a:extLst>
                <a:ext uri="{FF2B5EF4-FFF2-40B4-BE49-F238E27FC236}">
                  <a16:creationId xmlns:a16="http://schemas.microsoft.com/office/drawing/2014/main" id="{617C3EB4-5CD5-244A-B654-45C5F445E693}"/>
                </a:ext>
              </a:extLst>
            </p:cNvPr>
            <p:cNvSpPr txBox="1"/>
            <p:nvPr>
              <p:custDataLst>
                <p:tags r:id="rId3"/>
              </p:custDataLst>
            </p:nvPr>
          </p:nvSpPr>
          <p:spPr>
            <a:xfrm>
              <a:off x="489029" y="4468386"/>
              <a:ext cx="478928" cy="400110"/>
            </a:xfrm>
            <a:prstGeom prst="rect">
              <a:avLst/>
            </a:prstGeom>
            <a:noFill/>
          </p:spPr>
          <p:txBody>
            <a:bodyPr wrap="square" rtlCol="0" anchor="t" anchorCtr="0">
              <a:spAutoFit/>
            </a:bodyPr>
            <a:lstStyle/>
            <a:p>
              <a:pPr algn="ctr" eaLnBrk="1" hangingPunct="1">
                <a:spcBef>
                  <a:spcPct val="35000"/>
                </a:spcBef>
                <a:buClr>
                  <a:prstClr val="black"/>
                </a:buClr>
                <a:defRPr/>
              </a:pPr>
              <a:r>
                <a:rPr lang="en-GB" sz="2000" b="0" kern="0" dirty="0">
                  <a:solidFill>
                    <a:schemeClr val="bg1"/>
                  </a:solidFill>
                  <a:latin typeface="Roboto" panose="02000000000000000000" pitchFamily="2" charset="0"/>
                  <a:ea typeface="Roboto" panose="02000000000000000000" pitchFamily="2" charset="0"/>
                  <a:cs typeface="Arial" charset="0"/>
                </a:rPr>
                <a:t>3</a:t>
              </a:r>
            </a:p>
          </p:txBody>
        </p:sp>
        <p:sp>
          <p:nvSpPr>
            <p:cNvPr id="20" name="TextBox 19">
              <a:extLst>
                <a:ext uri="{FF2B5EF4-FFF2-40B4-BE49-F238E27FC236}">
                  <a16:creationId xmlns:a16="http://schemas.microsoft.com/office/drawing/2014/main" id="{3B35CBF1-770D-D140-BAE4-69A243FCC983}"/>
                </a:ext>
              </a:extLst>
            </p:cNvPr>
            <p:cNvSpPr txBox="1"/>
            <p:nvPr>
              <p:custDataLst>
                <p:tags r:id="rId4"/>
              </p:custDataLst>
            </p:nvPr>
          </p:nvSpPr>
          <p:spPr>
            <a:xfrm>
              <a:off x="6217493" y="1701435"/>
              <a:ext cx="478928" cy="400110"/>
            </a:xfrm>
            <a:prstGeom prst="rect">
              <a:avLst/>
            </a:prstGeom>
            <a:noFill/>
          </p:spPr>
          <p:txBody>
            <a:bodyPr wrap="square" rtlCol="0" anchor="t" anchorCtr="0">
              <a:spAutoFit/>
            </a:bodyPr>
            <a:lstStyle/>
            <a:p>
              <a:pPr algn="ctr" eaLnBrk="1" hangingPunct="1">
                <a:spcBef>
                  <a:spcPct val="35000"/>
                </a:spcBef>
                <a:buClr>
                  <a:prstClr val="black"/>
                </a:buClr>
                <a:defRPr/>
              </a:pPr>
              <a:r>
                <a:rPr lang="en-GB" sz="2000" b="0" kern="0" dirty="0">
                  <a:solidFill>
                    <a:schemeClr val="bg1"/>
                  </a:solidFill>
                  <a:latin typeface="Roboto" panose="02000000000000000000" pitchFamily="2" charset="0"/>
                  <a:ea typeface="Roboto" panose="02000000000000000000" pitchFamily="2" charset="0"/>
                  <a:cs typeface="Arial" charset="0"/>
                </a:rPr>
                <a:t>4</a:t>
              </a:r>
            </a:p>
          </p:txBody>
        </p:sp>
        <p:sp>
          <p:nvSpPr>
            <p:cNvPr id="24" name="TextBox 23">
              <a:extLst>
                <a:ext uri="{FF2B5EF4-FFF2-40B4-BE49-F238E27FC236}">
                  <a16:creationId xmlns:a16="http://schemas.microsoft.com/office/drawing/2014/main" id="{20915D37-34E6-A440-A6F5-DE1DB09CE780}"/>
                </a:ext>
              </a:extLst>
            </p:cNvPr>
            <p:cNvSpPr txBox="1"/>
            <p:nvPr>
              <p:custDataLst>
                <p:tags r:id="rId5"/>
              </p:custDataLst>
            </p:nvPr>
          </p:nvSpPr>
          <p:spPr>
            <a:xfrm>
              <a:off x="6217493" y="3150225"/>
              <a:ext cx="478928" cy="400110"/>
            </a:xfrm>
            <a:prstGeom prst="rect">
              <a:avLst/>
            </a:prstGeom>
            <a:noFill/>
          </p:spPr>
          <p:txBody>
            <a:bodyPr wrap="square" rtlCol="0" anchor="t" anchorCtr="0">
              <a:spAutoFit/>
            </a:bodyPr>
            <a:lstStyle/>
            <a:p>
              <a:pPr algn="ctr" eaLnBrk="1" hangingPunct="1">
                <a:spcBef>
                  <a:spcPct val="35000"/>
                </a:spcBef>
                <a:buClr>
                  <a:prstClr val="black"/>
                </a:buClr>
                <a:defRPr/>
              </a:pPr>
              <a:r>
                <a:rPr lang="en-GB" sz="2000" b="0" kern="0" dirty="0">
                  <a:solidFill>
                    <a:schemeClr val="bg1"/>
                  </a:solidFill>
                  <a:latin typeface="Roboto" panose="02000000000000000000" pitchFamily="2" charset="0"/>
                  <a:ea typeface="Roboto" panose="02000000000000000000" pitchFamily="2" charset="0"/>
                  <a:cs typeface="Arial" charset="0"/>
                </a:rPr>
                <a:t>5</a:t>
              </a:r>
            </a:p>
          </p:txBody>
        </p:sp>
        <p:sp>
          <p:nvSpPr>
            <p:cNvPr id="28" name="TextBox 27">
              <a:extLst>
                <a:ext uri="{FF2B5EF4-FFF2-40B4-BE49-F238E27FC236}">
                  <a16:creationId xmlns:a16="http://schemas.microsoft.com/office/drawing/2014/main" id="{F56DEEF8-59C2-FE4F-988F-5B5C3D45B241}"/>
                </a:ext>
              </a:extLst>
            </p:cNvPr>
            <p:cNvSpPr txBox="1"/>
            <p:nvPr>
              <p:custDataLst>
                <p:tags r:id="rId6"/>
              </p:custDataLst>
            </p:nvPr>
          </p:nvSpPr>
          <p:spPr>
            <a:xfrm>
              <a:off x="6217493" y="4292718"/>
              <a:ext cx="478928" cy="400110"/>
            </a:xfrm>
            <a:prstGeom prst="rect">
              <a:avLst/>
            </a:prstGeom>
            <a:noFill/>
          </p:spPr>
          <p:txBody>
            <a:bodyPr wrap="square" rtlCol="0" anchor="t" anchorCtr="0">
              <a:spAutoFit/>
            </a:bodyPr>
            <a:lstStyle/>
            <a:p>
              <a:pPr algn="ctr" eaLnBrk="1" hangingPunct="1">
                <a:spcBef>
                  <a:spcPct val="35000"/>
                </a:spcBef>
                <a:buClr>
                  <a:prstClr val="black"/>
                </a:buClr>
                <a:defRPr/>
              </a:pPr>
              <a:r>
                <a:rPr lang="en-GB" sz="2000" b="0" kern="0" dirty="0">
                  <a:solidFill>
                    <a:schemeClr val="bg1"/>
                  </a:solidFill>
                  <a:latin typeface="Roboto" panose="02000000000000000000" pitchFamily="2" charset="0"/>
                  <a:ea typeface="Roboto" panose="02000000000000000000" pitchFamily="2" charset="0"/>
                  <a:cs typeface="Arial" charset="0"/>
                </a:rPr>
                <a:t>6</a:t>
              </a:r>
            </a:p>
          </p:txBody>
        </p:sp>
        <p:sp>
          <p:nvSpPr>
            <p:cNvPr id="32" name="TextBox 31">
              <a:extLst>
                <a:ext uri="{FF2B5EF4-FFF2-40B4-BE49-F238E27FC236}">
                  <a16:creationId xmlns:a16="http://schemas.microsoft.com/office/drawing/2014/main" id="{241521EC-338C-3C49-BD00-5760E278FC44}"/>
                </a:ext>
              </a:extLst>
            </p:cNvPr>
            <p:cNvSpPr txBox="1"/>
            <p:nvPr>
              <p:custDataLst>
                <p:tags r:id="rId7"/>
              </p:custDataLst>
            </p:nvPr>
          </p:nvSpPr>
          <p:spPr>
            <a:xfrm>
              <a:off x="6217493" y="5052739"/>
              <a:ext cx="478928" cy="400110"/>
            </a:xfrm>
            <a:prstGeom prst="rect">
              <a:avLst/>
            </a:prstGeom>
            <a:noFill/>
          </p:spPr>
          <p:txBody>
            <a:bodyPr wrap="square" rtlCol="0" anchor="t" anchorCtr="0">
              <a:spAutoFit/>
            </a:bodyPr>
            <a:lstStyle/>
            <a:p>
              <a:pPr algn="ctr" eaLnBrk="1" hangingPunct="1">
                <a:spcBef>
                  <a:spcPct val="35000"/>
                </a:spcBef>
                <a:buClr>
                  <a:prstClr val="black"/>
                </a:buClr>
                <a:defRPr/>
              </a:pPr>
              <a:r>
                <a:rPr lang="en-GB" sz="2000" b="0" kern="0" dirty="0">
                  <a:solidFill>
                    <a:schemeClr val="bg1"/>
                  </a:solidFill>
                  <a:latin typeface="Roboto" panose="02000000000000000000" pitchFamily="2" charset="0"/>
                  <a:ea typeface="Roboto" panose="02000000000000000000" pitchFamily="2" charset="0"/>
                  <a:cs typeface="Arial" charset="0"/>
                </a:rPr>
                <a:t>7</a:t>
              </a:r>
            </a:p>
          </p:txBody>
        </p:sp>
      </p:grpSp>
    </p:spTree>
    <p:extLst>
      <p:ext uri="{BB962C8B-B14F-4D97-AF65-F5344CB8AC3E}">
        <p14:creationId xmlns:p14="http://schemas.microsoft.com/office/powerpoint/2010/main" val="34414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608B-36D7-47F2-A589-8FEDA2418AEA}"/>
              </a:ext>
            </a:extLst>
          </p:cNvPr>
          <p:cNvSpPr>
            <a:spLocks noGrp="1"/>
          </p:cNvSpPr>
          <p:nvPr>
            <p:ph type="title"/>
          </p:nvPr>
        </p:nvSpPr>
        <p:spPr>
          <a:xfrm>
            <a:off x="371475" y="412690"/>
            <a:ext cx="10161935" cy="802641"/>
          </a:xfrm>
        </p:spPr>
        <p:txBody>
          <a:bodyPr/>
          <a:lstStyle/>
          <a:p>
            <a:r>
              <a:rPr lang="en-GB" dirty="0"/>
              <a:t>How we will apply these Principles </a:t>
            </a:r>
            <a:r>
              <a:rPr lang="en-GB" sz="2400" dirty="0"/>
              <a:t>(1/2)</a:t>
            </a:r>
            <a:endParaRPr lang="en-GB" dirty="0"/>
          </a:p>
        </p:txBody>
      </p:sp>
      <p:sp>
        <p:nvSpPr>
          <p:cNvPr id="5" name="Content Placeholder 2">
            <a:extLst>
              <a:ext uri="{FF2B5EF4-FFF2-40B4-BE49-F238E27FC236}">
                <a16:creationId xmlns:a16="http://schemas.microsoft.com/office/drawing/2014/main" id="{31C4A5C3-0A58-0B4E-9C13-C5112857C583}"/>
              </a:ext>
            </a:extLst>
          </p:cNvPr>
          <p:cNvSpPr txBox="1">
            <a:spLocks/>
          </p:cNvSpPr>
          <p:nvPr/>
        </p:nvSpPr>
        <p:spPr>
          <a:xfrm>
            <a:off x="2115064" y="1433384"/>
            <a:ext cx="5288692" cy="3986923"/>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1615" indent="-221615">
              <a:spcBef>
                <a:spcPts val="300"/>
              </a:spcBef>
              <a:buNone/>
            </a:pPr>
            <a:r>
              <a:rPr lang="en-GB" sz="1200" dirty="0">
                <a:solidFill>
                  <a:schemeClr val="tx2"/>
                </a:solidFill>
                <a:latin typeface="Roboto Regular" panose="02000000000000000000" pitchFamily="2" charset="0"/>
                <a:ea typeface="Roboto Regular" panose="02000000000000000000" pitchFamily="2" charset="0"/>
                <a:cs typeface="+mn-lt"/>
              </a:rPr>
              <a:t>All systems</a:t>
            </a:r>
          </a:p>
          <a:p>
            <a:pPr>
              <a:spcBef>
                <a:spcPts val="300"/>
              </a:spcBef>
            </a:pPr>
            <a:r>
              <a:rPr lang="en-GB" sz="1200" dirty="0">
                <a:latin typeface="Roboto Regular" panose="02000000000000000000" pitchFamily="2" charset="0"/>
                <a:ea typeface="Roboto Regular" panose="02000000000000000000" pitchFamily="2" charset="0"/>
                <a:cs typeface="+mn-lt"/>
              </a:rPr>
              <a:t>Ensure that the delivery of systems includes staff training to help underpin the delivery  of care</a:t>
            </a:r>
          </a:p>
          <a:p>
            <a:pPr>
              <a:spcBef>
                <a:spcPts val="300"/>
              </a:spcBef>
            </a:pPr>
            <a:r>
              <a:rPr lang="en-GB" sz="1200" dirty="0">
                <a:latin typeface="Roboto Regular" panose="02000000000000000000" pitchFamily="2" charset="0"/>
                <a:ea typeface="Roboto Regular" panose="02000000000000000000" pitchFamily="2" charset="0"/>
                <a:cs typeface="+mn-lt"/>
              </a:rPr>
              <a:t>Optimise the use of current systems and consider how they complement each other</a:t>
            </a:r>
          </a:p>
          <a:p>
            <a:pPr>
              <a:spcBef>
                <a:spcPts val="300"/>
              </a:spcBef>
            </a:pPr>
            <a:r>
              <a:rPr lang="en-GB" sz="1200" dirty="0">
                <a:latin typeface="Roboto Regular" panose="02000000000000000000" pitchFamily="2" charset="0"/>
                <a:ea typeface="Roboto Regular" panose="02000000000000000000" pitchFamily="2" charset="0"/>
                <a:cs typeface="+mn-lt"/>
              </a:rPr>
              <a:t>Build systems around the development of new service lines</a:t>
            </a:r>
          </a:p>
          <a:p>
            <a:pPr>
              <a:spcBef>
                <a:spcPts val="300"/>
              </a:spcBef>
            </a:pPr>
            <a:r>
              <a:rPr lang="en-GB" sz="1200" dirty="0">
                <a:latin typeface="Roboto Regular" panose="02000000000000000000" pitchFamily="2" charset="0"/>
                <a:ea typeface="Roboto Regular" panose="02000000000000000000" pitchFamily="2" charset="0"/>
                <a:cs typeface="+mn-lt"/>
              </a:rPr>
              <a:t>Ensure there is clinical ownership of systems and they are driven by clinical needs</a:t>
            </a:r>
          </a:p>
          <a:p>
            <a:pPr>
              <a:spcBef>
                <a:spcPts val="300"/>
              </a:spcBef>
            </a:pPr>
            <a:r>
              <a:rPr lang="en-GB" sz="1200" dirty="0">
                <a:latin typeface="Roboto Regular" panose="02000000000000000000" pitchFamily="2" charset="0"/>
                <a:ea typeface="Roboto Regular" panose="02000000000000000000" pitchFamily="2" charset="0"/>
                <a:cs typeface="+mn-lt"/>
              </a:rPr>
              <a:t>Build solutions that support the “single version of the truth” philosophy</a:t>
            </a:r>
          </a:p>
          <a:p>
            <a:pPr marL="221615" indent="-221615">
              <a:spcBef>
                <a:spcPts val="300"/>
              </a:spcBef>
              <a:buNone/>
            </a:pPr>
            <a:r>
              <a:rPr lang="en-GB" sz="1200" dirty="0">
                <a:solidFill>
                  <a:schemeClr val="tx2"/>
                </a:solidFill>
                <a:latin typeface="Roboto Regular" panose="02000000000000000000" pitchFamily="2" charset="0"/>
                <a:ea typeface="Roboto Regular" panose="02000000000000000000" pitchFamily="2" charset="0"/>
                <a:cs typeface="+mn-lt"/>
              </a:rPr>
              <a:t>Support the delivery of direct care</a:t>
            </a:r>
          </a:p>
          <a:p>
            <a:pPr>
              <a:spcBef>
                <a:spcPts val="300"/>
              </a:spcBef>
            </a:pPr>
            <a:r>
              <a:rPr lang="en-GB" sz="1200" dirty="0">
                <a:latin typeface="Roboto Regular" panose="02000000000000000000" pitchFamily="2" charset="0"/>
                <a:ea typeface="Roboto Regular" panose="02000000000000000000" pitchFamily="2" charset="0"/>
                <a:cs typeface="+mn-lt"/>
              </a:rPr>
              <a:t>Collaborate across organisational boundaries and ensure applications are shared by multiple health and care teams and appropriate information is visible for all those who need it.</a:t>
            </a:r>
          </a:p>
          <a:p>
            <a:pPr>
              <a:spcBef>
                <a:spcPts val="300"/>
              </a:spcBef>
            </a:pPr>
            <a:r>
              <a:rPr lang="en-GB" sz="1200" dirty="0">
                <a:latin typeface="Roboto Regular" panose="02000000000000000000" pitchFamily="2" charset="0"/>
                <a:ea typeface="Roboto Regular" panose="02000000000000000000" pitchFamily="2" charset="0"/>
                <a:cs typeface="+mn-lt"/>
              </a:rPr>
              <a:t>Capture and share accurate patient data to support direct care, including data added by the patient</a:t>
            </a:r>
          </a:p>
          <a:p>
            <a:pPr>
              <a:spcBef>
                <a:spcPts val="300"/>
              </a:spcBef>
            </a:pPr>
            <a:r>
              <a:rPr lang="en-GB" sz="1200" dirty="0">
                <a:latin typeface="Roboto Regular" panose="02000000000000000000" pitchFamily="2" charset="0"/>
                <a:ea typeface="Roboto Regular" panose="02000000000000000000" pitchFamily="2" charset="0"/>
                <a:cs typeface="+mn-lt"/>
              </a:rPr>
              <a:t>Empower residents to take greater control of their own well-being</a:t>
            </a:r>
          </a:p>
          <a:p>
            <a:pPr marL="221615" indent="-221615">
              <a:spcBef>
                <a:spcPts val="300"/>
              </a:spcBef>
              <a:buNone/>
            </a:pPr>
            <a:r>
              <a:rPr lang="en-GB" sz="1200" dirty="0">
                <a:solidFill>
                  <a:schemeClr val="tx2"/>
                </a:solidFill>
                <a:latin typeface="Roboto Regular" panose="02000000000000000000" pitchFamily="2" charset="0"/>
                <a:ea typeface="Roboto Regular" panose="02000000000000000000" pitchFamily="2" charset="0"/>
                <a:cs typeface="+mn-lt"/>
              </a:rPr>
              <a:t>Remote Monitoring </a:t>
            </a:r>
          </a:p>
          <a:p>
            <a:pPr>
              <a:spcBef>
                <a:spcPts val="300"/>
              </a:spcBef>
            </a:pPr>
            <a:r>
              <a:rPr lang="en-GB" sz="1200" dirty="0">
                <a:latin typeface="Roboto Regular" panose="02000000000000000000" pitchFamily="2" charset="0"/>
                <a:ea typeface="Roboto Regular" panose="02000000000000000000" pitchFamily="2" charset="0"/>
                <a:cs typeface="+mn-lt"/>
              </a:rPr>
              <a:t>Integrate Remote Monitoring filtered information into clinical systems</a:t>
            </a:r>
          </a:p>
          <a:p>
            <a:pPr>
              <a:spcBef>
                <a:spcPts val="300"/>
              </a:spcBef>
            </a:pPr>
            <a:r>
              <a:rPr lang="en-GB" sz="1200" dirty="0">
                <a:latin typeface="Roboto Regular" panose="02000000000000000000" pitchFamily="2" charset="0"/>
                <a:ea typeface="Roboto Regular" panose="02000000000000000000" pitchFamily="2" charset="0"/>
                <a:cs typeface="+mn-lt"/>
              </a:rPr>
              <a:t>Provide capacity to ensure patients understand the role of digital and technology</a:t>
            </a:r>
          </a:p>
          <a:p>
            <a:pPr marL="221615" indent="-221615">
              <a:spcBef>
                <a:spcPts val="300"/>
              </a:spcBef>
              <a:buNone/>
            </a:pPr>
            <a:r>
              <a:rPr lang="en-GB" sz="1200" dirty="0">
                <a:solidFill>
                  <a:schemeClr val="tx2"/>
                </a:solidFill>
                <a:latin typeface="Roboto Regular" panose="02000000000000000000" pitchFamily="2" charset="0"/>
                <a:ea typeface="Roboto Regular" panose="02000000000000000000" pitchFamily="2" charset="0"/>
                <a:cs typeface="+mn-lt"/>
              </a:rPr>
              <a:t>Analyse data from multiple sources</a:t>
            </a:r>
          </a:p>
          <a:p>
            <a:pPr>
              <a:spcBef>
                <a:spcPts val="300"/>
              </a:spcBef>
            </a:pPr>
            <a:r>
              <a:rPr lang="en-GB" sz="1200" dirty="0">
                <a:latin typeface="Roboto Regular" panose="02000000000000000000" pitchFamily="2" charset="0"/>
                <a:ea typeface="Roboto Regular" panose="02000000000000000000" pitchFamily="2" charset="0"/>
                <a:cs typeface="+mn-lt"/>
              </a:rPr>
              <a:t>Gain insight and intelligence into the wider determinants of health including appropriate information from local authorities, police etc</a:t>
            </a:r>
          </a:p>
          <a:p>
            <a:pPr>
              <a:spcBef>
                <a:spcPts val="300"/>
              </a:spcBef>
            </a:pPr>
            <a:r>
              <a:rPr lang="en-GB" sz="1200" dirty="0">
                <a:latin typeface="Roboto Regular" panose="02000000000000000000" pitchFamily="2" charset="0"/>
                <a:ea typeface="Roboto Regular" panose="02000000000000000000" pitchFamily="2" charset="0"/>
                <a:cs typeface="+mn-lt"/>
              </a:rPr>
              <a:t>Centralise disparate sources and ensure its accuracy and that meaning is understood by users</a:t>
            </a:r>
          </a:p>
          <a:p>
            <a:pPr>
              <a:spcBef>
                <a:spcPts val="300"/>
              </a:spcBef>
            </a:pPr>
            <a:r>
              <a:rPr lang="en-GB" sz="1200" dirty="0">
                <a:latin typeface="Roboto Regular" panose="02000000000000000000" pitchFamily="2" charset="0"/>
                <a:ea typeface="Roboto Regular" panose="02000000000000000000" pitchFamily="2" charset="0"/>
                <a:cs typeface="+mn-lt"/>
              </a:rPr>
              <a:t>Adapt current services and plan future demand including new services</a:t>
            </a:r>
          </a:p>
        </p:txBody>
      </p:sp>
      <p:sp>
        <p:nvSpPr>
          <p:cNvPr id="6" name="Rectangle 5">
            <a:extLst>
              <a:ext uri="{FF2B5EF4-FFF2-40B4-BE49-F238E27FC236}">
                <a16:creationId xmlns:a16="http://schemas.microsoft.com/office/drawing/2014/main" id="{B60C4599-D841-2346-8047-B1F5A987DA12}"/>
              </a:ext>
            </a:extLst>
          </p:cNvPr>
          <p:cNvSpPr/>
          <p:nvPr/>
        </p:nvSpPr>
        <p:spPr>
          <a:xfrm>
            <a:off x="360700" y="1433384"/>
            <a:ext cx="1604024" cy="375792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7" name="Rectangle 6">
            <a:extLst>
              <a:ext uri="{FF2B5EF4-FFF2-40B4-BE49-F238E27FC236}">
                <a16:creationId xmlns:a16="http://schemas.microsoft.com/office/drawing/2014/main" id="{EEE28460-BBC2-3341-911E-15310B122E28}"/>
              </a:ext>
            </a:extLst>
          </p:cNvPr>
          <p:cNvSpPr/>
          <p:nvPr/>
        </p:nvSpPr>
        <p:spPr>
          <a:xfrm>
            <a:off x="435870" y="1582613"/>
            <a:ext cx="1453683" cy="584775"/>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Applications and Systems</a:t>
            </a:r>
          </a:p>
        </p:txBody>
      </p:sp>
      <p:sp>
        <p:nvSpPr>
          <p:cNvPr id="8" name="Rectangle 7">
            <a:extLst>
              <a:ext uri="{FF2B5EF4-FFF2-40B4-BE49-F238E27FC236}">
                <a16:creationId xmlns:a16="http://schemas.microsoft.com/office/drawing/2014/main" id="{320E9D6C-7ED1-3340-B5A5-15BA87C532F4}"/>
              </a:ext>
            </a:extLst>
          </p:cNvPr>
          <p:cNvSpPr/>
          <p:nvPr/>
        </p:nvSpPr>
        <p:spPr>
          <a:xfrm>
            <a:off x="10290236" y="1433384"/>
            <a:ext cx="1604024" cy="375792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9" name="Rectangle 8">
            <a:extLst>
              <a:ext uri="{FF2B5EF4-FFF2-40B4-BE49-F238E27FC236}">
                <a16:creationId xmlns:a16="http://schemas.microsoft.com/office/drawing/2014/main" id="{9A1EF112-E4CB-8E44-A693-01D04B562D0E}"/>
              </a:ext>
            </a:extLst>
          </p:cNvPr>
          <p:cNvSpPr/>
          <p:nvPr/>
        </p:nvSpPr>
        <p:spPr>
          <a:xfrm>
            <a:off x="10440576" y="1582613"/>
            <a:ext cx="1303343" cy="584775"/>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Data Platforms</a:t>
            </a:r>
          </a:p>
        </p:txBody>
      </p:sp>
      <p:sp>
        <p:nvSpPr>
          <p:cNvPr id="10" name="Content Placeholder 2">
            <a:extLst>
              <a:ext uri="{FF2B5EF4-FFF2-40B4-BE49-F238E27FC236}">
                <a16:creationId xmlns:a16="http://schemas.microsoft.com/office/drawing/2014/main" id="{19C0C3CB-747F-C340-AF15-E96997D1D5AA}"/>
              </a:ext>
            </a:extLst>
          </p:cNvPr>
          <p:cNvSpPr txBox="1">
            <a:spLocks/>
          </p:cNvSpPr>
          <p:nvPr/>
        </p:nvSpPr>
        <p:spPr>
          <a:xfrm>
            <a:off x="7772402" y="1433384"/>
            <a:ext cx="2442664" cy="3986923"/>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300"/>
              </a:spcBef>
            </a:pPr>
            <a:r>
              <a:rPr lang="en-GB" sz="1200" dirty="0">
                <a:solidFill>
                  <a:schemeClr val="dk1"/>
                </a:solidFill>
                <a:latin typeface="Roboto Regular" panose="02000000000000000000" pitchFamily="2" charset="0"/>
              </a:rPr>
              <a:t>Ensure </a:t>
            </a:r>
            <a:r>
              <a:rPr lang="en-GB" sz="1200" dirty="0">
                <a:latin typeface="Roboto Regular" panose="02000000000000000000" pitchFamily="2" charset="0"/>
                <a:ea typeface="Roboto Regular" panose="02000000000000000000" pitchFamily="2" charset="0"/>
                <a:cs typeface="+mn-lt"/>
              </a:rPr>
              <a:t>data platforms exploit Public Cloud services (e.g., Azure, AWS) but maintain an independence from them</a:t>
            </a:r>
          </a:p>
          <a:p>
            <a:pPr lvl="0">
              <a:spcBef>
                <a:spcPts val="300"/>
              </a:spcBef>
            </a:pPr>
            <a:r>
              <a:rPr lang="en-GB" sz="1200" dirty="0">
                <a:latin typeface="Roboto Regular" panose="02000000000000000000" pitchFamily="2" charset="0"/>
                <a:ea typeface="Roboto Regular" panose="02000000000000000000" pitchFamily="2" charset="0"/>
                <a:cs typeface="+mn-lt"/>
              </a:rPr>
              <a:t>Ensure the storage of data is separated from the computing to take advantage of scalable cloud performance</a:t>
            </a:r>
          </a:p>
          <a:p>
            <a:pPr lvl="0">
              <a:spcBef>
                <a:spcPts val="300"/>
              </a:spcBef>
              <a:defRPr/>
            </a:pPr>
            <a:r>
              <a:rPr lang="en-GB" sz="1200" dirty="0">
                <a:latin typeface="Roboto Regular" panose="02000000000000000000" pitchFamily="2" charset="0"/>
                <a:ea typeface="Roboto Regular" panose="02000000000000000000" pitchFamily="2" charset="0"/>
                <a:cs typeface="+mn-lt"/>
              </a:rPr>
              <a:t>Use open-source solutions wherever possible and minimise supplier lock-in whilst recognising that long-term partnerships may be advantageous</a:t>
            </a:r>
          </a:p>
          <a:p>
            <a:pPr lvl="0">
              <a:spcBef>
                <a:spcPts val="300"/>
              </a:spcBef>
              <a:defRPr/>
            </a:pPr>
            <a:r>
              <a:rPr lang="en-GB" sz="1200" dirty="0">
                <a:latin typeface="Roboto Regular" panose="02000000000000000000" pitchFamily="2" charset="0"/>
                <a:ea typeface="Roboto Regular" panose="02000000000000000000" pitchFamily="2" charset="0"/>
                <a:cs typeface="+mn-lt"/>
              </a:rPr>
              <a:t>Build partnerships and exploit current outsourced services (e.g. CSU)</a:t>
            </a:r>
          </a:p>
        </p:txBody>
      </p:sp>
    </p:spTree>
    <p:extLst>
      <p:ext uri="{BB962C8B-B14F-4D97-AF65-F5344CB8AC3E}">
        <p14:creationId xmlns:p14="http://schemas.microsoft.com/office/powerpoint/2010/main" val="3998007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608B-36D7-47F2-A589-8FEDA2418AEA}"/>
              </a:ext>
            </a:extLst>
          </p:cNvPr>
          <p:cNvSpPr>
            <a:spLocks noGrp="1"/>
          </p:cNvSpPr>
          <p:nvPr>
            <p:ph type="title"/>
          </p:nvPr>
        </p:nvSpPr>
        <p:spPr>
          <a:xfrm>
            <a:off x="371475" y="412690"/>
            <a:ext cx="10161935" cy="802641"/>
          </a:xfrm>
        </p:spPr>
        <p:txBody>
          <a:bodyPr/>
          <a:lstStyle/>
          <a:p>
            <a:r>
              <a:rPr lang="en-GB" dirty="0"/>
              <a:t>How we will apply these Principles </a:t>
            </a:r>
            <a:r>
              <a:rPr lang="en-GB" sz="2400" dirty="0"/>
              <a:t>(2/2)</a:t>
            </a:r>
          </a:p>
        </p:txBody>
      </p:sp>
      <p:sp>
        <p:nvSpPr>
          <p:cNvPr id="5" name="Content Placeholder 2">
            <a:extLst>
              <a:ext uri="{FF2B5EF4-FFF2-40B4-BE49-F238E27FC236}">
                <a16:creationId xmlns:a16="http://schemas.microsoft.com/office/drawing/2014/main" id="{31C4A5C3-0A58-0B4E-9C13-C5112857C583}"/>
              </a:ext>
            </a:extLst>
          </p:cNvPr>
          <p:cNvSpPr txBox="1">
            <a:spLocks/>
          </p:cNvSpPr>
          <p:nvPr/>
        </p:nvSpPr>
        <p:spPr>
          <a:xfrm>
            <a:off x="2115064" y="1433384"/>
            <a:ext cx="5288692" cy="3986923"/>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GB" sz="1200" dirty="0">
                <a:latin typeface="Roboto Regular" panose="02000000000000000000" pitchFamily="2" charset="0"/>
                <a:ea typeface="Roboto Regular" panose="02000000000000000000" pitchFamily="2" charset="0"/>
                <a:cs typeface="+mn-lt"/>
              </a:rPr>
              <a:t>Ensure data and information is secure in transit and uses NHS recommended encryption standards</a:t>
            </a:r>
          </a:p>
          <a:p>
            <a:pPr>
              <a:spcBef>
                <a:spcPts val="1200"/>
              </a:spcBef>
            </a:pPr>
            <a:r>
              <a:rPr lang="en-GB" sz="1200" dirty="0">
                <a:latin typeface="Roboto Regular" panose="02000000000000000000" pitchFamily="2" charset="0"/>
                <a:ea typeface="Roboto Regular" panose="02000000000000000000" pitchFamily="2" charset="0"/>
                <a:cs typeface="+mn-lt"/>
              </a:rPr>
              <a:t>Ensure all services meet the DSP requirements and that Cyber+ is engaged and all systems are kept updated</a:t>
            </a:r>
          </a:p>
          <a:p>
            <a:pPr>
              <a:spcBef>
                <a:spcPts val="1200"/>
              </a:spcBef>
            </a:pPr>
            <a:r>
              <a:rPr lang="en-GB" sz="1200" dirty="0">
                <a:latin typeface="Roboto Regular" panose="02000000000000000000" pitchFamily="2" charset="0"/>
                <a:ea typeface="Roboto Regular" panose="02000000000000000000" pitchFamily="2" charset="0"/>
                <a:cs typeface="+mn-lt"/>
              </a:rPr>
              <a:t>Comply with NHS principles and move data to the cloud</a:t>
            </a:r>
          </a:p>
          <a:p>
            <a:pPr>
              <a:spcBef>
                <a:spcPts val="1200"/>
              </a:spcBef>
            </a:pPr>
            <a:r>
              <a:rPr lang="en-GB" sz="1200" dirty="0">
                <a:latin typeface="Roboto Regular" panose="02000000000000000000" pitchFamily="2" charset="0"/>
                <a:ea typeface="Roboto Regular" panose="02000000000000000000" pitchFamily="2" charset="0"/>
                <a:cs typeface="+mn-lt"/>
              </a:rPr>
              <a:t>Ensure all networks – WAN, LAN WiFi and mobile services - are fit for purpose </a:t>
            </a:r>
          </a:p>
          <a:p>
            <a:pPr>
              <a:spcBef>
                <a:spcPts val="1200"/>
              </a:spcBef>
            </a:pPr>
            <a:r>
              <a:rPr lang="en-GB" sz="1200" dirty="0">
                <a:latin typeface="Roboto Regular" panose="02000000000000000000" pitchFamily="2" charset="0"/>
                <a:ea typeface="Roboto Regular" panose="02000000000000000000" pitchFamily="2" charset="0"/>
                <a:cs typeface="+mn-lt"/>
              </a:rPr>
              <a:t>Ensure that all devices support all operational application systems</a:t>
            </a:r>
          </a:p>
          <a:p>
            <a:pPr>
              <a:spcBef>
                <a:spcPts val="1200"/>
              </a:spcBef>
            </a:pPr>
            <a:r>
              <a:rPr lang="en-GB" sz="1200" dirty="0">
                <a:latin typeface="Roboto Regular" panose="02000000000000000000" pitchFamily="2" charset="0"/>
                <a:ea typeface="Roboto Regular" panose="02000000000000000000" pitchFamily="2" charset="0"/>
                <a:cs typeface="+mn-lt"/>
              </a:rPr>
              <a:t>Support seamless secure remote working – mobile, remote connectivity</a:t>
            </a:r>
          </a:p>
          <a:p>
            <a:pPr>
              <a:spcBef>
                <a:spcPts val="1200"/>
              </a:spcBef>
            </a:pPr>
            <a:r>
              <a:rPr lang="en-GB" sz="1200" dirty="0">
                <a:latin typeface="Roboto Regular" panose="02000000000000000000" pitchFamily="2" charset="0"/>
                <a:ea typeface="Roboto Regular" panose="02000000000000000000" pitchFamily="2" charset="0"/>
                <a:cs typeface="+mn-lt"/>
              </a:rPr>
              <a:t>Enable remote monitoring in resident’s own homes</a:t>
            </a:r>
          </a:p>
          <a:p>
            <a:pPr>
              <a:spcBef>
                <a:spcPts val="1200"/>
              </a:spcBef>
            </a:pPr>
            <a:r>
              <a:rPr lang="en-GB" sz="1200" dirty="0">
                <a:latin typeface="Roboto Regular" panose="02000000000000000000" pitchFamily="2" charset="0"/>
                <a:ea typeface="Roboto Regular" panose="02000000000000000000" pitchFamily="2" charset="0"/>
                <a:cs typeface="+mn-lt"/>
              </a:rPr>
              <a:t>Provide technology capabilities to support:</a:t>
            </a:r>
          </a:p>
          <a:p>
            <a:pPr lvl="1">
              <a:lnSpc>
                <a:spcPct val="100000"/>
              </a:lnSpc>
              <a:spcBef>
                <a:spcPts val="600"/>
              </a:spcBef>
            </a:pPr>
            <a:r>
              <a:rPr lang="en-GB" sz="1200" dirty="0">
                <a:latin typeface="Roboto Regular" panose="02000000000000000000" pitchFamily="2" charset="0"/>
                <a:ea typeface="Roboto Regular" panose="02000000000000000000" pitchFamily="2" charset="0"/>
                <a:cs typeface="+mn-lt"/>
              </a:rPr>
              <a:t>Unified communications – voice, video, messaging</a:t>
            </a:r>
          </a:p>
          <a:p>
            <a:pPr lvl="1">
              <a:lnSpc>
                <a:spcPct val="100000"/>
              </a:lnSpc>
              <a:spcBef>
                <a:spcPts val="600"/>
              </a:spcBef>
            </a:pPr>
            <a:r>
              <a:rPr lang="en-GB" sz="1200" dirty="0">
                <a:latin typeface="Roboto Regular" panose="02000000000000000000" pitchFamily="2" charset="0"/>
                <a:ea typeface="Roboto Regular" panose="02000000000000000000" pitchFamily="2" charset="0"/>
                <a:cs typeface="+mn-lt"/>
              </a:rPr>
              <a:t>Collaborative working – Microsoft Teams and other collaborative tools such as Mural, Pando</a:t>
            </a:r>
          </a:p>
          <a:p>
            <a:pPr lvl="1">
              <a:lnSpc>
                <a:spcPct val="100000"/>
              </a:lnSpc>
              <a:spcBef>
                <a:spcPts val="600"/>
              </a:spcBef>
            </a:pPr>
            <a:r>
              <a:rPr lang="en-GB" sz="1200" dirty="0">
                <a:latin typeface="Roboto Regular" panose="02000000000000000000" pitchFamily="2" charset="0"/>
                <a:ea typeface="Roboto Regular" panose="02000000000000000000" pitchFamily="2" charset="0"/>
                <a:cs typeface="+mn-lt"/>
              </a:rPr>
              <a:t>Remote patient consultations</a:t>
            </a:r>
          </a:p>
          <a:p>
            <a:pPr>
              <a:spcBef>
                <a:spcPts val="1200"/>
              </a:spcBef>
            </a:pPr>
            <a:r>
              <a:rPr lang="en-GB" sz="1200" dirty="0">
                <a:latin typeface="Roboto Regular" panose="02000000000000000000" pitchFamily="2" charset="0"/>
                <a:ea typeface="Roboto Regular" panose="02000000000000000000" pitchFamily="2" charset="0"/>
                <a:cs typeface="+mn-lt"/>
              </a:rPr>
              <a:t>Exploit advanced technologies – voice recognition, translation, MS Azure AI clinical analysis</a:t>
            </a:r>
          </a:p>
        </p:txBody>
      </p:sp>
      <p:sp>
        <p:nvSpPr>
          <p:cNvPr id="6" name="Rectangle 5">
            <a:extLst>
              <a:ext uri="{FF2B5EF4-FFF2-40B4-BE49-F238E27FC236}">
                <a16:creationId xmlns:a16="http://schemas.microsoft.com/office/drawing/2014/main" id="{B60C4599-D841-2346-8047-B1F5A987DA12}"/>
              </a:ext>
            </a:extLst>
          </p:cNvPr>
          <p:cNvSpPr/>
          <p:nvPr/>
        </p:nvSpPr>
        <p:spPr>
          <a:xfrm>
            <a:off x="360700" y="1433384"/>
            <a:ext cx="1604024" cy="375792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7" name="Rectangle 6">
            <a:extLst>
              <a:ext uri="{FF2B5EF4-FFF2-40B4-BE49-F238E27FC236}">
                <a16:creationId xmlns:a16="http://schemas.microsoft.com/office/drawing/2014/main" id="{EEE28460-BBC2-3341-911E-15310B122E28}"/>
              </a:ext>
            </a:extLst>
          </p:cNvPr>
          <p:cNvSpPr/>
          <p:nvPr/>
        </p:nvSpPr>
        <p:spPr>
          <a:xfrm>
            <a:off x="435870" y="1582613"/>
            <a:ext cx="1453683" cy="830997"/>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Infrastructure and Cyber Security</a:t>
            </a:r>
          </a:p>
        </p:txBody>
      </p:sp>
      <p:sp>
        <p:nvSpPr>
          <p:cNvPr id="8" name="Rectangle 7">
            <a:extLst>
              <a:ext uri="{FF2B5EF4-FFF2-40B4-BE49-F238E27FC236}">
                <a16:creationId xmlns:a16="http://schemas.microsoft.com/office/drawing/2014/main" id="{320E9D6C-7ED1-3340-B5A5-15BA87C532F4}"/>
              </a:ext>
            </a:extLst>
          </p:cNvPr>
          <p:cNvSpPr/>
          <p:nvPr/>
        </p:nvSpPr>
        <p:spPr>
          <a:xfrm>
            <a:off x="10290236" y="1433384"/>
            <a:ext cx="1604024" cy="3757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9" name="Rectangle 8">
            <a:extLst>
              <a:ext uri="{FF2B5EF4-FFF2-40B4-BE49-F238E27FC236}">
                <a16:creationId xmlns:a16="http://schemas.microsoft.com/office/drawing/2014/main" id="{9A1EF112-E4CB-8E44-A693-01D04B562D0E}"/>
              </a:ext>
            </a:extLst>
          </p:cNvPr>
          <p:cNvSpPr/>
          <p:nvPr/>
        </p:nvSpPr>
        <p:spPr>
          <a:xfrm>
            <a:off x="10440576" y="1582613"/>
            <a:ext cx="1303343" cy="1077218"/>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Information Exchange and Integration</a:t>
            </a:r>
          </a:p>
        </p:txBody>
      </p:sp>
      <p:sp>
        <p:nvSpPr>
          <p:cNvPr id="10" name="Content Placeholder 2">
            <a:extLst>
              <a:ext uri="{FF2B5EF4-FFF2-40B4-BE49-F238E27FC236}">
                <a16:creationId xmlns:a16="http://schemas.microsoft.com/office/drawing/2014/main" id="{19C0C3CB-747F-C340-AF15-E96997D1D5AA}"/>
              </a:ext>
            </a:extLst>
          </p:cNvPr>
          <p:cNvSpPr txBox="1">
            <a:spLocks/>
          </p:cNvSpPr>
          <p:nvPr/>
        </p:nvSpPr>
        <p:spPr>
          <a:xfrm>
            <a:off x="7772402" y="1433384"/>
            <a:ext cx="2442664" cy="3986923"/>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1200"/>
              </a:spcBef>
            </a:pPr>
            <a:r>
              <a:rPr lang="en-GB" sz="1200" dirty="0">
                <a:solidFill>
                  <a:schemeClr val="dk1"/>
                </a:solidFill>
                <a:latin typeface="Roboto Regular" panose="02000000000000000000" pitchFamily="2" charset="0"/>
              </a:rPr>
              <a:t>Ensure that APIs conform to NHS interoperability standards</a:t>
            </a:r>
          </a:p>
          <a:p>
            <a:pPr lvl="0">
              <a:spcBef>
                <a:spcPts val="1200"/>
              </a:spcBef>
            </a:pPr>
            <a:r>
              <a:rPr lang="en-GB" sz="1200" dirty="0">
                <a:solidFill>
                  <a:schemeClr val="dk1"/>
                </a:solidFill>
                <a:latin typeface="Roboto Regular" panose="02000000000000000000" pitchFamily="2" charset="0"/>
              </a:rPr>
              <a:t>Ensure interface with current NHS national systems (e.g., ErS, PDS, spine mini services etc.) and ready for future (API-ready)</a:t>
            </a:r>
          </a:p>
          <a:p>
            <a:pPr lvl="0">
              <a:spcBef>
                <a:spcPts val="1200"/>
              </a:spcBef>
            </a:pPr>
            <a:r>
              <a:rPr lang="en-GB" sz="1200" dirty="0">
                <a:solidFill>
                  <a:schemeClr val="dk1"/>
                </a:solidFill>
                <a:latin typeface="Roboto Regular" panose="02000000000000000000" pitchFamily="2" charset="0"/>
              </a:rPr>
              <a:t>Align all current exchange products (ACP, HIE) with the MVS1 national standard requirements</a:t>
            </a:r>
          </a:p>
          <a:p>
            <a:pPr lvl="0">
              <a:spcBef>
                <a:spcPts val="1200"/>
              </a:spcBef>
            </a:pPr>
            <a:r>
              <a:rPr lang="en-GB" sz="1200" dirty="0">
                <a:solidFill>
                  <a:schemeClr val="dk1"/>
                </a:solidFill>
                <a:latin typeface="Roboto Regular" panose="02000000000000000000" pitchFamily="2" charset="0"/>
              </a:rPr>
              <a:t>Deliver shared care records across a wide variety of care settings and provide data to other shared care records</a:t>
            </a:r>
          </a:p>
        </p:txBody>
      </p:sp>
    </p:spTree>
    <p:extLst>
      <p:ext uri="{BB962C8B-B14F-4D97-AF65-F5344CB8AC3E}">
        <p14:creationId xmlns:p14="http://schemas.microsoft.com/office/powerpoint/2010/main" val="123725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768F58-02DB-6B40-9C99-F4CB181BDA37}"/>
              </a:ext>
            </a:extLst>
          </p:cNvPr>
          <p:cNvSpPr/>
          <p:nvPr/>
        </p:nvSpPr>
        <p:spPr>
          <a:xfrm>
            <a:off x="124547" y="5944227"/>
            <a:ext cx="2619330" cy="913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graphicFrame>
        <p:nvGraphicFramePr>
          <p:cNvPr id="36" name="Object 35"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36" name="Object 35" hidden="1"/>
                      <p:cNvPicPr/>
                      <p:nvPr/>
                    </p:nvPicPr>
                    <p:blipFill>
                      <a:blip r:embed="rId4"/>
                      <a:stretch>
                        <a:fillRect/>
                      </a:stretch>
                    </p:blipFill>
                    <p:spPr>
                      <a:xfrm>
                        <a:off x="1525589" y="1589"/>
                        <a:ext cx="1587" cy="1587"/>
                      </a:xfrm>
                      <a:prstGeom prst="rect">
                        <a:avLst/>
                      </a:prstGeom>
                    </p:spPr>
                  </p:pic>
                </p:oleObj>
              </mc:Fallback>
            </mc:AlternateContent>
          </a:graphicData>
        </a:graphic>
      </p:graphicFrame>
      <p:sp>
        <p:nvSpPr>
          <p:cNvPr id="2" name="Title 1"/>
          <p:cNvSpPr>
            <a:spLocks noGrp="1"/>
          </p:cNvSpPr>
          <p:nvPr>
            <p:ph type="title"/>
          </p:nvPr>
        </p:nvSpPr>
        <p:spPr>
          <a:xfrm>
            <a:off x="371475" y="412690"/>
            <a:ext cx="10161935" cy="802641"/>
          </a:xfrm>
        </p:spPr>
        <p:txBody>
          <a:bodyPr/>
          <a:lstStyle/>
          <a:p>
            <a:pPr defTabSz="914377"/>
            <a:r>
              <a:rPr lang="en-GB" dirty="0"/>
              <a:t>Our outline Target Operating Model (TOM)</a:t>
            </a:r>
            <a:endParaRPr lang="en-GB" dirty="0">
              <a:latin typeface="Roboto Regular" panose="02000000000000000000" pitchFamily="2" charset="0"/>
            </a:endParaRPr>
          </a:p>
        </p:txBody>
      </p:sp>
      <p:sp>
        <p:nvSpPr>
          <p:cNvPr id="65" name="Text Placeholder 6"/>
          <p:cNvSpPr txBox="1">
            <a:spLocks/>
          </p:cNvSpPr>
          <p:nvPr/>
        </p:nvSpPr>
        <p:spPr>
          <a:xfrm>
            <a:off x="414670" y="1291531"/>
            <a:ext cx="10148655" cy="215900"/>
          </a:xfrm>
          <a:prstGeom prst="rect">
            <a:avLst/>
          </a:prstGeom>
        </p:spPr>
        <p:txBody>
          <a:bodyPr vert="horz" lIns="0" tIns="0" rIns="0" bIns="0" rtlCol="0">
            <a:noAutofit/>
          </a:bodyPr>
          <a:lstStyle>
            <a:defPPr>
              <a:defRPr lang="de-DE"/>
            </a:defPPr>
            <a:lvl1pPr indent="0">
              <a:lnSpc>
                <a:spcPct val="90000"/>
              </a:lnSpc>
              <a:spcBef>
                <a:spcPts val="1200"/>
              </a:spcBef>
              <a:spcAft>
                <a:spcPts val="0"/>
              </a:spcAft>
              <a:buFontTx/>
              <a:buNone/>
              <a:defRPr sz="1600" b="1"/>
            </a:lvl1pPr>
            <a:lvl2pPr marL="198000" indent="0">
              <a:lnSpc>
                <a:spcPct val="90000"/>
              </a:lnSpc>
              <a:spcBef>
                <a:spcPts val="600"/>
              </a:spcBef>
              <a:buFontTx/>
              <a:buNone/>
              <a:defRPr sz="1600" b="0"/>
            </a:lvl2pPr>
            <a:lvl3pPr marL="378612" indent="0">
              <a:lnSpc>
                <a:spcPct val="100000"/>
              </a:lnSpc>
              <a:spcBef>
                <a:spcPts val="0"/>
              </a:spcBef>
              <a:buFontTx/>
              <a:buNone/>
              <a:defRPr sz="1600" b="0"/>
            </a:lvl3pPr>
            <a:lvl4pPr marL="558612" indent="0">
              <a:lnSpc>
                <a:spcPct val="100000"/>
              </a:lnSpc>
              <a:spcBef>
                <a:spcPts val="0"/>
              </a:spcBef>
              <a:buFontTx/>
              <a:buNone/>
              <a:defRPr sz="1600" b="0"/>
            </a:lvl4pPr>
            <a:lvl5pPr marL="558612" indent="0">
              <a:lnSpc>
                <a:spcPct val="100000"/>
              </a:lnSpc>
              <a:spcBef>
                <a:spcPts val="0"/>
              </a:spcBef>
              <a:buFontTx/>
              <a:buNone/>
              <a:tabLst/>
              <a:defRPr sz="1600" b="0"/>
            </a:lvl5pPr>
            <a:lvl6pPr marL="717550" indent="-179388">
              <a:spcBef>
                <a:spcPct val="20000"/>
              </a:spcBef>
              <a:buFont typeface="Arial" panose="020B0604020202020204" pitchFamily="34" charset="0"/>
              <a:buChar char="–"/>
              <a:defRPr sz="1600"/>
            </a:lvl6pPr>
            <a:lvl7pPr marL="717550" indent="-179388">
              <a:spcBef>
                <a:spcPct val="20000"/>
              </a:spcBef>
              <a:buFont typeface="Arial" panose="020B0604020202020204" pitchFamily="34" charset="0"/>
              <a:buChar char="–"/>
              <a:defRPr sz="16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GB" b="0" dirty="0">
                <a:solidFill>
                  <a:schemeClr val="tx2"/>
                </a:solidFill>
                <a:latin typeface="Roboto Regular" panose="02000000000000000000" pitchFamily="2" charset="0"/>
                <a:ea typeface="Roboto Regular" panose="02000000000000000000" pitchFamily="2" charset="0"/>
              </a:rPr>
              <a:t>Integrated Care: Digital Components</a:t>
            </a:r>
          </a:p>
        </p:txBody>
      </p:sp>
      <p:sp>
        <p:nvSpPr>
          <p:cNvPr id="78" name="Rectangle 77"/>
          <p:cNvSpPr>
            <a:spLocks noChangeArrowheads="1"/>
          </p:cNvSpPr>
          <p:nvPr/>
        </p:nvSpPr>
        <p:spPr bwMode="gray">
          <a:xfrm>
            <a:off x="5199153" y="1783898"/>
            <a:ext cx="3220254" cy="894420"/>
          </a:xfrm>
          <a:prstGeom prst="rect">
            <a:avLst/>
          </a:prstGeom>
          <a:noFill/>
          <a:ln w="28575" algn="ctr">
            <a:noFill/>
            <a:miter lim="800000"/>
            <a:headEnd/>
            <a:tailEnd/>
          </a:ln>
          <a:effectLst/>
        </p:spPr>
        <p:txBody>
          <a:bodyPr lIns="45720" tIns="27432" rIns="18288" bIns="0" anchor="ctr"/>
          <a:lstStyle/>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Sets/monitors policies, standards and direction etc. to ensure interoperability, performance, and security of digital systems for health and care delivery, e.g., interoperability, data quality, information governance etc.</a:t>
            </a:r>
          </a:p>
        </p:txBody>
      </p:sp>
      <p:sp>
        <p:nvSpPr>
          <p:cNvPr id="103" name="Rectangle 102"/>
          <p:cNvSpPr>
            <a:spLocks noChangeArrowheads="1"/>
          </p:cNvSpPr>
          <p:nvPr/>
        </p:nvSpPr>
        <p:spPr bwMode="gray">
          <a:xfrm>
            <a:off x="5199153" y="5633919"/>
            <a:ext cx="3220254" cy="667998"/>
          </a:xfrm>
          <a:prstGeom prst="rect">
            <a:avLst/>
          </a:prstGeom>
          <a:noFill/>
          <a:ln w="28575" algn="ctr">
            <a:noFill/>
            <a:miter lim="800000"/>
            <a:headEnd/>
            <a:tailEnd/>
          </a:ln>
          <a:effectLst/>
        </p:spPr>
        <p:txBody>
          <a:bodyPr lIns="45720" tIns="27432" rIns="0" bIns="0" anchor="t"/>
          <a:lstStyle/>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Provides support to Digital systems users, including:</a:t>
            </a:r>
          </a:p>
          <a:p>
            <a:pPr marL="365125" lvl="1" indent="-182563" eaLnBrk="0" fontAlgn="base" hangingPunct="0">
              <a:spcAft>
                <a:spcPct val="0"/>
              </a:spcAft>
              <a:buClr>
                <a:schemeClr val="tx2"/>
              </a:buClr>
              <a:buFont typeface="System Font Regular"/>
              <a:buChar char="−"/>
            </a:pPr>
            <a:r>
              <a:rPr lang="en-GB" sz="1000" dirty="0">
                <a:latin typeface="Roboto Regular" panose="02000000000000000000" pitchFamily="2" charset="0"/>
                <a:ea typeface="Roboto Regular" panose="02000000000000000000" pitchFamily="2" charset="0"/>
              </a:rPr>
              <a:t>1st line support (basic)</a:t>
            </a:r>
          </a:p>
          <a:p>
            <a:pPr marL="365125" lvl="1" indent="-182563" eaLnBrk="0" fontAlgn="base" hangingPunct="0">
              <a:spcAft>
                <a:spcPct val="0"/>
              </a:spcAft>
              <a:buClr>
                <a:schemeClr val="tx2"/>
              </a:buClr>
              <a:buFont typeface="System Font Regular"/>
              <a:buChar char="−"/>
            </a:pPr>
            <a:r>
              <a:rPr lang="en-GB" sz="1000" dirty="0">
                <a:latin typeface="Roboto Regular" panose="02000000000000000000" pitchFamily="2" charset="0"/>
                <a:ea typeface="Roboto Regular" panose="02000000000000000000" pitchFamily="2" charset="0"/>
              </a:rPr>
              <a:t>2nd/ 3rd  line support (advanced) </a:t>
            </a:r>
          </a:p>
          <a:p>
            <a:pPr marL="365125" lvl="1" indent="-182563" eaLnBrk="0" fontAlgn="base" hangingPunct="0">
              <a:spcAft>
                <a:spcPct val="0"/>
              </a:spcAft>
              <a:buClr>
                <a:schemeClr val="tx2"/>
              </a:buClr>
              <a:buFont typeface="System Font Regular"/>
              <a:buChar char="−"/>
            </a:pPr>
            <a:r>
              <a:rPr lang="en-GB" sz="1000" dirty="0">
                <a:latin typeface="Roboto Regular" panose="02000000000000000000" pitchFamily="2" charset="0"/>
                <a:ea typeface="Roboto Regular" panose="02000000000000000000" pitchFamily="2" charset="0"/>
              </a:rPr>
              <a:t>4th line support (escalate to system vendor)</a:t>
            </a:r>
          </a:p>
        </p:txBody>
      </p:sp>
      <p:sp>
        <p:nvSpPr>
          <p:cNvPr id="110" name="Rectangle 109"/>
          <p:cNvSpPr>
            <a:spLocks noChangeArrowheads="1"/>
          </p:cNvSpPr>
          <p:nvPr/>
        </p:nvSpPr>
        <p:spPr bwMode="gray">
          <a:xfrm>
            <a:off x="8726305" y="1517157"/>
            <a:ext cx="3240000" cy="266743"/>
          </a:xfrm>
          <a:prstGeom prst="rect">
            <a:avLst/>
          </a:prstGeom>
          <a:solidFill>
            <a:schemeClr val="accent4">
              <a:lumMod val="40000"/>
              <a:lumOff val="60000"/>
            </a:schemeClr>
          </a:solidFill>
          <a:ln w="28575" algn="ctr">
            <a:noFill/>
            <a:miter lim="800000"/>
            <a:headEnd/>
            <a:tailEnd/>
          </a:ln>
          <a:effectLst/>
        </p:spPr>
        <p:txBody>
          <a:bodyPr lIns="0" tIns="0" rIns="0" bIns="0" anchor="ctr"/>
          <a:lstStyle/>
          <a:p>
            <a:pPr algn="ctr" eaLnBrk="0" fontAlgn="base" hangingPunct="0">
              <a:spcBef>
                <a:spcPct val="0"/>
              </a:spcBef>
              <a:spcAft>
                <a:spcPct val="0"/>
              </a:spcAft>
            </a:pPr>
            <a:r>
              <a:rPr lang="en-GB" sz="1000" dirty="0">
                <a:latin typeface="Roboto Regular" panose="02000000000000000000" pitchFamily="2" charset="0"/>
                <a:ea typeface="Roboto Regular" panose="02000000000000000000" pitchFamily="2" charset="0"/>
              </a:rPr>
              <a:t>Cyber Security </a:t>
            </a:r>
          </a:p>
        </p:txBody>
      </p:sp>
      <p:sp>
        <p:nvSpPr>
          <p:cNvPr id="111" name="Rectangle 110"/>
          <p:cNvSpPr>
            <a:spLocks noChangeArrowheads="1"/>
          </p:cNvSpPr>
          <p:nvPr/>
        </p:nvSpPr>
        <p:spPr bwMode="gray">
          <a:xfrm>
            <a:off x="8751649" y="1783900"/>
            <a:ext cx="3127448" cy="894420"/>
          </a:xfrm>
          <a:prstGeom prst="rect">
            <a:avLst/>
          </a:prstGeom>
          <a:noFill/>
          <a:ln w="28575" algn="ctr">
            <a:noFill/>
            <a:miter lim="800000"/>
            <a:headEnd/>
            <a:tailEnd/>
          </a:ln>
          <a:effectLst/>
        </p:spPr>
        <p:txBody>
          <a:bodyPr lIns="45720" tIns="27432" rIns="18288" bIns="0" anchor="t"/>
          <a:lstStyle/>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Prevents malicious attacks on the health and care digital systems</a:t>
            </a:r>
          </a:p>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Ensures data and information is secure at rest and in transit, security compliance of suppliers hosting or exchanging data</a:t>
            </a:r>
          </a:p>
        </p:txBody>
      </p:sp>
      <p:grpSp>
        <p:nvGrpSpPr>
          <p:cNvPr id="5" name="Group 4">
            <a:extLst>
              <a:ext uri="{FF2B5EF4-FFF2-40B4-BE49-F238E27FC236}">
                <a16:creationId xmlns:a16="http://schemas.microsoft.com/office/drawing/2014/main" id="{50469049-5E60-BE49-824E-407F0DED71A0}"/>
              </a:ext>
            </a:extLst>
          </p:cNvPr>
          <p:cNvGrpSpPr/>
          <p:nvPr/>
        </p:nvGrpSpPr>
        <p:grpSpPr>
          <a:xfrm>
            <a:off x="5179406" y="1517157"/>
            <a:ext cx="3510667" cy="4116773"/>
            <a:chOff x="5179407" y="1517157"/>
            <a:chExt cx="3240000" cy="4116773"/>
          </a:xfrm>
        </p:grpSpPr>
        <p:sp>
          <p:nvSpPr>
            <p:cNvPr id="80" name="Rectangle 79"/>
            <p:cNvSpPr>
              <a:spLocks noChangeArrowheads="1"/>
            </p:cNvSpPr>
            <p:nvPr/>
          </p:nvSpPr>
          <p:spPr bwMode="gray">
            <a:xfrm>
              <a:off x="5179407" y="1517157"/>
              <a:ext cx="3240000" cy="266743"/>
            </a:xfrm>
            <a:prstGeom prst="rect">
              <a:avLst/>
            </a:prstGeom>
            <a:solidFill>
              <a:schemeClr val="accent4">
                <a:lumMod val="40000"/>
                <a:lumOff val="60000"/>
              </a:schemeClr>
            </a:solidFill>
            <a:ln w="28575" algn="ctr">
              <a:noFill/>
              <a:miter lim="800000"/>
              <a:headEnd/>
              <a:tailEnd/>
            </a:ln>
            <a:effectLst/>
          </p:spPr>
          <p:txBody>
            <a:bodyPr lIns="0" tIns="0" rIns="0" bIns="0" anchor="ctr"/>
            <a:lstStyle/>
            <a:p>
              <a:pPr algn="ctr" eaLnBrk="0" fontAlgn="base" hangingPunct="0">
                <a:spcBef>
                  <a:spcPct val="0"/>
                </a:spcBef>
                <a:spcAft>
                  <a:spcPct val="0"/>
                </a:spcAft>
              </a:pPr>
              <a:r>
                <a:rPr lang="en-GB" sz="1000" dirty="0">
                  <a:latin typeface="Roboto Regular" panose="02000000000000000000" pitchFamily="2" charset="0"/>
                  <a:ea typeface="Roboto Regular" panose="02000000000000000000" pitchFamily="2" charset="0"/>
                </a:rPr>
                <a:t>    Policies, Procedures, Standards, Governance, Strategy</a:t>
              </a:r>
            </a:p>
          </p:txBody>
        </p:sp>
        <p:sp>
          <p:nvSpPr>
            <p:cNvPr id="102" name="Rectangle 101"/>
            <p:cNvSpPr>
              <a:spLocks noChangeArrowheads="1"/>
            </p:cNvSpPr>
            <p:nvPr/>
          </p:nvSpPr>
          <p:spPr bwMode="gray">
            <a:xfrm>
              <a:off x="5179407" y="5367187"/>
              <a:ext cx="3240000" cy="266743"/>
            </a:xfrm>
            <a:prstGeom prst="rect">
              <a:avLst/>
            </a:prstGeom>
            <a:solidFill>
              <a:schemeClr val="accent4">
                <a:lumMod val="40000"/>
                <a:lumOff val="60000"/>
              </a:schemeClr>
            </a:solidFill>
            <a:ln w="28575" algn="ctr">
              <a:noFill/>
              <a:miter lim="800000"/>
              <a:headEnd/>
              <a:tailEnd/>
            </a:ln>
            <a:effectLst/>
          </p:spPr>
          <p:txBody>
            <a:bodyPr lIns="0" tIns="0" rIns="0" bIns="0" anchor="ctr"/>
            <a:lstStyle/>
            <a:p>
              <a:pPr algn="ctr" eaLnBrk="0" fontAlgn="base" hangingPunct="0">
                <a:spcBef>
                  <a:spcPct val="0"/>
                </a:spcBef>
                <a:spcAft>
                  <a:spcPct val="0"/>
                </a:spcAft>
              </a:pPr>
              <a:r>
                <a:rPr lang="en-GB" sz="1000" dirty="0">
                  <a:latin typeface="Roboto Regular" panose="02000000000000000000" pitchFamily="2" charset="0"/>
                  <a:ea typeface="Roboto Regular" panose="02000000000000000000" pitchFamily="2" charset="0"/>
                </a:rPr>
                <a:t>Operations and Technical Support</a:t>
              </a:r>
            </a:p>
          </p:txBody>
        </p:sp>
        <p:sp>
          <p:nvSpPr>
            <p:cNvPr id="106" name="Rectangle 105"/>
            <p:cNvSpPr>
              <a:spLocks noChangeArrowheads="1"/>
            </p:cNvSpPr>
            <p:nvPr/>
          </p:nvSpPr>
          <p:spPr bwMode="gray">
            <a:xfrm>
              <a:off x="5179407" y="2743672"/>
              <a:ext cx="3240000" cy="266743"/>
            </a:xfrm>
            <a:prstGeom prst="rect">
              <a:avLst/>
            </a:prstGeom>
            <a:solidFill>
              <a:schemeClr val="accent4">
                <a:lumMod val="40000"/>
                <a:lumOff val="60000"/>
              </a:schemeClr>
            </a:solidFill>
            <a:ln w="28575" algn="ctr">
              <a:noFill/>
              <a:miter lim="800000"/>
              <a:headEnd/>
              <a:tailEnd/>
            </a:ln>
            <a:effectLst/>
          </p:spPr>
          <p:txBody>
            <a:bodyPr lIns="0" tIns="0" rIns="0" bIns="0" anchor="ctr"/>
            <a:lstStyle/>
            <a:p>
              <a:pPr algn="ctr" eaLnBrk="0" fontAlgn="base" hangingPunct="0">
                <a:spcBef>
                  <a:spcPct val="0"/>
                </a:spcBef>
                <a:spcAft>
                  <a:spcPct val="0"/>
                </a:spcAft>
              </a:pPr>
              <a:r>
                <a:rPr lang="en-GB" sz="1000" dirty="0">
                  <a:latin typeface="Roboto Regular" panose="02000000000000000000" pitchFamily="2" charset="0"/>
                  <a:ea typeface="Roboto Regular" panose="02000000000000000000" pitchFamily="2" charset="0"/>
                </a:rPr>
                <a:t>Applications and Systems</a:t>
              </a:r>
            </a:p>
          </p:txBody>
        </p:sp>
      </p:grpSp>
      <p:sp>
        <p:nvSpPr>
          <p:cNvPr id="107" name="Rectangle 106"/>
          <p:cNvSpPr>
            <a:spLocks noChangeArrowheads="1"/>
          </p:cNvSpPr>
          <p:nvPr/>
        </p:nvSpPr>
        <p:spPr bwMode="gray">
          <a:xfrm>
            <a:off x="5199153" y="2989729"/>
            <a:ext cx="3220254" cy="2346109"/>
          </a:xfrm>
          <a:prstGeom prst="rect">
            <a:avLst/>
          </a:prstGeom>
          <a:noFill/>
          <a:ln w="28575" algn="ctr">
            <a:noFill/>
            <a:miter lim="800000"/>
            <a:headEnd/>
            <a:tailEnd/>
          </a:ln>
          <a:effectLst/>
        </p:spPr>
        <p:txBody>
          <a:bodyPr lIns="45720" tIns="27432" rIns="18288" bIns="0" anchor="t"/>
          <a:lstStyle/>
          <a:p>
            <a:pPr marL="171450" indent="-171450" eaLnBrk="0" fontAlgn="base" hangingPunct="0">
              <a:spcBef>
                <a:spcPts val="30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ICS Level Applications and Organisation Applications:</a:t>
            </a:r>
          </a:p>
          <a:p>
            <a:pPr marL="365125" lvl="1" indent="-182563" eaLnBrk="0" fontAlgn="base" hangingPunct="0">
              <a:spcAft>
                <a:spcPct val="0"/>
              </a:spcAft>
              <a:buClr>
                <a:schemeClr val="tx2"/>
              </a:buClr>
              <a:buFont typeface="System Font Regular"/>
              <a:buChar char="−"/>
            </a:pPr>
            <a:r>
              <a:rPr lang="en-GB" sz="1000" dirty="0">
                <a:latin typeface="Roboto Regular" panose="02000000000000000000" pitchFamily="2" charset="0"/>
                <a:ea typeface="Roboto Regular" panose="02000000000000000000" pitchFamily="2" charset="0"/>
              </a:rPr>
              <a:t>ICS Applications are shared applications used by multiple health and care organisations or are applications managed at ICS level for strategic reasons, e.g., Unified shared health and care record, Population Health Management, Business Intelligence, Shared Care Planning etc.</a:t>
            </a:r>
          </a:p>
          <a:p>
            <a:pPr marL="365125" lvl="1" indent="-182563" eaLnBrk="0" fontAlgn="base" hangingPunct="0">
              <a:spcAft>
                <a:spcPct val="0"/>
              </a:spcAft>
              <a:buClr>
                <a:schemeClr val="tx2"/>
              </a:buClr>
              <a:buFont typeface="System Font Regular"/>
              <a:buChar char="−"/>
            </a:pPr>
            <a:r>
              <a:rPr lang="en-GB" sz="1000" dirty="0">
                <a:latin typeface="Roboto Regular" panose="02000000000000000000" pitchFamily="2" charset="0"/>
                <a:ea typeface="Roboto Regular" panose="02000000000000000000" pitchFamily="2" charset="0"/>
              </a:rPr>
              <a:t> Organisation Applications are applications specific to the health care providers, e.g., primary care, NHS Trusts, Social Care, voluntary sector etc.</a:t>
            </a:r>
          </a:p>
          <a:p>
            <a:pPr marL="365125" lvl="1" indent="-182563" eaLnBrk="0" fontAlgn="base" hangingPunct="0">
              <a:spcAft>
                <a:spcPct val="0"/>
              </a:spcAft>
              <a:buClr>
                <a:schemeClr val="tx2"/>
              </a:buClr>
              <a:buFont typeface="System Font Regular"/>
              <a:buChar char="−"/>
            </a:pPr>
            <a:r>
              <a:rPr lang="en-GB" sz="1000" dirty="0">
                <a:latin typeface="Roboto Regular" panose="02000000000000000000" pitchFamily="2" charset="0"/>
                <a:ea typeface="Roboto Regular" panose="02000000000000000000" pitchFamily="2" charset="0"/>
              </a:rPr>
              <a:t>Resident Empowerment​: Personal Care Records​, Online consultations​, Digital first strategy​, supports resident contributed information etc.</a:t>
            </a:r>
          </a:p>
        </p:txBody>
      </p:sp>
      <p:sp>
        <p:nvSpPr>
          <p:cNvPr id="114" name="Rectangle 113"/>
          <p:cNvSpPr>
            <a:spLocks noChangeArrowheads="1"/>
          </p:cNvSpPr>
          <p:nvPr/>
        </p:nvSpPr>
        <p:spPr bwMode="gray">
          <a:xfrm>
            <a:off x="8726305" y="2725024"/>
            <a:ext cx="3240000" cy="274557"/>
          </a:xfrm>
          <a:prstGeom prst="rect">
            <a:avLst/>
          </a:prstGeom>
          <a:solidFill>
            <a:schemeClr val="accent4">
              <a:lumMod val="40000"/>
              <a:lumOff val="60000"/>
            </a:schemeClr>
          </a:solidFill>
          <a:ln w="28575" algn="ctr">
            <a:noFill/>
            <a:miter lim="800000"/>
            <a:headEnd/>
            <a:tailEnd/>
          </a:ln>
          <a:effectLst/>
        </p:spPr>
        <p:txBody>
          <a:bodyPr lIns="0" tIns="0" rIns="0" bIns="0" anchor="ctr"/>
          <a:lstStyle/>
          <a:p>
            <a:pPr algn="ctr" eaLnBrk="0" fontAlgn="base" hangingPunct="0">
              <a:spcBef>
                <a:spcPct val="0"/>
              </a:spcBef>
              <a:spcAft>
                <a:spcPct val="0"/>
              </a:spcAft>
            </a:pPr>
            <a:r>
              <a:rPr lang="en-GB" sz="1000" dirty="0">
                <a:latin typeface="Roboto Regular" panose="02000000000000000000" pitchFamily="2" charset="0"/>
                <a:ea typeface="Roboto Regular" panose="02000000000000000000" pitchFamily="2" charset="0"/>
              </a:rPr>
              <a:t>Data Platforms and Registries</a:t>
            </a:r>
          </a:p>
        </p:txBody>
      </p:sp>
      <p:sp>
        <p:nvSpPr>
          <p:cNvPr id="115" name="Rectangle 114"/>
          <p:cNvSpPr>
            <a:spLocks noChangeArrowheads="1"/>
          </p:cNvSpPr>
          <p:nvPr/>
        </p:nvSpPr>
        <p:spPr bwMode="gray">
          <a:xfrm>
            <a:off x="8751649" y="2991765"/>
            <a:ext cx="3127448" cy="676511"/>
          </a:xfrm>
          <a:prstGeom prst="rect">
            <a:avLst/>
          </a:prstGeom>
          <a:noFill/>
          <a:ln w="28575" algn="ctr">
            <a:noFill/>
            <a:miter lim="800000"/>
            <a:headEnd/>
            <a:tailEnd/>
          </a:ln>
          <a:effectLst/>
        </p:spPr>
        <p:txBody>
          <a:bodyPr lIns="45720" tIns="27432" rIns="18288" bIns="0" anchor="t"/>
          <a:lstStyle/>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Enables secure and efficient storage, retrieval, and processing of health and care system data, e.g., storage of resident health and care record and care plan data etc.</a:t>
            </a:r>
          </a:p>
        </p:txBody>
      </p:sp>
      <p:sp>
        <p:nvSpPr>
          <p:cNvPr id="118" name="Rectangle 117"/>
          <p:cNvSpPr>
            <a:spLocks noChangeArrowheads="1"/>
          </p:cNvSpPr>
          <p:nvPr/>
        </p:nvSpPr>
        <p:spPr bwMode="gray">
          <a:xfrm>
            <a:off x="8717222" y="3723165"/>
            <a:ext cx="3240000" cy="274557"/>
          </a:xfrm>
          <a:prstGeom prst="rect">
            <a:avLst/>
          </a:prstGeom>
          <a:solidFill>
            <a:schemeClr val="accent4">
              <a:lumMod val="40000"/>
              <a:lumOff val="60000"/>
            </a:schemeClr>
          </a:solidFill>
          <a:ln w="28575" algn="ctr">
            <a:noFill/>
            <a:miter lim="800000"/>
            <a:headEnd/>
            <a:tailEnd/>
          </a:ln>
          <a:effectLst/>
        </p:spPr>
        <p:txBody>
          <a:bodyPr lIns="0" tIns="0" rIns="0" bIns="0" anchor="ctr"/>
          <a:lstStyle/>
          <a:p>
            <a:pPr algn="ctr" eaLnBrk="0" fontAlgn="base" hangingPunct="0">
              <a:spcBef>
                <a:spcPct val="0"/>
              </a:spcBef>
              <a:spcAft>
                <a:spcPct val="0"/>
              </a:spcAft>
            </a:pPr>
            <a:r>
              <a:rPr lang="en-GB" sz="1000" dirty="0">
                <a:latin typeface="Roboto Regular" panose="02000000000000000000" pitchFamily="2" charset="0"/>
                <a:ea typeface="Roboto Regular" panose="02000000000000000000" pitchFamily="2" charset="0"/>
              </a:rPr>
              <a:t>Information Exchange and Integration Engines</a:t>
            </a:r>
          </a:p>
        </p:txBody>
      </p:sp>
      <p:sp>
        <p:nvSpPr>
          <p:cNvPr id="119" name="Rectangle 118"/>
          <p:cNvSpPr>
            <a:spLocks noChangeArrowheads="1"/>
          </p:cNvSpPr>
          <p:nvPr/>
        </p:nvSpPr>
        <p:spPr bwMode="gray">
          <a:xfrm>
            <a:off x="8742566" y="3989905"/>
            <a:ext cx="3127448" cy="1091004"/>
          </a:xfrm>
          <a:prstGeom prst="rect">
            <a:avLst/>
          </a:prstGeom>
          <a:noFill/>
          <a:ln w="28575" algn="ctr">
            <a:noFill/>
            <a:miter lim="800000"/>
            <a:headEnd/>
            <a:tailEnd/>
          </a:ln>
          <a:effectLst/>
        </p:spPr>
        <p:txBody>
          <a:bodyPr lIns="45720" tIns="27432" rIns="18288" bIns="0" anchor="t"/>
          <a:lstStyle/>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Provides a  secure, common system for the data processing and exchange of shared information</a:t>
            </a:r>
          </a:p>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Interfacing with NHS National applications, e.g., ERS, EPS, SCR, CP-IS, PDS, Spine Mini Service etc.</a:t>
            </a:r>
          </a:p>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Supports resident care for out of area treatment providers and wider East Accord ICSs</a:t>
            </a:r>
          </a:p>
          <a:p>
            <a:pPr marL="171450" indent="-171450" eaLnBrk="0" fontAlgn="base" hangingPunct="0">
              <a:spcBef>
                <a:spcPct val="0"/>
              </a:spcBef>
              <a:spcAft>
                <a:spcPct val="0"/>
              </a:spcAft>
              <a:buClr>
                <a:schemeClr val="accent1"/>
              </a:buClr>
              <a:buFont typeface="Wingdings" pitchFamily="2" charset="2"/>
              <a:buChar char="§"/>
            </a:pPr>
            <a:endParaRPr lang="en-GB" sz="1000" dirty="0">
              <a:latin typeface="Roboto Regular" panose="02000000000000000000" pitchFamily="2" charset="0"/>
              <a:ea typeface="Roboto Regular" panose="02000000000000000000" pitchFamily="2" charset="0"/>
            </a:endParaRPr>
          </a:p>
        </p:txBody>
      </p:sp>
      <p:sp>
        <p:nvSpPr>
          <p:cNvPr id="122" name="Rectangle 121"/>
          <p:cNvSpPr>
            <a:spLocks noChangeArrowheads="1"/>
          </p:cNvSpPr>
          <p:nvPr/>
        </p:nvSpPr>
        <p:spPr bwMode="gray">
          <a:xfrm>
            <a:off x="8726305" y="5140756"/>
            <a:ext cx="3240000" cy="274557"/>
          </a:xfrm>
          <a:prstGeom prst="rect">
            <a:avLst/>
          </a:prstGeom>
          <a:solidFill>
            <a:schemeClr val="accent4">
              <a:lumMod val="40000"/>
              <a:lumOff val="60000"/>
            </a:schemeClr>
          </a:solidFill>
          <a:ln w="28575" algn="ctr">
            <a:noFill/>
            <a:miter lim="800000"/>
            <a:headEnd/>
            <a:tailEnd/>
          </a:ln>
          <a:effectLst/>
        </p:spPr>
        <p:txBody>
          <a:bodyPr lIns="0" tIns="0" rIns="0" bIns="0" anchor="ctr"/>
          <a:lstStyle/>
          <a:p>
            <a:pPr algn="ctr" eaLnBrk="0" fontAlgn="base" hangingPunct="0">
              <a:spcBef>
                <a:spcPct val="0"/>
              </a:spcBef>
              <a:spcAft>
                <a:spcPct val="0"/>
              </a:spcAft>
            </a:pPr>
            <a:r>
              <a:rPr lang="en-GB" sz="1000" dirty="0">
                <a:latin typeface="Roboto Regular" panose="02000000000000000000" pitchFamily="2" charset="0"/>
                <a:ea typeface="Roboto Regular" panose="02000000000000000000" pitchFamily="2" charset="0"/>
              </a:rPr>
              <a:t>Infrastructure</a:t>
            </a:r>
          </a:p>
        </p:txBody>
      </p:sp>
      <p:sp>
        <p:nvSpPr>
          <p:cNvPr id="123" name="Rectangle 122"/>
          <p:cNvSpPr>
            <a:spLocks noChangeArrowheads="1"/>
          </p:cNvSpPr>
          <p:nvPr/>
        </p:nvSpPr>
        <p:spPr bwMode="gray">
          <a:xfrm>
            <a:off x="8751649" y="5407497"/>
            <a:ext cx="3127448" cy="894420"/>
          </a:xfrm>
          <a:prstGeom prst="rect">
            <a:avLst/>
          </a:prstGeom>
          <a:noFill/>
          <a:ln w="28575" algn="ctr">
            <a:noFill/>
            <a:miter lim="800000"/>
            <a:headEnd/>
            <a:tailEnd/>
          </a:ln>
          <a:effectLst/>
        </p:spPr>
        <p:txBody>
          <a:bodyPr lIns="45720" tIns="27432" rIns="18288" bIns="0" anchor="t"/>
          <a:lstStyle/>
          <a:p>
            <a:pPr marL="171450" indent="-171450" eaLnBrk="0" fontAlgn="base" hangingPunct="0">
              <a:spcBef>
                <a:spcPct val="0"/>
              </a:spcBef>
              <a:spcAft>
                <a:spcPct val="0"/>
              </a:spcAft>
              <a:buClr>
                <a:schemeClr val="accent1"/>
              </a:buClr>
              <a:buFont typeface="Wingdings" pitchFamily="2" charset="2"/>
              <a:buChar char="§"/>
            </a:pPr>
            <a:r>
              <a:rPr lang="en-GB" sz="1000" dirty="0">
                <a:latin typeface="Roboto Regular" panose="02000000000000000000" pitchFamily="2" charset="0"/>
                <a:ea typeface="Roboto Regular" panose="02000000000000000000" pitchFamily="2" charset="0"/>
              </a:rPr>
              <a:t>Provides necessary network (e.g., LAN, WAN, WIFI, mobile access), user devices (e.g., workstations, laptops), input (e.g., sensors, medical devices), output (e.g., screens, portals), includes on premise and cloud based solutions</a:t>
            </a:r>
          </a:p>
        </p:txBody>
      </p:sp>
      <p:sp>
        <p:nvSpPr>
          <p:cNvPr id="92" name="Oval 2"/>
          <p:cNvSpPr>
            <a:spLocks noChangeArrowheads="1"/>
          </p:cNvSpPr>
          <p:nvPr/>
        </p:nvSpPr>
        <p:spPr bwMode="gray">
          <a:xfrm>
            <a:off x="5200016" y="1551191"/>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1</a:t>
            </a:r>
          </a:p>
        </p:txBody>
      </p:sp>
      <p:sp>
        <p:nvSpPr>
          <p:cNvPr id="104" name="Oval 2"/>
          <p:cNvSpPr>
            <a:spLocks noChangeArrowheads="1"/>
          </p:cNvSpPr>
          <p:nvPr/>
        </p:nvSpPr>
        <p:spPr bwMode="gray">
          <a:xfrm>
            <a:off x="5200016" y="2772911"/>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2</a:t>
            </a:r>
          </a:p>
        </p:txBody>
      </p:sp>
      <p:sp>
        <p:nvSpPr>
          <p:cNvPr id="108" name="Oval 2"/>
          <p:cNvSpPr>
            <a:spLocks noChangeArrowheads="1"/>
          </p:cNvSpPr>
          <p:nvPr/>
        </p:nvSpPr>
        <p:spPr bwMode="gray">
          <a:xfrm>
            <a:off x="5200016" y="5396426"/>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3</a:t>
            </a:r>
          </a:p>
        </p:txBody>
      </p:sp>
      <p:sp>
        <p:nvSpPr>
          <p:cNvPr id="112" name="Oval 2"/>
          <p:cNvSpPr>
            <a:spLocks noChangeArrowheads="1"/>
          </p:cNvSpPr>
          <p:nvPr/>
        </p:nvSpPr>
        <p:spPr bwMode="gray">
          <a:xfrm>
            <a:off x="8742566" y="1546396"/>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4</a:t>
            </a:r>
          </a:p>
        </p:txBody>
      </p:sp>
      <p:sp>
        <p:nvSpPr>
          <p:cNvPr id="116" name="Oval 2"/>
          <p:cNvSpPr>
            <a:spLocks noChangeArrowheads="1"/>
          </p:cNvSpPr>
          <p:nvPr/>
        </p:nvSpPr>
        <p:spPr bwMode="gray">
          <a:xfrm>
            <a:off x="8742566" y="2758170"/>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5</a:t>
            </a:r>
          </a:p>
        </p:txBody>
      </p:sp>
      <p:sp>
        <p:nvSpPr>
          <p:cNvPr id="120" name="Oval 2"/>
          <p:cNvSpPr>
            <a:spLocks noChangeArrowheads="1"/>
          </p:cNvSpPr>
          <p:nvPr/>
        </p:nvSpPr>
        <p:spPr bwMode="gray">
          <a:xfrm>
            <a:off x="8742566" y="3756311"/>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6</a:t>
            </a:r>
          </a:p>
        </p:txBody>
      </p:sp>
      <p:sp>
        <p:nvSpPr>
          <p:cNvPr id="124" name="Oval 2"/>
          <p:cNvSpPr>
            <a:spLocks noChangeArrowheads="1"/>
          </p:cNvSpPr>
          <p:nvPr/>
        </p:nvSpPr>
        <p:spPr bwMode="gray">
          <a:xfrm>
            <a:off x="8742566" y="5173902"/>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7</a:t>
            </a:r>
          </a:p>
        </p:txBody>
      </p:sp>
      <p:sp>
        <p:nvSpPr>
          <p:cNvPr id="15" name="Rectangle 14"/>
          <p:cNvSpPr>
            <a:spLocks noChangeArrowheads="1"/>
          </p:cNvSpPr>
          <p:nvPr/>
        </p:nvSpPr>
        <p:spPr bwMode="gray">
          <a:xfrm>
            <a:off x="403887" y="1904406"/>
            <a:ext cx="1080000" cy="4427728"/>
          </a:xfrm>
          <a:prstGeom prst="rect">
            <a:avLst/>
          </a:prstGeom>
          <a:solidFill>
            <a:schemeClr val="accent3"/>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91440" rIns="0" bIns="0" anchor="ctr"/>
          <a:lstStyle/>
          <a:p>
            <a:pPr algn="ctr" eaLnBrk="0" fontAlgn="base" hangingPunct="0">
              <a:spcBef>
                <a:spcPct val="0"/>
              </a:spcBef>
              <a:spcAft>
                <a:spcPct val="0"/>
              </a:spcAft>
            </a:pPr>
            <a:endParaRPr lang="en-GB" sz="1000" dirty="0">
              <a:latin typeface="Roboto Regular" panose="02000000000000000000" pitchFamily="2" charset="0"/>
            </a:endParaRPr>
          </a:p>
          <a:p>
            <a:pPr algn="ctr" eaLnBrk="0" fontAlgn="base" hangingPunct="0">
              <a:spcBef>
                <a:spcPct val="0"/>
              </a:spcBef>
              <a:spcAft>
                <a:spcPct val="0"/>
              </a:spcAft>
            </a:pPr>
            <a:r>
              <a:rPr lang="en-GB" sz="1000" dirty="0">
                <a:latin typeface="Roboto Regular" panose="02000000000000000000" pitchFamily="2" charset="0"/>
              </a:rPr>
              <a:t>Operations and Technical Support</a:t>
            </a:r>
          </a:p>
        </p:txBody>
      </p:sp>
      <p:sp>
        <p:nvSpPr>
          <p:cNvPr id="3" name="Rectangle 2"/>
          <p:cNvSpPr>
            <a:spLocks noChangeArrowheads="1"/>
          </p:cNvSpPr>
          <p:nvPr/>
        </p:nvSpPr>
        <p:spPr bwMode="gray">
          <a:xfrm>
            <a:off x="1527019" y="1904407"/>
            <a:ext cx="2448000" cy="4427727"/>
          </a:xfrm>
          <a:prstGeom prst="rect">
            <a:avLst/>
          </a:prstGeom>
          <a:solidFill>
            <a:schemeClr val="accent3"/>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91440" rIns="0" bIns="0" anchor="t"/>
          <a:lstStyle/>
          <a:p>
            <a:pPr algn="ctr" eaLnBrk="0" fontAlgn="base" hangingPunct="0">
              <a:spcBef>
                <a:spcPct val="0"/>
              </a:spcBef>
              <a:spcAft>
                <a:spcPct val="0"/>
              </a:spcAft>
            </a:pPr>
            <a:r>
              <a:rPr lang="en-GB" sz="1000" dirty="0">
                <a:latin typeface="Roboto Regular" panose="02000000000000000000" pitchFamily="2" charset="0"/>
              </a:rPr>
              <a:t>Applications and Systems</a:t>
            </a:r>
          </a:p>
        </p:txBody>
      </p:sp>
      <p:sp>
        <p:nvSpPr>
          <p:cNvPr id="14" name="Rectangle 13"/>
          <p:cNvSpPr>
            <a:spLocks noChangeArrowheads="1"/>
          </p:cNvSpPr>
          <p:nvPr/>
        </p:nvSpPr>
        <p:spPr bwMode="gray">
          <a:xfrm>
            <a:off x="1560441" y="5862860"/>
            <a:ext cx="2353352" cy="421768"/>
          </a:xfrm>
          <a:prstGeom prst="rect">
            <a:avLst/>
          </a:prstGeom>
          <a:solidFill>
            <a:schemeClr val="tx2"/>
          </a:solidFill>
          <a:ln w="9525">
            <a:solidFill>
              <a:schemeClr val="bg1"/>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1440" tIns="0" rIns="0" bIns="0" anchor="t"/>
          <a:lstStyle/>
          <a:p>
            <a:pPr algn="ctr" eaLnBrk="0" fontAlgn="base" hangingPunct="0">
              <a:spcBef>
                <a:spcPct val="0"/>
              </a:spcBef>
              <a:spcAft>
                <a:spcPct val="0"/>
              </a:spcAft>
            </a:pPr>
            <a:endParaRPr lang="en-GB" sz="1000" dirty="0">
              <a:latin typeface="Roboto Regular" panose="02000000000000000000" pitchFamily="2" charset="0"/>
            </a:endParaRPr>
          </a:p>
          <a:p>
            <a:pPr algn="ctr" eaLnBrk="0" fontAlgn="base" hangingPunct="0">
              <a:spcBef>
                <a:spcPct val="0"/>
              </a:spcBef>
              <a:spcAft>
                <a:spcPct val="0"/>
              </a:spcAft>
            </a:pPr>
            <a:r>
              <a:rPr lang="en-GB" sz="1000" dirty="0">
                <a:latin typeface="Roboto Regular" panose="02000000000000000000" pitchFamily="2" charset="0"/>
              </a:rPr>
              <a:t>Infrastructure</a:t>
            </a:r>
          </a:p>
        </p:txBody>
      </p:sp>
      <p:sp>
        <p:nvSpPr>
          <p:cNvPr id="35" name="Rectangle 34"/>
          <p:cNvSpPr>
            <a:spLocks noChangeArrowheads="1"/>
          </p:cNvSpPr>
          <p:nvPr/>
        </p:nvSpPr>
        <p:spPr bwMode="gray">
          <a:xfrm>
            <a:off x="403886" y="1529643"/>
            <a:ext cx="4680000" cy="324000"/>
          </a:xfrm>
          <a:prstGeom prst="rect">
            <a:avLst/>
          </a:prstGeom>
          <a:solidFill>
            <a:schemeClr val="accent3"/>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91440" rIns="0" bIns="0" anchor="t"/>
          <a:lstStyle/>
          <a:p>
            <a:pPr algn="ctr" eaLnBrk="0" fontAlgn="base" hangingPunct="0">
              <a:spcBef>
                <a:spcPct val="0"/>
              </a:spcBef>
              <a:spcAft>
                <a:spcPct val="0"/>
              </a:spcAft>
              <a:buClr>
                <a:srgbClr val="000000"/>
              </a:buClr>
              <a:buFont typeface="Wingdings" pitchFamily="2" charset="2"/>
              <a:buNone/>
            </a:pPr>
            <a:r>
              <a:rPr lang="en-GB" sz="1000" dirty="0">
                <a:latin typeface="Roboto Regular" panose="02000000000000000000" pitchFamily="2" charset="0"/>
              </a:rPr>
              <a:t>Policies, Procedures, Standards, Governance, Strategy</a:t>
            </a:r>
          </a:p>
        </p:txBody>
      </p:sp>
      <p:sp>
        <p:nvSpPr>
          <p:cNvPr id="17" name="Rectangle 16"/>
          <p:cNvSpPr>
            <a:spLocks noChangeArrowheads="1"/>
          </p:cNvSpPr>
          <p:nvPr/>
        </p:nvSpPr>
        <p:spPr bwMode="gray">
          <a:xfrm>
            <a:off x="4006600" y="1904407"/>
            <a:ext cx="1080000" cy="4437808"/>
          </a:xfrm>
          <a:prstGeom prst="rect">
            <a:avLst/>
          </a:prstGeom>
          <a:solidFill>
            <a:schemeClr val="accent3"/>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91440" rIns="0" bIns="0" anchor="ctr"/>
          <a:lstStyle/>
          <a:p>
            <a:pPr algn="ctr" eaLnBrk="0" fontAlgn="base" hangingPunct="0">
              <a:spcBef>
                <a:spcPct val="0"/>
              </a:spcBef>
              <a:spcAft>
                <a:spcPct val="0"/>
              </a:spcAft>
            </a:pPr>
            <a:r>
              <a:rPr lang="en-GB" sz="1000" dirty="0">
                <a:latin typeface="Roboto Regular" panose="02000000000000000000" pitchFamily="2" charset="0"/>
              </a:rPr>
              <a:t>Cyber Security  </a:t>
            </a:r>
          </a:p>
        </p:txBody>
      </p:sp>
      <p:sp>
        <p:nvSpPr>
          <p:cNvPr id="4" name="Rectangle 3"/>
          <p:cNvSpPr>
            <a:spLocks noChangeArrowheads="1"/>
          </p:cNvSpPr>
          <p:nvPr/>
        </p:nvSpPr>
        <p:spPr bwMode="gray">
          <a:xfrm>
            <a:off x="1560441" y="2291983"/>
            <a:ext cx="1170099" cy="2604403"/>
          </a:xfrm>
          <a:prstGeom prst="rect">
            <a:avLst/>
          </a:prstGeom>
          <a:solidFill>
            <a:schemeClr val="tx2"/>
          </a:solidFill>
          <a:ln w="9525">
            <a:solidFill>
              <a:schemeClr val="bg1"/>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0" tIns="91440" rIns="0" bIns="0" anchor="t"/>
          <a:lstStyle/>
          <a:p>
            <a:pPr algn="ctr" eaLnBrk="0" fontAlgn="base" hangingPunct="0">
              <a:spcBef>
                <a:spcPct val="0"/>
              </a:spcBef>
              <a:spcAft>
                <a:spcPct val="0"/>
              </a:spcAft>
            </a:pPr>
            <a:r>
              <a:rPr lang="en-GB" sz="1000" dirty="0">
                <a:latin typeface="Roboto Regular" panose="02000000000000000000" pitchFamily="2" charset="0"/>
              </a:rPr>
              <a:t>ICS Level Applications</a:t>
            </a:r>
          </a:p>
        </p:txBody>
      </p:sp>
      <p:sp>
        <p:nvSpPr>
          <p:cNvPr id="37" name="Rectangle 36"/>
          <p:cNvSpPr>
            <a:spLocks noChangeArrowheads="1"/>
          </p:cNvSpPr>
          <p:nvPr/>
        </p:nvSpPr>
        <p:spPr bwMode="gray">
          <a:xfrm>
            <a:off x="2771418" y="2291983"/>
            <a:ext cx="1142375" cy="2604403"/>
          </a:xfrm>
          <a:prstGeom prst="rect">
            <a:avLst/>
          </a:prstGeom>
          <a:solidFill>
            <a:schemeClr val="tx2"/>
          </a:solidFill>
          <a:ln w="9525">
            <a:solidFill>
              <a:schemeClr val="bg1"/>
            </a:solidFill>
            <a:headEnd/>
            <a:tailEnd/>
          </a:ln>
        </p:spPr>
        <p:style>
          <a:lnRef idx="2">
            <a:schemeClr val="accent5">
              <a:shade val="50000"/>
            </a:schemeClr>
          </a:lnRef>
          <a:fillRef idx="1">
            <a:schemeClr val="accent5"/>
          </a:fillRef>
          <a:effectRef idx="0">
            <a:schemeClr val="accent5"/>
          </a:effectRef>
          <a:fontRef idx="minor">
            <a:schemeClr val="lt1"/>
          </a:fontRef>
        </p:style>
        <p:txBody>
          <a:bodyPr lIns="0" tIns="91440" rIns="0" bIns="0" anchor="t"/>
          <a:lstStyle/>
          <a:p>
            <a:pPr algn="ctr" eaLnBrk="0" fontAlgn="base" hangingPunct="0">
              <a:spcBef>
                <a:spcPct val="0"/>
              </a:spcBef>
              <a:spcAft>
                <a:spcPct val="0"/>
              </a:spcAft>
            </a:pPr>
            <a:r>
              <a:rPr lang="en-GB" sz="1000" dirty="0">
                <a:latin typeface="Roboto Regular" panose="02000000000000000000" pitchFamily="2" charset="0"/>
              </a:rPr>
              <a:t>Organisation Level </a:t>
            </a:r>
            <a:br>
              <a:rPr lang="en-GB" sz="1000" dirty="0">
                <a:latin typeface="Roboto Regular" panose="02000000000000000000" pitchFamily="2" charset="0"/>
              </a:rPr>
            </a:br>
            <a:r>
              <a:rPr lang="en-GB" sz="1000" dirty="0">
                <a:latin typeface="Roboto Regular" panose="02000000000000000000" pitchFamily="2" charset="0"/>
              </a:rPr>
              <a:t>Applications</a:t>
            </a:r>
          </a:p>
        </p:txBody>
      </p:sp>
      <p:sp>
        <p:nvSpPr>
          <p:cNvPr id="54" name="Rectangle 53"/>
          <p:cNvSpPr>
            <a:spLocks noChangeArrowheads="1"/>
          </p:cNvSpPr>
          <p:nvPr/>
        </p:nvSpPr>
        <p:spPr bwMode="gray">
          <a:xfrm>
            <a:off x="1615629" y="2575767"/>
            <a:ext cx="1079234" cy="2217975"/>
          </a:xfrm>
          <a:prstGeom prst="rect">
            <a:avLst/>
          </a:prstGeom>
          <a:noFill/>
          <a:ln w="28575" algn="ctr">
            <a:noFill/>
            <a:miter lim="800000"/>
            <a:headEnd/>
            <a:tailEnd/>
          </a:ln>
          <a:effectLst/>
        </p:spPr>
        <p:txBody>
          <a:bodyPr lIns="0" tIns="0" rIns="0" bIns="0" anchor="ctr"/>
          <a:lstStyle/>
          <a:p>
            <a:pPr marL="115888" indent="-61913" eaLnBrk="0" fontAlgn="base" hangingPunct="0">
              <a:spcBef>
                <a:spcPts val="300"/>
              </a:spcBef>
              <a:spcAft>
                <a:spcPct val="0"/>
              </a:spcAft>
              <a:buClr>
                <a:schemeClr val="bg1"/>
              </a:buClr>
              <a:buFont typeface="Arial" panose="020B0604020202020204" pitchFamily="34" charset="0"/>
              <a:buChar char="•"/>
            </a:pPr>
            <a:r>
              <a:rPr lang="en-GB" sz="800" dirty="0">
                <a:solidFill>
                  <a:schemeClr val="bg1"/>
                </a:solidFill>
                <a:latin typeface="Roboto Regular" panose="02000000000000000000" pitchFamily="2" charset="0"/>
                <a:ea typeface="Roboto Regular" panose="02000000000000000000" pitchFamily="2" charset="0"/>
              </a:rPr>
              <a:t>Unified Shared Health and Care Record</a:t>
            </a:r>
          </a:p>
          <a:p>
            <a:pPr marL="115888" indent="-61913" eaLnBrk="0" fontAlgn="base" hangingPunct="0">
              <a:spcBef>
                <a:spcPts val="300"/>
              </a:spcBef>
              <a:spcAft>
                <a:spcPct val="0"/>
              </a:spcAft>
              <a:buClr>
                <a:schemeClr val="bg1"/>
              </a:buClr>
              <a:buFont typeface="Arial" panose="020B0604020202020204" pitchFamily="34" charset="0"/>
              <a:buChar char="•"/>
            </a:pPr>
            <a:r>
              <a:rPr lang="en-GB" sz="800" dirty="0">
                <a:solidFill>
                  <a:schemeClr val="bg1"/>
                </a:solidFill>
                <a:latin typeface="Roboto Regular" panose="02000000000000000000" pitchFamily="2" charset="0"/>
                <a:ea typeface="Roboto Regular" panose="02000000000000000000" pitchFamily="2" charset="0"/>
              </a:rPr>
              <a:t>Shared Care Planning</a:t>
            </a:r>
          </a:p>
          <a:p>
            <a:pPr marL="115888" indent="-61913" eaLnBrk="0" fontAlgn="base" hangingPunct="0">
              <a:spcBef>
                <a:spcPts val="300"/>
              </a:spcBef>
              <a:spcAft>
                <a:spcPct val="0"/>
              </a:spcAft>
              <a:buClr>
                <a:schemeClr val="bg1"/>
              </a:buClr>
              <a:buFont typeface="Arial" panose="020B0604020202020204" pitchFamily="34" charset="0"/>
              <a:buChar char="•"/>
            </a:pPr>
            <a:r>
              <a:rPr lang="en-GB" sz="800" dirty="0">
                <a:solidFill>
                  <a:schemeClr val="bg1"/>
                </a:solidFill>
                <a:latin typeface="Roboto Regular" panose="02000000000000000000" pitchFamily="2" charset="0"/>
                <a:ea typeface="Roboto Regular" panose="02000000000000000000" pitchFamily="2" charset="0"/>
              </a:rPr>
              <a:t>Business Intelligence</a:t>
            </a:r>
          </a:p>
          <a:p>
            <a:pPr marL="115888" indent="-61913" eaLnBrk="0" fontAlgn="base" hangingPunct="0">
              <a:spcBef>
                <a:spcPts val="300"/>
              </a:spcBef>
              <a:spcAft>
                <a:spcPct val="0"/>
              </a:spcAft>
              <a:buClr>
                <a:schemeClr val="bg1"/>
              </a:buClr>
              <a:buFont typeface="Arial" panose="020B0604020202020204" pitchFamily="34" charset="0"/>
              <a:buChar char="•"/>
            </a:pPr>
            <a:r>
              <a:rPr lang="en-GB" sz="800" dirty="0">
                <a:solidFill>
                  <a:schemeClr val="bg1"/>
                </a:solidFill>
                <a:latin typeface="Roboto Regular" panose="02000000000000000000" pitchFamily="2" charset="0"/>
                <a:ea typeface="Roboto Regular" panose="02000000000000000000" pitchFamily="2" charset="0"/>
              </a:rPr>
              <a:t>Population Health Management:</a:t>
            </a:r>
          </a:p>
          <a:p>
            <a:pPr marL="180975" lvl="1" indent="-127000" eaLnBrk="0" fontAlgn="base" hangingPunct="0">
              <a:spcBef>
                <a:spcPts val="300"/>
              </a:spcBef>
              <a:spcAft>
                <a:spcPct val="0"/>
              </a:spcAft>
              <a:buClr>
                <a:schemeClr val="bg1"/>
              </a:buClr>
              <a:buFont typeface="System Font Regular"/>
              <a:buChar char="−"/>
            </a:pPr>
            <a:r>
              <a:rPr lang="en-GB" sz="800" dirty="0">
                <a:solidFill>
                  <a:schemeClr val="bg1"/>
                </a:solidFill>
                <a:latin typeface="Roboto Regular" panose="02000000000000000000" pitchFamily="2" charset="0"/>
                <a:ea typeface="Roboto Regular" panose="02000000000000000000" pitchFamily="2" charset="0"/>
              </a:rPr>
              <a:t>Direct Patient Care analytics</a:t>
            </a:r>
          </a:p>
          <a:p>
            <a:pPr marL="180975" indent="-127000" eaLnBrk="0" fontAlgn="base" hangingPunct="0">
              <a:spcAft>
                <a:spcPct val="0"/>
              </a:spcAft>
              <a:buClr>
                <a:schemeClr val="bg1"/>
              </a:buClr>
              <a:buFont typeface="System Font Regular"/>
              <a:buChar char="−"/>
            </a:pPr>
            <a:r>
              <a:rPr lang="en-GB" sz="800" dirty="0">
                <a:solidFill>
                  <a:schemeClr val="bg1"/>
                </a:solidFill>
                <a:latin typeface="Roboto Regular" panose="02000000000000000000" pitchFamily="2" charset="0"/>
                <a:ea typeface="Roboto Regular" panose="02000000000000000000" pitchFamily="2" charset="0"/>
              </a:rPr>
              <a:t>Secondary Use, e.g., risk stratification</a:t>
            </a:r>
          </a:p>
        </p:txBody>
      </p:sp>
      <p:sp>
        <p:nvSpPr>
          <p:cNvPr id="85" name="Rectangle 84"/>
          <p:cNvSpPr>
            <a:spLocks noChangeArrowheads="1"/>
          </p:cNvSpPr>
          <p:nvPr/>
        </p:nvSpPr>
        <p:spPr bwMode="gray">
          <a:xfrm>
            <a:off x="1560441" y="5437438"/>
            <a:ext cx="2353352" cy="355171"/>
          </a:xfrm>
          <a:prstGeom prst="rect">
            <a:avLst/>
          </a:prstGeom>
          <a:solidFill>
            <a:schemeClr val="tx2"/>
          </a:solidFill>
          <a:ln w="9525">
            <a:solidFill>
              <a:schemeClr val="bg1"/>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1440" tIns="0" rIns="0" bIns="0" anchor="ctr"/>
          <a:lstStyle/>
          <a:p>
            <a:pPr algn="ctr" eaLnBrk="0" fontAlgn="base" hangingPunct="0">
              <a:spcBef>
                <a:spcPct val="0"/>
              </a:spcBef>
              <a:spcAft>
                <a:spcPct val="0"/>
              </a:spcAft>
            </a:pPr>
            <a:r>
              <a:rPr lang="en-GB" sz="1000" dirty="0">
                <a:latin typeface="Roboto Regular" panose="02000000000000000000" pitchFamily="2" charset="0"/>
              </a:rPr>
              <a:t>Exchange and Integration Engines </a:t>
            </a:r>
          </a:p>
        </p:txBody>
      </p:sp>
      <p:sp>
        <p:nvSpPr>
          <p:cNvPr id="59" name="Rectangle 58"/>
          <p:cNvSpPr>
            <a:spLocks noChangeArrowheads="1"/>
          </p:cNvSpPr>
          <p:nvPr/>
        </p:nvSpPr>
        <p:spPr bwMode="gray">
          <a:xfrm>
            <a:off x="1560441" y="4966637"/>
            <a:ext cx="2353352" cy="400550"/>
          </a:xfrm>
          <a:prstGeom prst="rect">
            <a:avLst/>
          </a:prstGeom>
          <a:solidFill>
            <a:schemeClr val="tx2"/>
          </a:solidFill>
          <a:ln w="9525">
            <a:solidFill>
              <a:schemeClr val="bg1"/>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1440" tIns="0" rIns="0" bIns="0" anchor="ctr"/>
          <a:lstStyle/>
          <a:p>
            <a:pPr algn="ctr" eaLnBrk="0" fontAlgn="base" hangingPunct="0">
              <a:spcBef>
                <a:spcPct val="0"/>
              </a:spcBef>
              <a:spcAft>
                <a:spcPct val="0"/>
              </a:spcAft>
            </a:pPr>
            <a:r>
              <a:rPr lang="en-GB" sz="1000" dirty="0">
                <a:latin typeface="Roboto Regular" panose="02000000000000000000" pitchFamily="2" charset="0"/>
              </a:rPr>
              <a:t>Data Platforms </a:t>
            </a:r>
          </a:p>
          <a:p>
            <a:pPr algn="ctr" eaLnBrk="0" fontAlgn="base" hangingPunct="0">
              <a:spcBef>
                <a:spcPct val="0"/>
              </a:spcBef>
              <a:spcAft>
                <a:spcPct val="0"/>
              </a:spcAft>
            </a:pPr>
            <a:r>
              <a:rPr lang="en-GB" sz="1000" dirty="0">
                <a:latin typeface="Roboto Regular" panose="02000000000000000000" pitchFamily="2" charset="0"/>
              </a:rPr>
              <a:t>and Registries</a:t>
            </a:r>
          </a:p>
        </p:txBody>
      </p:sp>
      <p:sp>
        <p:nvSpPr>
          <p:cNvPr id="93" name="Oval 2"/>
          <p:cNvSpPr>
            <a:spLocks noChangeArrowheads="1"/>
          </p:cNvSpPr>
          <p:nvPr/>
        </p:nvSpPr>
        <p:spPr bwMode="gray">
          <a:xfrm>
            <a:off x="768534" y="1615588"/>
            <a:ext cx="208800" cy="208800"/>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000" dirty="0">
                <a:solidFill>
                  <a:schemeClr val="bg1"/>
                </a:solidFill>
                <a:latin typeface="Roboto Regular" panose="02000000000000000000" pitchFamily="2" charset="0"/>
                <a:ea typeface="Roboto Regular" panose="02000000000000000000" pitchFamily="2" charset="0"/>
              </a:rPr>
              <a:t>1</a:t>
            </a:r>
          </a:p>
        </p:txBody>
      </p:sp>
      <p:sp>
        <p:nvSpPr>
          <p:cNvPr id="94" name="Oval 2"/>
          <p:cNvSpPr>
            <a:spLocks noChangeArrowheads="1"/>
          </p:cNvSpPr>
          <p:nvPr/>
        </p:nvSpPr>
        <p:spPr bwMode="gray">
          <a:xfrm>
            <a:off x="775103" y="3668276"/>
            <a:ext cx="208800" cy="208800"/>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000" dirty="0">
                <a:solidFill>
                  <a:schemeClr val="bg1"/>
                </a:solidFill>
                <a:latin typeface="Roboto Regular" panose="02000000000000000000" pitchFamily="2" charset="0"/>
                <a:ea typeface="Roboto Regular" panose="02000000000000000000" pitchFamily="2" charset="0"/>
              </a:rPr>
              <a:t>3</a:t>
            </a:r>
          </a:p>
        </p:txBody>
      </p:sp>
      <p:sp>
        <p:nvSpPr>
          <p:cNvPr id="95" name="Oval 2"/>
          <p:cNvSpPr>
            <a:spLocks noChangeArrowheads="1"/>
          </p:cNvSpPr>
          <p:nvPr/>
        </p:nvSpPr>
        <p:spPr bwMode="gray">
          <a:xfrm>
            <a:off x="1764048" y="1978377"/>
            <a:ext cx="208800" cy="208800"/>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000" dirty="0">
                <a:solidFill>
                  <a:schemeClr val="bg1"/>
                </a:solidFill>
                <a:latin typeface="Roboto Regular" panose="02000000000000000000" pitchFamily="2" charset="0"/>
                <a:ea typeface="Roboto Regular" panose="02000000000000000000" pitchFamily="2" charset="0"/>
              </a:rPr>
              <a:t>2</a:t>
            </a:r>
          </a:p>
        </p:txBody>
      </p:sp>
      <p:sp>
        <p:nvSpPr>
          <p:cNvPr id="96" name="Oval 2"/>
          <p:cNvSpPr>
            <a:spLocks noChangeArrowheads="1"/>
          </p:cNvSpPr>
          <p:nvPr/>
        </p:nvSpPr>
        <p:spPr bwMode="gray">
          <a:xfrm>
            <a:off x="4351890" y="3668276"/>
            <a:ext cx="208800" cy="208800"/>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000" dirty="0">
                <a:solidFill>
                  <a:schemeClr val="bg1"/>
                </a:solidFill>
                <a:latin typeface="Roboto Regular" panose="02000000000000000000" pitchFamily="2" charset="0"/>
                <a:ea typeface="Roboto Regular" panose="02000000000000000000" pitchFamily="2" charset="0"/>
              </a:rPr>
              <a:t>4</a:t>
            </a:r>
          </a:p>
        </p:txBody>
      </p:sp>
      <p:sp>
        <p:nvSpPr>
          <p:cNvPr id="97" name="Oval 2"/>
          <p:cNvSpPr>
            <a:spLocks noChangeArrowheads="1"/>
          </p:cNvSpPr>
          <p:nvPr/>
        </p:nvSpPr>
        <p:spPr bwMode="gray">
          <a:xfrm>
            <a:off x="1211186" y="5127039"/>
            <a:ext cx="208800" cy="208800"/>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000" dirty="0">
                <a:solidFill>
                  <a:schemeClr val="bg1"/>
                </a:solidFill>
                <a:latin typeface="Roboto Regular" panose="02000000000000000000" pitchFamily="2" charset="0"/>
                <a:ea typeface="Roboto Regular" panose="02000000000000000000" pitchFamily="2" charset="0"/>
              </a:rPr>
              <a:t>5</a:t>
            </a:r>
          </a:p>
        </p:txBody>
      </p:sp>
      <p:sp>
        <p:nvSpPr>
          <p:cNvPr id="99" name="Oval 2"/>
          <p:cNvSpPr>
            <a:spLocks noChangeArrowheads="1"/>
          </p:cNvSpPr>
          <p:nvPr/>
        </p:nvSpPr>
        <p:spPr bwMode="gray">
          <a:xfrm>
            <a:off x="1211186" y="5527589"/>
            <a:ext cx="208800" cy="208800"/>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000" dirty="0">
                <a:solidFill>
                  <a:schemeClr val="bg1"/>
                </a:solidFill>
                <a:latin typeface="Roboto Regular" panose="02000000000000000000" pitchFamily="2" charset="0"/>
                <a:ea typeface="Roboto Regular" panose="02000000000000000000" pitchFamily="2" charset="0"/>
              </a:rPr>
              <a:t>6</a:t>
            </a:r>
          </a:p>
        </p:txBody>
      </p:sp>
      <p:sp>
        <p:nvSpPr>
          <p:cNvPr id="100" name="Oval 2"/>
          <p:cNvSpPr>
            <a:spLocks noChangeArrowheads="1"/>
          </p:cNvSpPr>
          <p:nvPr/>
        </p:nvSpPr>
        <p:spPr bwMode="gray">
          <a:xfrm>
            <a:off x="1211186" y="5984747"/>
            <a:ext cx="208800" cy="208800"/>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000" dirty="0">
                <a:solidFill>
                  <a:schemeClr val="bg1"/>
                </a:solidFill>
                <a:latin typeface="Roboto Regular" panose="02000000000000000000" pitchFamily="2" charset="0"/>
                <a:ea typeface="Roboto Regular" panose="02000000000000000000" pitchFamily="2" charset="0"/>
              </a:rPr>
              <a:t>7</a:t>
            </a:r>
          </a:p>
        </p:txBody>
      </p:sp>
      <p:pic>
        <p:nvPicPr>
          <p:cNvPr id="56" name="Graphic 55">
            <a:extLst>
              <a:ext uri="{FF2B5EF4-FFF2-40B4-BE49-F238E27FC236}">
                <a16:creationId xmlns:a16="http://schemas.microsoft.com/office/drawing/2014/main" id="{CAF71B08-E0AE-4F84-9F88-0C501C722C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7394" y="2751693"/>
            <a:ext cx="288000" cy="288000"/>
          </a:xfrm>
          <a:prstGeom prst="rect">
            <a:avLst/>
          </a:prstGeom>
        </p:spPr>
      </p:pic>
      <p:sp>
        <p:nvSpPr>
          <p:cNvPr id="57" name="Text Box 131">
            <a:extLst>
              <a:ext uri="{FF2B5EF4-FFF2-40B4-BE49-F238E27FC236}">
                <a16:creationId xmlns:a16="http://schemas.microsoft.com/office/drawing/2014/main" id="{ECDEFFFB-3231-4D05-B0E6-735F04AC906B}"/>
              </a:ext>
            </a:extLst>
          </p:cNvPr>
          <p:cNvSpPr txBox="1">
            <a:spLocks noChangeAspect="1" noChangeArrowheads="1"/>
          </p:cNvSpPr>
          <p:nvPr/>
        </p:nvSpPr>
        <p:spPr bwMode="gray">
          <a:xfrm>
            <a:off x="2817740" y="3071508"/>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GB" altLang="en-US" sz="700" dirty="0">
                <a:solidFill>
                  <a:schemeClr val="bg1"/>
                </a:solidFill>
                <a:latin typeface="Roboto Regular" panose="02000000000000000000" pitchFamily="2" charset="0"/>
                <a:ea typeface="Roboto Regular" panose="02000000000000000000" pitchFamily="2" charset="0"/>
              </a:rPr>
              <a:t>Primary Care</a:t>
            </a:r>
            <a:endParaRPr lang="en-GB" altLang="en-US" sz="646" dirty="0">
              <a:solidFill>
                <a:schemeClr val="bg1"/>
              </a:solidFill>
              <a:latin typeface="Roboto Regular" panose="02000000000000000000" pitchFamily="2" charset="0"/>
              <a:ea typeface="Roboto Regular" panose="02000000000000000000" pitchFamily="2" charset="0"/>
            </a:endParaRPr>
          </a:p>
        </p:txBody>
      </p:sp>
      <p:pic>
        <p:nvPicPr>
          <p:cNvPr id="61" name="Graphic 60">
            <a:extLst>
              <a:ext uri="{FF2B5EF4-FFF2-40B4-BE49-F238E27FC236}">
                <a16:creationId xmlns:a16="http://schemas.microsoft.com/office/drawing/2014/main" id="{0E745FAA-DC51-4A79-A014-3832E2C79F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75397" y="2776468"/>
            <a:ext cx="360000" cy="360000"/>
          </a:xfrm>
          <a:prstGeom prst="rect">
            <a:avLst/>
          </a:prstGeom>
        </p:spPr>
      </p:pic>
      <p:sp>
        <p:nvSpPr>
          <p:cNvPr id="62" name="Text Box 131">
            <a:extLst>
              <a:ext uri="{FF2B5EF4-FFF2-40B4-BE49-F238E27FC236}">
                <a16:creationId xmlns:a16="http://schemas.microsoft.com/office/drawing/2014/main" id="{F52CB6AD-6242-4240-BE9D-5248C9EFB529}"/>
              </a:ext>
            </a:extLst>
          </p:cNvPr>
          <p:cNvSpPr txBox="1">
            <a:spLocks noChangeAspect="1" noChangeArrowheads="1"/>
          </p:cNvSpPr>
          <p:nvPr/>
        </p:nvSpPr>
        <p:spPr bwMode="gray">
          <a:xfrm>
            <a:off x="3409094" y="3089174"/>
            <a:ext cx="508593" cy="50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GB" altLang="en-US" sz="700" dirty="0">
                <a:solidFill>
                  <a:schemeClr val="bg1"/>
                </a:solidFill>
                <a:latin typeface="Roboto Regular" panose="02000000000000000000" pitchFamily="2" charset="0"/>
                <a:ea typeface="Roboto Regular" panose="02000000000000000000" pitchFamily="2" charset="0"/>
              </a:rPr>
              <a:t>NHS</a:t>
            </a:r>
            <a:endParaRPr lang="en-GB" altLang="en-US" sz="646" dirty="0">
              <a:solidFill>
                <a:schemeClr val="bg1"/>
              </a:solidFill>
              <a:latin typeface="Roboto Regular" panose="02000000000000000000" pitchFamily="2" charset="0"/>
              <a:ea typeface="Roboto Regular" panose="02000000000000000000" pitchFamily="2" charset="0"/>
            </a:endParaRPr>
          </a:p>
        </p:txBody>
      </p:sp>
      <p:pic>
        <p:nvPicPr>
          <p:cNvPr id="67" name="Graphic 66">
            <a:extLst>
              <a:ext uri="{FF2B5EF4-FFF2-40B4-BE49-F238E27FC236}">
                <a16:creationId xmlns:a16="http://schemas.microsoft.com/office/drawing/2014/main" id="{783A2FB0-4263-4351-B9C5-CA9488A73A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7394" y="3381790"/>
            <a:ext cx="265486" cy="265486"/>
          </a:xfrm>
          <a:prstGeom prst="rect">
            <a:avLst/>
          </a:prstGeom>
        </p:spPr>
      </p:pic>
      <p:sp>
        <p:nvSpPr>
          <p:cNvPr id="68" name="Text Box 131">
            <a:extLst>
              <a:ext uri="{FF2B5EF4-FFF2-40B4-BE49-F238E27FC236}">
                <a16:creationId xmlns:a16="http://schemas.microsoft.com/office/drawing/2014/main" id="{B6E7EC83-2CEF-4E66-A9F4-52B2153FC7E7}"/>
              </a:ext>
            </a:extLst>
          </p:cNvPr>
          <p:cNvSpPr txBox="1">
            <a:spLocks noChangeAspect="1" noChangeArrowheads="1"/>
          </p:cNvSpPr>
          <p:nvPr/>
        </p:nvSpPr>
        <p:spPr bwMode="gray">
          <a:xfrm>
            <a:off x="2802479" y="3676556"/>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GB" altLang="en-US" sz="700" dirty="0">
                <a:solidFill>
                  <a:schemeClr val="bg1"/>
                </a:solidFill>
                <a:latin typeface="Roboto Regular" panose="02000000000000000000" pitchFamily="2" charset="0"/>
                <a:ea typeface="Roboto Regular" panose="02000000000000000000" pitchFamily="2" charset="0"/>
              </a:rPr>
              <a:t>Pharmacies</a:t>
            </a:r>
            <a:endParaRPr lang="en-GB" altLang="en-US" sz="646" dirty="0">
              <a:solidFill>
                <a:schemeClr val="bg1"/>
              </a:solidFill>
              <a:latin typeface="Roboto Regular" panose="02000000000000000000" pitchFamily="2" charset="0"/>
              <a:ea typeface="Roboto Regular" panose="02000000000000000000" pitchFamily="2" charset="0"/>
            </a:endParaRPr>
          </a:p>
        </p:txBody>
      </p:sp>
      <p:sp>
        <p:nvSpPr>
          <p:cNvPr id="73" name="Text Box 131">
            <a:extLst>
              <a:ext uri="{FF2B5EF4-FFF2-40B4-BE49-F238E27FC236}">
                <a16:creationId xmlns:a16="http://schemas.microsoft.com/office/drawing/2014/main" id="{27936512-30DB-4B03-8368-6C74B957BDA6}"/>
              </a:ext>
            </a:extLst>
          </p:cNvPr>
          <p:cNvSpPr txBox="1">
            <a:spLocks noChangeAspect="1" noChangeArrowheads="1"/>
          </p:cNvSpPr>
          <p:nvPr/>
        </p:nvSpPr>
        <p:spPr bwMode="gray">
          <a:xfrm>
            <a:off x="3362945" y="3673537"/>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GB" altLang="en-US" sz="700" dirty="0">
                <a:solidFill>
                  <a:schemeClr val="bg1"/>
                </a:solidFill>
                <a:latin typeface="Roboto Regular" panose="02000000000000000000" pitchFamily="2" charset="0"/>
                <a:ea typeface="Roboto Regular" panose="02000000000000000000" pitchFamily="2" charset="0"/>
              </a:rPr>
              <a:t>Social Care</a:t>
            </a:r>
            <a:endParaRPr lang="en-GB" altLang="en-US" sz="646" dirty="0">
              <a:solidFill>
                <a:schemeClr val="bg1"/>
              </a:solidFill>
              <a:latin typeface="Roboto Regular" panose="02000000000000000000" pitchFamily="2" charset="0"/>
              <a:ea typeface="Roboto Regular" panose="02000000000000000000" pitchFamily="2" charset="0"/>
            </a:endParaRPr>
          </a:p>
        </p:txBody>
      </p:sp>
      <p:pic>
        <p:nvPicPr>
          <p:cNvPr id="74" name="Graphic 73">
            <a:extLst>
              <a:ext uri="{FF2B5EF4-FFF2-40B4-BE49-F238E27FC236}">
                <a16:creationId xmlns:a16="http://schemas.microsoft.com/office/drawing/2014/main" id="{02CD2A2C-B9D8-457A-93C0-BDD38A1A9A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5733" y="3385537"/>
            <a:ext cx="251429" cy="251429"/>
          </a:xfrm>
          <a:prstGeom prst="rect">
            <a:avLst/>
          </a:prstGeom>
        </p:spPr>
      </p:pic>
      <p:sp>
        <p:nvSpPr>
          <p:cNvPr id="76" name="Text Box 131">
            <a:extLst>
              <a:ext uri="{FF2B5EF4-FFF2-40B4-BE49-F238E27FC236}">
                <a16:creationId xmlns:a16="http://schemas.microsoft.com/office/drawing/2014/main" id="{9C554672-0BC9-4021-9C55-3CAE5FD1C96C}"/>
              </a:ext>
            </a:extLst>
          </p:cNvPr>
          <p:cNvSpPr txBox="1">
            <a:spLocks noChangeAspect="1" noChangeArrowheads="1"/>
          </p:cNvSpPr>
          <p:nvPr/>
        </p:nvSpPr>
        <p:spPr bwMode="gray">
          <a:xfrm>
            <a:off x="2799852" y="4201974"/>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GB" altLang="en-US" sz="700" dirty="0">
                <a:solidFill>
                  <a:schemeClr val="bg1"/>
                </a:solidFill>
                <a:latin typeface="Roboto Regular" panose="02000000000000000000" pitchFamily="2" charset="0"/>
                <a:ea typeface="Roboto Regular" panose="02000000000000000000" pitchFamily="2" charset="0"/>
              </a:rPr>
              <a:t>Third sector</a:t>
            </a:r>
            <a:endParaRPr lang="en-GB" altLang="en-US" sz="646" dirty="0">
              <a:solidFill>
                <a:schemeClr val="bg1"/>
              </a:solidFill>
              <a:latin typeface="Roboto Regular" panose="02000000000000000000" pitchFamily="2" charset="0"/>
              <a:ea typeface="Roboto Regular" panose="02000000000000000000" pitchFamily="2" charset="0"/>
            </a:endParaRPr>
          </a:p>
        </p:txBody>
      </p:sp>
      <p:pic>
        <p:nvPicPr>
          <p:cNvPr id="77" name="Graphic 76">
            <a:extLst>
              <a:ext uri="{FF2B5EF4-FFF2-40B4-BE49-F238E27FC236}">
                <a16:creationId xmlns:a16="http://schemas.microsoft.com/office/drawing/2014/main" id="{7941DB3B-6A52-4659-9196-8585D8A21A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89266" y="3878281"/>
            <a:ext cx="294413" cy="294413"/>
          </a:xfrm>
          <a:prstGeom prst="rect">
            <a:avLst/>
          </a:prstGeom>
        </p:spPr>
      </p:pic>
      <p:pic>
        <p:nvPicPr>
          <p:cNvPr id="83" name="Graphic 82">
            <a:extLst>
              <a:ext uri="{FF2B5EF4-FFF2-40B4-BE49-F238E27FC236}">
                <a16:creationId xmlns:a16="http://schemas.microsoft.com/office/drawing/2014/main" id="{C019269E-874B-46F9-B093-7A154C75D6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459315" y="3845598"/>
            <a:ext cx="309208" cy="309208"/>
          </a:xfrm>
          <a:prstGeom prst="rect">
            <a:avLst/>
          </a:prstGeom>
        </p:spPr>
      </p:pic>
      <p:sp>
        <p:nvSpPr>
          <p:cNvPr id="86" name="Text Box 131">
            <a:extLst>
              <a:ext uri="{FF2B5EF4-FFF2-40B4-BE49-F238E27FC236}">
                <a16:creationId xmlns:a16="http://schemas.microsoft.com/office/drawing/2014/main" id="{4F4DD178-2FB1-44CB-9A2D-A93C06CD3274}"/>
              </a:ext>
            </a:extLst>
          </p:cNvPr>
          <p:cNvSpPr txBox="1">
            <a:spLocks noChangeAspect="1" noChangeArrowheads="1"/>
          </p:cNvSpPr>
          <p:nvPr/>
        </p:nvSpPr>
        <p:spPr bwMode="gray">
          <a:xfrm>
            <a:off x="3326333" y="4204734"/>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solidFill>
                  <a:schemeClr val="bg1"/>
                </a:solidFill>
                <a:latin typeface="Roboto Regular" panose="02000000000000000000" pitchFamily="2" charset="0"/>
                <a:ea typeface="Roboto Regular" panose="02000000000000000000" pitchFamily="2" charset="0"/>
              </a:rPr>
              <a:t>Ambulance</a:t>
            </a:r>
            <a:endParaRPr lang="en-US" altLang="en-US" sz="646" dirty="0">
              <a:solidFill>
                <a:schemeClr val="bg1"/>
              </a:solidFill>
              <a:latin typeface="Roboto Regular" panose="02000000000000000000" pitchFamily="2" charset="0"/>
              <a:ea typeface="Roboto Regular" panose="02000000000000000000" pitchFamily="2" charset="0"/>
            </a:endParaRPr>
          </a:p>
        </p:txBody>
      </p:sp>
      <p:pic>
        <p:nvPicPr>
          <p:cNvPr id="90" name="Graphic 89">
            <a:extLst>
              <a:ext uri="{FF2B5EF4-FFF2-40B4-BE49-F238E27FC236}">
                <a16:creationId xmlns:a16="http://schemas.microsoft.com/office/drawing/2014/main" id="{C0E5B3CA-748A-42F2-9174-E366EC46311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69985" y="4409359"/>
            <a:ext cx="276231" cy="276231"/>
          </a:xfrm>
          <a:prstGeom prst="rect">
            <a:avLst/>
          </a:prstGeom>
        </p:spPr>
      </p:pic>
      <p:sp>
        <p:nvSpPr>
          <p:cNvPr id="91" name="Text Box 131">
            <a:extLst>
              <a:ext uri="{FF2B5EF4-FFF2-40B4-BE49-F238E27FC236}">
                <a16:creationId xmlns:a16="http://schemas.microsoft.com/office/drawing/2014/main" id="{2445D675-896B-4EB8-AF08-649690405F79}"/>
              </a:ext>
            </a:extLst>
          </p:cNvPr>
          <p:cNvSpPr txBox="1">
            <a:spLocks noChangeAspect="1" noChangeArrowheads="1"/>
          </p:cNvSpPr>
          <p:nvPr/>
        </p:nvSpPr>
        <p:spPr bwMode="gray">
          <a:xfrm>
            <a:off x="3053805" y="4710972"/>
            <a:ext cx="508593" cy="6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en-US" altLang="en-US" sz="700" dirty="0">
                <a:solidFill>
                  <a:schemeClr val="bg1"/>
                </a:solidFill>
                <a:latin typeface="Roboto Regular" panose="02000000000000000000" pitchFamily="2" charset="0"/>
                <a:ea typeface="Roboto Regular" panose="02000000000000000000" pitchFamily="2" charset="0"/>
              </a:rPr>
              <a:t>Suppliers</a:t>
            </a:r>
            <a:endParaRPr lang="en-US" altLang="en-US" sz="646" dirty="0">
              <a:solidFill>
                <a:schemeClr val="bg1"/>
              </a:solidFill>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2760791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0F1C-2B15-4961-A077-2131C9C9B890}"/>
              </a:ext>
            </a:extLst>
          </p:cNvPr>
          <p:cNvSpPr>
            <a:spLocks noGrp="1"/>
          </p:cNvSpPr>
          <p:nvPr>
            <p:ph type="title"/>
          </p:nvPr>
        </p:nvSpPr>
        <p:spPr>
          <a:xfrm>
            <a:off x="371475" y="412690"/>
            <a:ext cx="10161935" cy="802641"/>
          </a:xfrm>
        </p:spPr>
        <p:txBody>
          <a:bodyPr/>
          <a:lstStyle/>
          <a:p>
            <a:r>
              <a:rPr lang="en-GB" dirty="0"/>
              <a:t>Applying the TOM in our area and beyond</a:t>
            </a:r>
          </a:p>
        </p:txBody>
      </p:sp>
      <p:sp>
        <p:nvSpPr>
          <p:cNvPr id="3" name="Content Placeholder 2">
            <a:extLst>
              <a:ext uri="{FF2B5EF4-FFF2-40B4-BE49-F238E27FC236}">
                <a16:creationId xmlns:a16="http://schemas.microsoft.com/office/drawing/2014/main" id="{B4D5F0C2-E086-437A-AD35-4D0FC8D51833}"/>
              </a:ext>
            </a:extLst>
          </p:cNvPr>
          <p:cNvSpPr>
            <a:spLocks noGrp="1"/>
          </p:cNvSpPr>
          <p:nvPr>
            <p:ph idx="4294967295"/>
          </p:nvPr>
        </p:nvSpPr>
        <p:spPr>
          <a:xfrm>
            <a:off x="371475" y="1608574"/>
            <a:ext cx="7508875" cy="3914775"/>
          </a:xfrm>
        </p:spPr>
        <p:txBody>
          <a:bodyPr/>
          <a:lstStyle/>
          <a:p>
            <a:r>
              <a:rPr lang="en-GB" sz="1400" dirty="0"/>
              <a:t>The ICS Digital TOM recognises the link between place-based health and care delivery and the needs of the wider system</a:t>
            </a:r>
          </a:p>
          <a:p>
            <a:pPr>
              <a:spcBef>
                <a:spcPts val="1800"/>
              </a:spcBef>
            </a:pPr>
            <a:r>
              <a:rPr lang="en-GB" sz="1400" dirty="0"/>
              <a:t>The ICS’s suite of digital applications and systems will support cross organisational working and, over time, will work with partner organisations and the East Accord to:</a:t>
            </a:r>
          </a:p>
          <a:p>
            <a:pPr lvl="1">
              <a:lnSpc>
                <a:spcPct val="100000"/>
              </a:lnSpc>
              <a:buFont typeface="Wingdings" pitchFamily="2" charset="2"/>
              <a:buChar char="§"/>
            </a:pPr>
            <a:r>
              <a:rPr lang="en-GB" sz="1400" dirty="0"/>
              <a:t>Improve continuity of care for those with ongoing conditions</a:t>
            </a:r>
          </a:p>
          <a:p>
            <a:pPr lvl="1">
              <a:lnSpc>
                <a:spcPct val="100000"/>
              </a:lnSpc>
              <a:buFont typeface="Wingdings" pitchFamily="2" charset="2"/>
              <a:buChar char="§"/>
            </a:pPr>
            <a:r>
              <a:rPr lang="en-GB" sz="1400" dirty="0"/>
              <a:t>Enable more coordinated care for those with the most complex needs</a:t>
            </a:r>
          </a:p>
          <a:p>
            <a:pPr>
              <a:spcBef>
                <a:spcPts val="1800"/>
              </a:spcBef>
            </a:pPr>
            <a:r>
              <a:rPr lang="en-GB" sz="1400" dirty="0"/>
              <a:t>Where providers deliver services exclusively for the benefit of MSE residents, this provides an opportunity to develop highly a integrated shared care planning and delivery model</a:t>
            </a:r>
          </a:p>
          <a:p>
            <a:pPr>
              <a:spcBef>
                <a:spcPts val="1800"/>
              </a:spcBef>
            </a:pPr>
            <a:r>
              <a:rPr lang="en-GB" sz="1400" dirty="0"/>
              <a:t>Where providers are commissioned by multiple CCGs/ICSs, partnership working will be used, where appropriate, to minimise impact on these organisations while ensuring the needs of MSE population</a:t>
            </a:r>
          </a:p>
          <a:p>
            <a:pPr>
              <a:spcBef>
                <a:spcPts val="1800"/>
              </a:spcBef>
            </a:pPr>
            <a:r>
              <a:rPr lang="en-GB" sz="1400" dirty="0"/>
              <a:t>The ICS will support regional services to develop their digital capabilities to deliver integrated and seamless services, capture information at the point of activity, securely and appropriately share information with everyone involved in resident’s care, benefitting the whole region</a:t>
            </a:r>
          </a:p>
        </p:txBody>
      </p:sp>
      <p:sp>
        <p:nvSpPr>
          <p:cNvPr id="6" name="Rectangle 5">
            <a:extLst>
              <a:ext uri="{FF2B5EF4-FFF2-40B4-BE49-F238E27FC236}">
                <a16:creationId xmlns:a16="http://schemas.microsoft.com/office/drawing/2014/main" id="{82894AED-AF33-8E42-B29A-E266A74DB91D}"/>
              </a:ext>
            </a:extLst>
          </p:cNvPr>
          <p:cNvSpPr/>
          <p:nvPr/>
        </p:nvSpPr>
        <p:spPr>
          <a:xfrm>
            <a:off x="8461046" y="2057050"/>
            <a:ext cx="3229392" cy="301782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360000" rtlCol="0" anchor="t" anchorCtr="0"/>
          <a:lstStyle/>
          <a:p>
            <a:pPr>
              <a:defRPr/>
            </a:pPr>
            <a:endParaRPr lang="en-GB" sz="1600" dirty="0">
              <a:solidFill>
                <a:schemeClr val="tx1">
                  <a:lumMod val="65000"/>
                  <a:lumOff val="35000"/>
                </a:schemeClr>
              </a:solidFill>
              <a:latin typeface="Roboto Regular" panose="02000000000000000000" pitchFamily="2" charset="0"/>
            </a:endParaRPr>
          </a:p>
          <a:p>
            <a:pPr>
              <a:defRPr/>
            </a:pPr>
            <a:r>
              <a:rPr lang="en-GB" sz="1800" dirty="0">
                <a:solidFill>
                  <a:schemeClr val="tx1">
                    <a:lumMod val="65000"/>
                    <a:lumOff val="35000"/>
                  </a:schemeClr>
                </a:solidFill>
                <a:latin typeface="Roboto Regular" panose="02000000000000000000" pitchFamily="2" charset="0"/>
              </a:rPr>
              <a:t>The full Target Operating Model (TOM) is included in the Appendices, along with a high level implementation plan and list of the activities required to implement it.</a:t>
            </a:r>
          </a:p>
        </p:txBody>
      </p:sp>
    </p:spTree>
    <p:extLst>
      <p:ext uri="{BB962C8B-B14F-4D97-AF65-F5344CB8AC3E}">
        <p14:creationId xmlns:p14="http://schemas.microsoft.com/office/powerpoint/2010/main" val="411937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5BF0-25C7-4B54-BDDC-ECC5623B8AA9}"/>
              </a:ext>
            </a:extLst>
          </p:cNvPr>
          <p:cNvSpPr>
            <a:spLocks noGrp="1"/>
          </p:cNvSpPr>
          <p:nvPr>
            <p:ph type="title"/>
          </p:nvPr>
        </p:nvSpPr>
        <p:spPr>
          <a:xfrm>
            <a:off x="371475" y="412690"/>
            <a:ext cx="10161935" cy="802641"/>
          </a:xfrm>
        </p:spPr>
        <p:txBody>
          <a:bodyPr/>
          <a:lstStyle/>
          <a:p>
            <a:r>
              <a:rPr lang="en-GB" dirty="0"/>
              <a:t>Priority ICS Applications and Infrastructure</a:t>
            </a:r>
          </a:p>
        </p:txBody>
      </p:sp>
      <p:sp>
        <p:nvSpPr>
          <p:cNvPr id="5" name="Content Placeholder 4">
            <a:extLst>
              <a:ext uri="{FF2B5EF4-FFF2-40B4-BE49-F238E27FC236}">
                <a16:creationId xmlns:a16="http://schemas.microsoft.com/office/drawing/2014/main" id="{38C63E1C-7B6C-4648-A738-7A23750BF0AE}"/>
              </a:ext>
            </a:extLst>
          </p:cNvPr>
          <p:cNvSpPr>
            <a:spLocks noGrp="1"/>
          </p:cNvSpPr>
          <p:nvPr>
            <p:ph idx="4294967295"/>
          </p:nvPr>
        </p:nvSpPr>
        <p:spPr>
          <a:xfrm>
            <a:off x="465620" y="5525569"/>
            <a:ext cx="10815938" cy="544513"/>
          </a:xfrm>
        </p:spPr>
        <p:txBody>
          <a:bodyPr vert="horz" lIns="0" tIns="0" rIns="0" bIns="0" rtlCol="0" anchor="t">
            <a:noAutofit/>
          </a:bodyPr>
          <a:lstStyle/>
          <a:p>
            <a:pPr marL="0" indent="0">
              <a:buNone/>
            </a:pPr>
            <a:r>
              <a:rPr lang="en-GB" dirty="0">
                <a:solidFill>
                  <a:schemeClr val="accent1"/>
                </a:solidFill>
                <a:ea typeface="Roboto Regular" panose="02000000000000000000" pitchFamily="2" charset="0"/>
                <a:cs typeface="+mn-lt"/>
              </a:rPr>
              <a:t>We will work with system-wide transformation service programmes to ensure that systems meet overall needs, including population health management, outpatient transformation and remote monitoring.</a:t>
            </a:r>
            <a:endParaRPr lang="en-GB" dirty="0">
              <a:solidFill>
                <a:schemeClr val="accent1"/>
              </a:solidFill>
              <a:cs typeface="Calibri" panose="020F0502020204030204"/>
            </a:endParaRPr>
          </a:p>
        </p:txBody>
      </p:sp>
      <p:graphicFrame>
        <p:nvGraphicFramePr>
          <p:cNvPr id="4" name="Table 4">
            <a:extLst>
              <a:ext uri="{FF2B5EF4-FFF2-40B4-BE49-F238E27FC236}">
                <a16:creationId xmlns:a16="http://schemas.microsoft.com/office/drawing/2014/main" id="{DFDFA97B-E941-46AD-A4C8-66F97C7F69DB}"/>
              </a:ext>
            </a:extLst>
          </p:cNvPr>
          <p:cNvGraphicFramePr>
            <a:graphicFrameLocks noGrp="1"/>
          </p:cNvGraphicFramePr>
          <p:nvPr>
            <p:extLst>
              <p:ext uri="{D42A27DB-BD31-4B8C-83A1-F6EECF244321}">
                <p14:modId xmlns:p14="http://schemas.microsoft.com/office/powerpoint/2010/main" val="2372313494"/>
              </p:ext>
            </p:extLst>
          </p:nvPr>
        </p:nvGraphicFramePr>
        <p:xfrm>
          <a:off x="370618" y="1275368"/>
          <a:ext cx="11414982" cy="3850091"/>
        </p:xfrm>
        <a:graphic>
          <a:graphicData uri="http://schemas.openxmlformats.org/drawingml/2006/table">
            <a:tbl>
              <a:tblPr firstRow="1" bandRow="1">
                <a:tableStyleId>{BDBED569-4797-4DF1-A0F4-6AAB3CD982D8}</a:tableStyleId>
              </a:tblPr>
              <a:tblGrid>
                <a:gridCol w="1371683">
                  <a:extLst>
                    <a:ext uri="{9D8B030D-6E8A-4147-A177-3AD203B41FA5}">
                      <a16:colId xmlns:a16="http://schemas.microsoft.com/office/drawing/2014/main" val="4008418582"/>
                    </a:ext>
                  </a:extLst>
                </a:gridCol>
                <a:gridCol w="1701543">
                  <a:extLst>
                    <a:ext uri="{9D8B030D-6E8A-4147-A177-3AD203B41FA5}">
                      <a16:colId xmlns:a16="http://schemas.microsoft.com/office/drawing/2014/main" val="969884946"/>
                    </a:ext>
                  </a:extLst>
                </a:gridCol>
                <a:gridCol w="1959429">
                  <a:extLst>
                    <a:ext uri="{9D8B030D-6E8A-4147-A177-3AD203B41FA5}">
                      <a16:colId xmlns:a16="http://schemas.microsoft.com/office/drawing/2014/main" val="1830353388"/>
                    </a:ext>
                  </a:extLst>
                </a:gridCol>
                <a:gridCol w="2577333">
                  <a:extLst>
                    <a:ext uri="{9D8B030D-6E8A-4147-A177-3AD203B41FA5}">
                      <a16:colId xmlns:a16="http://schemas.microsoft.com/office/drawing/2014/main" val="3513803536"/>
                    </a:ext>
                  </a:extLst>
                </a:gridCol>
                <a:gridCol w="1769036">
                  <a:extLst>
                    <a:ext uri="{9D8B030D-6E8A-4147-A177-3AD203B41FA5}">
                      <a16:colId xmlns:a16="http://schemas.microsoft.com/office/drawing/2014/main" val="803458682"/>
                    </a:ext>
                  </a:extLst>
                </a:gridCol>
                <a:gridCol w="2035958">
                  <a:extLst>
                    <a:ext uri="{9D8B030D-6E8A-4147-A177-3AD203B41FA5}">
                      <a16:colId xmlns:a16="http://schemas.microsoft.com/office/drawing/2014/main" val="1469191004"/>
                    </a:ext>
                  </a:extLst>
                </a:gridCol>
              </a:tblGrid>
              <a:tr h="426858">
                <a:tc>
                  <a:txBody>
                    <a:bodyPr/>
                    <a:lstStyle/>
                    <a:p>
                      <a:endParaRPr lang="en-GB" sz="1200" b="0" i="0" dirty="0">
                        <a:solidFill>
                          <a:schemeClr val="bg1"/>
                        </a:solidFill>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Roboto Regular" panose="02000000000000000000" pitchFamily="2" charset="0"/>
                        </a:rPr>
                        <a:t>Purpose in y1</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GB" sz="1200" b="0" i="0" dirty="0">
                          <a:solidFill>
                            <a:schemeClr val="tx2"/>
                          </a:solidFill>
                          <a:latin typeface="Roboto Regular" panose="02000000000000000000" pitchFamily="2" charset="0"/>
                        </a:rPr>
                        <a:t>Longer run purpose</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Roboto Regular" panose="02000000000000000000" pitchFamily="2" charset="0"/>
                        </a:rPr>
                        <a:t>Where we are now</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Roboto Regular" panose="02000000000000000000" pitchFamily="2" charset="0"/>
                        </a:rPr>
                        <a:t>What we need to do in the next year</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GB" sz="1200" b="0" i="0" dirty="0">
                          <a:solidFill>
                            <a:schemeClr val="tx2"/>
                          </a:solidFill>
                          <a:latin typeface="Roboto Regular" panose="02000000000000000000" pitchFamily="2" charset="0"/>
                        </a:rPr>
                        <a:t>Priority in the next 6 months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2218229"/>
                  </a:ext>
                </a:extLst>
              </a:tr>
              <a:tr h="1365971">
                <a:tc>
                  <a:txBody>
                    <a:bodyPr/>
                    <a:lstStyle/>
                    <a:p>
                      <a:pPr fontAlgn="base"/>
                      <a:r>
                        <a:rPr lang="en-GB" sz="1100" b="0" i="0" dirty="0">
                          <a:solidFill>
                            <a:srgbClr val="000000"/>
                          </a:solidFill>
                          <a:effectLst/>
                          <a:latin typeface="Roboto Regular" panose="02000000000000000000" pitchFamily="2" charset="0"/>
                        </a:rPr>
                        <a:t>Unified Shared Care record</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Deliver MVS1* to give view access to the resident health record at the point of care</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Deliver MVS2 to widen reach and functionality of access including local authorities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Capability to do some record sharing including read-only via HIE but with data quality and coding inconsistencies</a:t>
                      </a:r>
                      <a:endParaRPr lang="en-GB" sz="1050" b="0" i="0" dirty="0">
                        <a:effectLst/>
                        <a:latin typeface="Roboto Regular" panose="02000000000000000000" pitchFamily="2" charset="0"/>
                      </a:endParaRPr>
                    </a:p>
                    <a:p>
                      <a:pPr fontAlgn="base"/>
                      <a:r>
                        <a:rPr lang="en-GB" sz="1100" b="0" i="0" dirty="0">
                          <a:solidFill>
                            <a:srgbClr val="000000"/>
                          </a:solidFill>
                          <a:effectLst/>
                          <a:latin typeface="Roboto Regular" panose="02000000000000000000" pitchFamily="2" charset="0"/>
                        </a:rPr>
                        <a:t>High degree of fragmented approaches - no single complete patient shared record across the ICS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-Onboard partners and demonstrate the benefits</a:t>
                      </a:r>
                      <a:endParaRPr lang="en-GB" sz="1050" b="0" i="0" dirty="0">
                        <a:effectLst/>
                        <a:latin typeface="Roboto Regular" panose="02000000000000000000" pitchFamily="2" charset="0"/>
                      </a:endParaRPr>
                    </a:p>
                    <a:p>
                      <a:pPr fontAlgn="base"/>
                      <a:r>
                        <a:rPr lang="en-GB" sz="1100" b="0" i="0" dirty="0">
                          <a:solidFill>
                            <a:srgbClr val="000000"/>
                          </a:solidFill>
                          <a:effectLst/>
                          <a:latin typeface="Roboto Regular" panose="02000000000000000000" pitchFamily="2" charset="0"/>
                        </a:rPr>
                        <a:t>-Establish ICS wide data governance agreement</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fontAlgn="base">
                        <a:buClr>
                          <a:schemeClr val="accent1"/>
                        </a:buClr>
                        <a:buFont typeface="Wingdings" pitchFamily="2" charset="2"/>
                        <a:buChar char="§"/>
                      </a:pPr>
                      <a:r>
                        <a:rPr lang="en-GB" sz="1100" b="0" i="0" dirty="0">
                          <a:solidFill>
                            <a:srgbClr val="000000"/>
                          </a:solidFill>
                          <a:effectLst/>
                          <a:latin typeface="Roboto Regular" panose="02000000000000000000" pitchFamily="2" charset="0"/>
                        </a:rPr>
                        <a:t>Agree expectations of shared care record</a:t>
                      </a:r>
                      <a:endParaRPr lang="en-GB" sz="1050" b="0" i="0" dirty="0">
                        <a:effectLst/>
                        <a:latin typeface="Roboto Regular" panose="02000000000000000000" pitchFamily="2" charset="0"/>
                      </a:endParaRPr>
                    </a:p>
                    <a:p>
                      <a:pPr marL="171450" indent="-171450" fontAlgn="base">
                        <a:buClr>
                          <a:schemeClr val="accent1"/>
                        </a:buClr>
                        <a:buFont typeface="Wingdings" pitchFamily="2" charset="2"/>
                        <a:buChar char="§"/>
                      </a:pPr>
                      <a:r>
                        <a:rPr lang="en-GB" sz="1100" b="0" i="0" dirty="0">
                          <a:solidFill>
                            <a:srgbClr val="000000"/>
                          </a:solidFill>
                          <a:effectLst/>
                          <a:latin typeface="Roboto Regular" panose="02000000000000000000" pitchFamily="2" charset="0"/>
                        </a:rPr>
                        <a:t>Identify what can be used in the existing ICS estate</a:t>
                      </a:r>
                      <a:endParaRPr lang="en-GB" sz="1050" b="0" i="0" dirty="0">
                        <a:effectLst/>
                        <a:latin typeface="Roboto Regular" panose="02000000000000000000" pitchFamily="2" charset="0"/>
                      </a:endParaRPr>
                    </a:p>
                    <a:p>
                      <a:pPr marL="171450" indent="-171450" fontAlgn="base">
                        <a:buClr>
                          <a:schemeClr val="accent1"/>
                        </a:buClr>
                        <a:buFont typeface="Wingdings" pitchFamily="2" charset="2"/>
                        <a:buChar char="§"/>
                      </a:pPr>
                      <a:r>
                        <a:rPr lang="en-GB" sz="1100" b="0" i="0" dirty="0">
                          <a:solidFill>
                            <a:srgbClr val="000000"/>
                          </a:solidFill>
                          <a:effectLst/>
                          <a:latin typeface="Roboto Regular" panose="02000000000000000000" pitchFamily="2" charset="0"/>
                        </a:rPr>
                        <a:t>Plan the partner onboarding</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6926256"/>
                  </a:ext>
                </a:extLst>
              </a:tr>
              <a:tr h="912604">
                <a:tc>
                  <a:txBody>
                    <a:bodyPr/>
                    <a:lstStyle/>
                    <a:p>
                      <a:pPr fontAlgn="base"/>
                      <a:r>
                        <a:rPr lang="en-GB" sz="1100" b="0" i="0" dirty="0">
                          <a:solidFill>
                            <a:srgbClr val="000000"/>
                          </a:solidFill>
                          <a:effectLst/>
                          <a:latin typeface="Roboto Regular" panose="02000000000000000000" pitchFamily="2" charset="0"/>
                        </a:rPr>
                        <a:t>Data platform(s)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Readiness capability for the business to inform service redesign</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Foundational element of pathway services and wider analytics inc. BI and population health management</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Conducted initial work considering technology solutions</a:t>
                      </a:r>
                      <a:endParaRPr lang="en-GB" sz="1050" b="0" i="0" dirty="0">
                        <a:effectLst/>
                        <a:latin typeface="Roboto Regular" panose="02000000000000000000" pitchFamily="2" charset="0"/>
                      </a:endParaRPr>
                    </a:p>
                    <a:p>
                      <a:pPr fontAlgn="base"/>
                      <a:r>
                        <a:rPr lang="en-GB" sz="1100" b="0" i="0" dirty="0">
                          <a:solidFill>
                            <a:srgbClr val="000000"/>
                          </a:solidFill>
                          <a:effectLst/>
                          <a:latin typeface="Roboto Regular" panose="02000000000000000000" pitchFamily="2" charset="0"/>
                        </a:rPr>
                        <a:t>complementing existing infrastructure</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Determine the architecture for our data platforms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Go to market with a PIM to identify options to address our requirements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1572373"/>
                  </a:ext>
                </a:extLst>
              </a:tr>
              <a:tr h="1078531">
                <a:tc>
                  <a:txBody>
                    <a:bodyPr/>
                    <a:lstStyle/>
                    <a:p>
                      <a:pPr fontAlgn="base"/>
                      <a:r>
                        <a:rPr lang="en-GB" sz="1100" b="0" i="0" dirty="0">
                          <a:solidFill>
                            <a:srgbClr val="000000"/>
                          </a:solidFill>
                          <a:effectLst/>
                          <a:latin typeface="Roboto Regular" panose="02000000000000000000" pitchFamily="2" charset="0"/>
                        </a:rPr>
                        <a:t>ICS wide approach to remote monitoring</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Consolidate remote monitoring activities to drive efficiencies, best practice and integrated data flows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Build remote monitoring as a strong capability to support innovation and enable development of transformative services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Several remote monitoring services running across the ICS</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Consolidate reporting and performance management</a:t>
                      </a:r>
                      <a:endParaRPr lang="en-GB" sz="1050" b="0" i="0" dirty="0">
                        <a:effectLst/>
                        <a:latin typeface="Roboto Regular" panose="02000000000000000000" pitchFamily="2" charset="0"/>
                      </a:endParaRPr>
                    </a:p>
                    <a:p>
                      <a:pPr fontAlgn="base"/>
                      <a:r>
                        <a:rPr lang="en-GB" sz="1100" b="0" i="0" dirty="0">
                          <a:solidFill>
                            <a:srgbClr val="000000"/>
                          </a:solidFill>
                          <a:effectLst/>
                          <a:latin typeface="Roboto Regular" panose="02000000000000000000" pitchFamily="2" charset="0"/>
                        </a:rPr>
                        <a:t>Ensure fit of third parties with architecture principles and TOM</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base"/>
                      <a:r>
                        <a:rPr lang="en-GB" sz="1100" b="0" i="0" dirty="0">
                          <a:solidFill>
                            <a:srgbClr val="000000"/>
                          </a:solidFill>
                          <a:effectLst/>
                          <a:latin typeface="Roboto Regular" panose="02000000000000000000" pitchFamily="2" charset="0"/>
                        </a:rPr>
                        <a:t>ICS appointed lead to gain oversight of remote monitoring activities at ICS level, identify priorities for consolidation and delivery plan</a:t>
                      </a:r>
                      <a:endParaRPr lang="en-GB" sz="1050" b="0" i="0" dirty="0">
                        <a:effectLst/>
                        <a:latin typeface="Roboto Regular"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0964281"/>
                  </a:ext>
                </a:extLst>
              </a:tr>
            </a:tbl>
          </a:graphicData>
        </a:graphic>
      </p:graphicFrame>
      <p:sp>
        <p:nvSpPr>
          <p:cNvPr id="7" name="TextBox 6">
            <a:extLst>
              <a:ext uri="{FF2B5EF4-FFF2-40B4-BE49-F238E27FC236}">
                <a16:creationId xmlns:a16="http://schemas.microsoft.com/office/drawing/2014/main" id="{3024EBC9-3BFF-4A85-B4E3-B196554E6348}"/>
              </a:ext>
            </a:extLst>
          </p:cNvPr>
          <p:cNvSpPr txBox="1"/>
          <p:nvPr/>
        </p:nvSpPr>
        <p:spPr>
          <a:xfrm>
            <a:off x="8585678" y="5125459"/>
            <a:ext cx="31999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Roboto Regular" panose="02000000000000000000" pitchFamily="2" charset="0"/>
                <a:ea typeface="Roboto Regular" panose="02000000000000000000" pitchFamily="2" charset="0"/>
              </a:rPr>
              <a:t>*MVS1: minimum viable solution specified by NHSE/I</a:t>
            </a:r>
          </a:p>
          <a:p>
            <a:pPr algn="l"/>
            <a:endParaRPr lang="en-GB" sz="1000" dirty="0">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2934987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749E-B5B4-4E49-8AD5-2D88EC853DF0}"/>
              </a:ext>
            </a:extLst>
          </p:cNvPr>
          <p:cNvSpPr>
            <a:spLocks noGrp="1"/>
          </p:cNvSpPr>
          <p:nvPr>
            <p:ph type="ctrTitle"/>
          </p:nvPr>
        </p:nvSpPr>
        <p:spPr>
          <a:xfrm>
            <a:off x="378372" y="4275117"/>
            <a:ext cx="9144000" cy="743242"/>
          </a:xfrm>
        </p:spPr>
        <p:txBody>
          <a:bodyPr/>
          <a:lstStyle/>
          <a:p>
            <a:r>
              <a:rPr lang="en-GB" sz="3200" dirty="0">
                <a:solidFill>
                  <a:schemeClr val="tx2"/>
                </a:solidFill>
              </a:rPr>
              <a:t>Setting the ‘North Star’ for Digital</a:t>
            </a:r>
          </a:p>
        </p:txBody>
      </p:sp>
      <p:sp>
        <p:nvSpPr>
          <p:cNvPr id="3" name="Subtitle 2">
            <a:extLst>
              <a:ext uri="{FF2B5EF4-FFF2-40B4-BE49-F238E27FC236}">
                <a16:creationId xmlns:a16="http://schemas.microsoft.com/office/drawing/2014/main" id="{779A6C77-77F5-413A-95EB-18A817725C5F}"/>
              </a:ext>
            </a:extLst>
          </p:cNvPr>
          <p:cNvSpPr>
            <a:spLocks noGrp="1"/>
          </p:cNvSpPr>
          <p:nvPr>
            <p:ph type="subTitle" idx="1"/>
          </p:nvPr>
        </p:nvSpPr>
        <p:spPr>
          <a:xfrm>
            <a:off x="378371" y="5309297"/>
            <a:ext cx="10920250" cy="723641"/>
          </a:xfrm>
        </p:spPr>
        <p:txBody>
          <a:bodyPr vert="horz" lIns="91440" tIns="45720" rIns="91440" bIns="45720" rtlCol="0" anchor="t">
            <a:noAutofit/>
          </a:bodyPr>
          <a:lstStyle/>
          <a:p>
            <a:r>
              <a:rPr lang="en-GB" sz="1800" dirty="0">
                <a:solidFill>
                  <a:schemeClr val="tx2"/>
                </a:solidFill>
              </a:rPr>
              <a:t>This strategy outlines the direction for digital services for our ICS and is intended to act as the ‘north star’ for all partners. It describes our shared vision and acts as a system-wide digital roadmap.</a:t>
            </a:r>
          </a:p>
        </p:txBody>
      </p:sp>
    </p:spTree>
    <p:extLst>
      <p:ext uri="{BB962C8B-B14F-4D97-AF65-F5344CB8AC3E}">
        <p14:creationId xmlns:p14="http://schemas.microsoft.com/office/powerpoint/2010/main" val="3246818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8B95-D027-48A8-8B50-C29FA77C48A7}"/>
              </a:ext>
            </a:extLst>
          </p:cNvPr>
          <p:cNvSpPr>
            <a:spLocks noGrp="1"/>
          </p:cNvSpPr>
          <p:nvPr>
            <p:ph type="title"/>
          </p:nvPr>
        </p:nvSpPr>
        <p:spPr>
          <a:xfrm>
            <a:off x="371475" y="561086"/>
            <a:ext cx="10161935" cy="802641"/>
          </a:xfrm>
        </p:spPr>
        <p:txBody>
          <a:bodyPr/>
          <a:lstStyle/>
          <a:p>
            <a:r>
              <a:rPr lang="en-GB" sz="3200" dirty="0">
                <a:latin typeface="Roboto Regular" panose="02000000000000000000" pitchFamily="2" charset="0"/>
                <a:cs typeface="Times New Roman"/>
              </a:rPr>
              <a:t>We will work together to establish architecture principles, target operating model and infrastructure</a:t>
            </a:r>
            <a:endParaRPr lang="en-GB" sz="3200" dirty="0"/>
          </a:p>
        </p:txBody>
      </p:sp>
      <p:sp>
        <p:nvSpPr>
          <p:cNvPr id="3" name="Content Placeholder 2">
            <a:extLst>
              <a:ext uri="{FF2B5EF4-FFF2-40B4-BE49-F238E27FC236}">
                <a16:creationId xmlns:a16="http://schemas.microsoft.com/office/drawing/2014/main" id="{5417CC65-E099-479F-B8B2-9BD13BAFDE2A}"/>
              </a:ext>
            </a:extLst>
          </p:cNvPr>
          <p:cNvSpPr>
            <a:spLocks noGrp="1"/>
          </p:cNvSpPr>
          <p:nvPr>
            <p:ph idx="4294967295"/>
          </p:nvPr>
        </p:nvSpPr>
        <p:spPr>
          <a:xfrm>
            <a:off x="3603624" y="1811737"/>
            <a:ext cx="7673975" cy="3638550"/>
          </a:xfrm>
        </p:spPr>
        <p:txBody>
          <a:bodyPr vert="horz" lIns="0" tIns="0" rIns="0" bIns="0" rtlCol="0" anchor="t">
            <a:noAutofit/>
          </a:bodyPr>
          <a:lstStyle/>
          <a:p>
            <a:pPr marL="221615" indent="-221615">
              <a:buNone/>
            </a:pPr>
            <a:r>
              <a:rPr lang="en-GB" sz="1400" dirty="0">
                <a:ea typeface="Roboto Regular" panose="02000000000000000000" pitchFamily="2" charset="0"/>
                <a:cs typeface="+mn-lt"/>
              </a:rPr>
              <a:t>Improved partnership working, co-design and co-production will be used to oversee and support:</a:t>
            </a:r>
            <a:endParaRPr lang="en-GB" sz="1400" dirty="0">
              <a:cs typeface="Calibri" panose="020F0502020204030204"/>
            </a:endParaRPr>
          </a:p>
          <a:p>
            <a:pPr marL="285750" indent="-285750"/>
            <a:r>
              <a:rPr lang="en-GB" sz="1400" dirty="0">
                <a:ea typeface="Roboto Regular" panose="02000000000000000000" pitchFamily="2" charset="0"/>
                <a:cs typeface="+mn-lt"/>
              </a:rPr>
              <a:t>Development and testing of integrated care and collaborative working across the local health and care economy</a:t>
            </a:r>
            <a:endParaRPr lang="en-GB" sz="1400" dirty="0">
              <a:cs typeface="Calibri" panose="020F0502020204030204"/>
            </a:endParaRPr>
          </a:p>
          <a:p>
            <a:pPr marL="285750" indent="-285750"/>
            <a:r>
              <a:rPr lang="en-GB" sz="1400" dirty="0">
                <a:ea typeface="Roboto Regular" panose="02000000000000000000" pitchFamily="2" charset="0"/>
                <a:cs typeface="+mn-lt"/>
              </a:rPr>
              <a:t>Development of standardised coding and clinical data entry practices to improve clinical safety, data quality and record keeping</a:t>
            </a:r>
            <a:endParaRPr lang="en-GB" sz="1400" dirty="0">
              <a:cs typeface="Calibri" panose="020F0502020204030204"/>
            </a:endParaRPr>
          </a:p>
          <a:p>
            <a:pPr marL="285750" indent="-285750"/>
            <a:r>
              <a:rPr lang="en-GB" sz="1400" dirty="0">
                <a:ea typeface="Roboto Regular" panose="02000000000000000000" pitchFamily="2" charset="0"/>
                <a:cs typeface="+mn-lt"/>
              </a:rPr>
              <a:t>Development and testing of systems and content to ensure consistency of data recording, minimising conflicts, potentially increasing resident safety and improving outcomes</a:t>
            </a:r>
            <a:endParaRPr lang="en-GB" sz="1400" dirty="0">
              <a:cs typeface="Calibri" panose="020F0502020204030204"/>
            </a:endParaRPr>
          </a:p>
          <a:p>
            <a:pPr marL="285750" indent="-285750"/>
            <a:r>
              <a:rPr lang="en-GB" sz="1400" dirty="0">
                <a:ea typeface="Roboto Regular" panose="02000000000000000000" pitchFamily="2" charset="0"/>
                <a:cs typeface="+mn-lt"/>
              </a:rPr>
              <a:t>Collaborative working and integration with health and care providers in developing their systems and workflow processes to integrate more closely across the ICS</a:t>
            </a:r>
            <a:endParaRPr lang="en-GB" sz="1400" dirty="0">
              <a:cs typeface="Calibri" panose="020F0502020204030204"/>
            </a:endParaRPr>
          </a:p>
          <a:p>
            <a:pPr marL="285750" indent="-285750"/>
            <a:r>
              <a:rPr lang="en-GB" sz="1400" dirty="0">
                <a:ea typeface="Roboto Regular" panose="02000000000000000000" pitchFamily="2" charset="0"/>
                <a:cs typeface="+mn-lt"/>
              </a:rPr>
              <a:t>Diverse care teams can codesign efficient systems and process to support integrated care and collaborative working across the local health and care economy</a:t>
            </a:r>
            <a:endParaRPr lang="en-GB" sz="1400" dirty="0">
              <a:cs typeface="Calibri" panose="020F0502020204030204"/>
            </a:endParaRPr>
          </a:p>
          <a:p>
            <a:pPr marL="0" indent="0">
              <a:buNone/>
            </a:pPr>
            <a:r>
              <a:rPr lang="en-GB" sz="1400" dirty="0">
                <a:ea typeface="Roboto Regular" panose="02000000000000000000" pitchFamily="2" charset="0"/>
                <a:cs typeface="+mn-lt"/>
              </a:rPr>
              <a:t>This will require dedicated time and resource from all our organisations, central capacity and governance and effective change management to ensure consistency of approach.</a:t>
            </a:r>
          </a:p>
        </p:txBody>
      </p:sp>
      <p:sp>
        <p:nvSpPr>
          <p:cNvPr id="4" name="Rectangle 3">
            <a:extLst>
              <a:ext uri="{FF2B5EF4-FFF2-40B4-BE49-F238E27FC236}">
                <a16:creationId xmlns:a16="http://schemas.microsoft.com/office/drawing/2014/main" id="{FBEE70A6-1F90-3D44-869D-2795C5D2E960}"/>
              </a:ext>
            </a:extLst>
          </p:cNvPr>
          <p:cNvSpPr/>
          <p:nvPr/>
        </p:nvSpPr>
        <p:spPr>
          <a:xfrm>
            <a:off x="373057" y="1811737"/>
            <a:ext cx="2950028"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05CEF0D9-39C5-6543-986C-822064C5DB3E}"/>
              </a:ext>
            </a:extLst>
          </p:cNvPr>
          <p:cNvSpPr/>
          <p:nvPr/>
        </p:nvSpPr>
        <p:spPr>
          <a:xfrm>
            <a:off x="525457" y="2002743"/>
            <a:ext cx="2645228" cy="2062103"/>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As enablers of integrated care services, with shared technology platforms, it is essential to work together to ensure consistency of data recording and coding, minimising conflicts and increasing resident safety.</a:t>
            </a:r>
          </a:p>
        </p:txBody>
      </p:sp>
    </p:spTree>
    <p:extLst>
      <p:ext uri="{BB962C8B-B14F-4D97-AF65-F5344CB8AC3E}">
        <p14:creationId xmlns:p14="http://schemas.microsoft.com/office/powerpoint/2010/main" val="1076449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8AF9-640F-4495-B9A1-DEADCD2B535B}"/>
              </a:ext>
            </a:extLst>
          </p:cNvPr>
          <p:cNvSpPr>
            <a:spLocks noGrp="1"/>
          </p:cNvSpPr>
          <p:nvPr>
            <p:ph type="ctrTitle"/>
          </p:nvPr>
        </p:nvSpPr>
        <p:spPr>
          <a:xfrm>
            <a:off x="342900" y="2824163"/>
            <a:ext cx="9144000" cy="2387600"/>
          </a:xfrm>
        </p:spPr>
        <p:txBody>
          <a:bodyPr/>
          <a:lstStyle/>
          <a:p>
            <a:r>
              <a:rPr lang="en-GB" dirty="0">
                <a:solidFill>
                  <a:schemeClr val="tx2"/>
                </a:solidFill>
                <a:latin typeface="Roboto Regular" panose="02000000000000000000" pitchFamily="2" charset="0"/>
                <a:ea typeface="Roboto Regular" panose="02000000000000000000" pitchFamily="2" charset="0"/>
                <a:cs typeface="+mn-lt"/>
              </a:rPr>
              <a:t>Innovation and work with Third Parties</a:t>
            </a:r>
            <a:endParaRPr lang="en-GB" dirty="0">
              <a:solidFill>
                <a:schemeClr val="tx2"/>
              </a:solidFill>
              <a:cs typeface="Calibri"/>
            </a:endParaRPr>
          </a:p>
        </p:txBody>
      </p:sp>
      <p:sp>
        <p:nvSpPr>
          <p:cNvPr id="3" name="Subtitle 2">
            <a:extLst>
              <a:ext uri="{FF2B5EF4-FFF2-40B4-BE49-F238E27FC236}">
                <a16:creationId xmlns:a16="http://schemas.microsoft.com/office/drawing/2014/main" id="{5A4DE315-EB2A-475E-B930-9C33BD060A19}"/>
              </a:ext>
            </a:extLst>
          </p:cNvPr>
          <p:cNvSpPr>
            <a:spLocks noGrp="1"/>
          </p:cNvSpPr>
          <p:nvPr>
            <p:ph type="subTitle" idx="1"/>
          </p:nvPr>
        </p:nvSpPr>
        <p:spPr>
          <a:xfrm>
            <a:off x="342900" y="5320352"/>
            <a:ext cx="11264900" cy="1261293"/>
          </a:xfrm>
        </p:spPr>
        <p:txBody>
          <a:bodyPr vert="horz" lIns="91440" tIns="45720" rIns="91440" bIns="45720" rtlCol="0" anchor="t">
            <a:noAutofit/>
          </a:bodyPr>
          <a:lstStyle/>
          <a:p>
            <a:r>
              <a:rPr lang="en-GB" sz="1800" dirty="0">
                <a:solidFill>
                  <a:schemeClr val="tx2"/>
                </a:solidFill>
              </a:rPr>
              <a:t>Our digital governance, operating model and functions need to enable innovation to address MSE health and care priorities. We need to be able to work effectively with third parties to design, test and scale.</a:t>
            </a:r>
            <a:endParaRPr lang="en-US" sz="1800" dirty="0">
              <a:solidFill>
                <a:schemeClr val="tx2"/>
              </a:solidFill>
            </a:endParaRPr>
          </a:p>
        </p:txBody>
      </p:sp>
    </p:spTree>
    <p:extLst>
      <p:ext uri="{BB962C8B-B14F-4D97-AF65-F5344CB8AC3E}">
        <p14:creationId xmlns:p14="http://schemas.microsoft.com/office/powerpoint/2010/main" val="2602760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537A8-4B75-5447-802D-47683772AE65}"/>
              </a:ext>
            </a:extLst>
          </p:cNvPr>
          <p:cNvSpPr>
            <a:spLocks noGrp="1"/>
          </p:cNvSpPr>
          <p:nvPr>
            <p:ph type="title"/>
          </p:nvPr>
        </p:nvSpPr>
        <p:spPr>
          <a:xfrm>
            <a:off x="371475" y="412690"/>
            <a:ext cx="8632825" cy="802641"/>
          </a:xfrm>
        </p:spPr>
        <p:txBody>
          <a:bodyPr/>
          <a:lstStyle/>
          <a:p>
            <a:r>
              <a:rPr lang="en-GB" sz="3200" dirty="0"/>
              <a:t>Innovation across MSE is currently happening in parallel to broader digital developments</a:t>
            </a:r>
          </a:p>
        </p:txBody>
      </p:sp>
      <p:sp>
        <p:nvSpPr>
          <p:cNvPr id="5" name="Content Placeholder 4">
            <a:extLst>
              <a:ext uri="{FF2B5EF4-FFF2-40B4-BE49-F238E27FC236}">
                <a16:creationId xmlns:a16="http://schemas.microsoft.com/office/drawing/2014/main" id="{5AA251B9-C6E3-1F4A-9540-2A84F3F512A1}"/>
              </a:ext>
            </a:extLst>
          </p:cNvPr>
          <p:cNvSpPr>
            <a:spLocks noGrp="1"/>
          </p:cNvSpPr>
          <p:nvPr>
            <p:ph idx="4294967295"/>
          </p:nvPr>
        </p:nvSpPr>
        <p:spPr>
          <a:xfrm>
            <a:off x="2203450" y="1815855"/>
            <a:ext cx="9493250" cy="4354512"/>
          </a:xfrm>
        </p:spPr>
        <p:txBody>
          <a:bodyPr vert="horz" lIns="0" tIns="0" rIns="0" bIns="0" rtlCol="0" anchor="t">
            <a:noAutofit/>
          </a:bodyPr>
          <a:lstStyle/>
          <a:p>
            <a:pPr marL="228600" indent="-231775" fontAlgn="base">
              <a:lnSpc>
                <a:spcPct val="100000"/>
              </a:lnSpc>
              <a:spcBef>
                <a:spcPts val="600"/>
              </a:spcBef>
            </a:pPr>
            <a:r>
              <a:rPr lang="en-GB" sz="1400" dirty="0"/>
              <a:t>Some good examples of innovation to address resident and workforce needs across the ICS, e.g., maternity, remote monitoring </a:t>
            </a:r>
          </a:p>
          <a:p>
            <a:pPr marL="228600" indent="-231775" fontAlgn="base">
              <a:lnSpc>
                <a:spcPct val="100000"/>
              </a:lnSpc>
              <a:spcBef>
                <a:spcPts val="600"/>
              </a:spcBef>
            </a:pPr>
            <a:r>
              <a:rPr lang="en-GB" sz="1400" dirty="0"/>
              <a:t>The innovation working group and sporadic central (NHSE) funding is prompting innovations and pilots in pockets across MSE, and is not currently linked into the digital board or digital leads from individual organisations</a:t>
            </a:r>
          </a:p>
          <a:p>
            <a:pPr marL="228600" indent="-231775" fontAlgn="base">
              <a:lnSpc>
                <a:spcPct val="100000"/>
              </a:lnSpc>
              <a:spcBef>
                <a:spcPts val="600"/>
              </a:spcBef>
            </a:pPr>
            <a:r>
              <a:rPr lang="en-GB" sz="1400" dirty="0"/>
              <a:t>The lack of digital ICS level governance, capacity, roadmap and portfolio management is resulting in some innovation development taking place without a requirement for review and assurance of fit </a:t>
            </a:r>
          </a:p>
          <a:p>
            <a:pPr marL="228600" indent="-231775" fontAlgn="base">
              <a:lnSpc>
                <a:spcPct val="100000"/>
              </a:lnSpc>
              <a:spcBef>
                <a:spcPts val="600"/>
              </a:spcBef>
            </a:pPr>
            <a:r>
              <a:rPr lang="en-GB" sz="1400" dirty="0"/>
              <a:t>Lack of central integrated governance and oversight risks creating technical debt, and missing an opportunity to connect to other digital developments and change programmes. Potentially also wasting investment as developments may need to be unpicked and reconnected at later stages</a:t>
            </a:r>
          </a:p>
          <a:p>
            <a:pPr marL="228600" indent="-231775" fontAlgn="base">
              <a:lnSpc>
                <a:spcPct val="100000"/>
              </a:lnSpc>
              <a:spcBef>
                <a:spcPts val="600"/>
              </a:spcBef>
            </a:pPr>
            <a:r>
              <a:rPr lang="en-GB" sz="1400" dirty="0"/>
              <a:t>Lack of a central view of digital services prevents individual organisations and service lines from being able to use what has been created or commissioned elsewhere, risking duplicative commissioning or reinventing the wheel</a:t>
            </a:r>
          </a:p>
          <a:p>
            <a:pPr marL="228600" indent="-231775" fontAlgn="base">
              <a:lnSpc>
                <a:spcPct val="100000"/>
              </a:lnSpc>
              <a:spcBef>
                <a:spcPts val="600"/>
              </a:spcBef>
            </a:pPr>
            <a:r>
              <a:rPr lang="en-US" sz="1400" dirty="0"/>
              <a:t>Fear from digital leads that innovative developments don’t meet minimum standards for data management and/or interoperability standards, resulting in lack of compliance and ability to flow data</a:t>
            </a:r>
          </a:p>
          <a:p>
            <a:pPr marL="228600" indent="-231775" fontAlgn="base">
              <a:lnSpc>
                <a:spcPct val="100000"/>
              </a:lnSpc>
              <a:spcBef>
                <a:spcPts val="600"/>
              </a:spcBef>
            </a:pPr>
            <a:r>
              <a:rPr lang="en-US" sz="1400" dirty="0"/>
              <a:t>Digital and technology leads and governance are often perceived as blockers rather than enablers.</a:t>
            </a:r>
          </a:p>
        </p:txBody>
      </p:sp>
      <p:sp>
        <p:nvSpPr>
          <p:cNvPr id="6" name="Rectangle 5">
            <a:extLst>
              <a:ext uri="{FF2B5EF4-FFF2-40B4-BE49-F238E27FC236}">
                <a16:creationId xmlns:a16="http://schemas.microsoft.com/office/drawing/2014/main" id="{F6598DB1-3082-B24D-8DB3-FFAF3C827380}"/>
              </a:ext>
            </a:extLst>
          </p:cNvPr>
          <p:cNvSpPr/>
          <p:nvPr/>
        </p:nvSpPr>
        <p:spPr>
          <a:xfrm>
            <a:off x="373057" y="1815855"/>
            <a:ext cx="1535051"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7" name="Rectangle 6">
            <a:extLst>
              <a:ext uri="{FF2B5EF4-FFF2-40B4-BE49-F238E27FC236}">
                <a16:creationId xmlns:a16="http://schemas.microsoft.com/office/drawing/2014/main" id="{A7E76665-9044-D64C-AB5B-0566E45FD179}"/>
              </a:ext>
            </a:extLst>
          </p:cNvPr>
          <p:cNvSpPr/>
          <p:nvPr/>
        </p:nvSpPr>
        <p:spPr>
          <a:xfrm>
            <a:off x="426958" y="2030413"/>
            <a:ext cx="1376448" cy="338554"/>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Current state</a:t>
            </a:r>
          </a:p>
        </p:txBody>
      </p:sp>
    </p:spTree>
    <p:extLst>
      <p:ext uri="{BB962C8B-B14F-4D97-AF65-F5344CB8AC3E}">
        <p14:creationId xmlns:p14="http://schemas.microsoft.com/office/powerpoint/2010/main" val="2645596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537A8-4B75-5447-802D-47683772AE65}"/>
              </a:ext>
            </a:extLst>
          </p:cNvPr>
          <p:cNvSpPr>
            <a:spLocks noGrp="1"/>
          </p:cNvSpPr>
          <p:nvPr>
            <p:ph type="title"/>
          </p:nvPr>
        </p:nvSpPr>
        <p:spPr>
          <a:xfrm>
            <a:off x="371475" y="412690"/>
            <a:ext cx="9102725" cy="802641"/>
          </a:xfrm>
        </p:spPr>
        <p:txBody>
          <a:bodyPr/>
          <a:lstStyle/>
          <a:p>
            <a:r>
              <a:rPr lang="en-GB" sz="2800" dirty="0">
                <a:latin typeface="Roboto Regular" panose="02000000000000000000" pitchFamily="2" charset="0"/>
                <a:cs typeface="Times New Roman"/>
              </a:rPr>
              <a:t>Digitally enabled innovation is key to driving services fit for the future and to scaling sustainably</a:t>
            </a:r>
            <a:endParaRPr lang="en-US" sz="2800" dirty="0"/>
          </a:p>
        </p:txBody>
      </p:sp>
      <p:sp>
        <p:nvSpPr>
          <p:cNvPr id="5" name="Content Placeholder 4">
            <a:extLst>
              <a:ext uri="{FF2B5EF4-FFF2-40B4-BE49-F238E27FC236}">
                <a16:creationId xmlns:a16="http://schemas.microsoft.com/office/drawing/2014/main" id="{5AA251B9-C6E3-1F4A-9540-2A84F3F512A1}"/>
              </a:ext>
            </a:extLst>
          </p:cNvPr>
          <p:cNvSpPr>
            <a:spLocks noGrp="1"/>
          </p:cNvSpPr>
          <p:nvPr>
            <p:ph idx="4294967295"/>
          </p:nvPr>
        </p:nvSpPr>
        <p:spPr>
          <a:xfrm>
            <a:off x="1901905" y="1436688"/>
            <a:ext cx="3914775" cy="3427412"/>
          </a:xfrm>
        </p:spPr>
        <p:txBody>
          <a:bodyPr/>
          <a:lstStyle/>
          <a:p>
            <a:pPr marL="269875" lvl="1" indent="-269875" fontAlgn="base">
              <a:lnSpc>
                <a:spcPct val="100000"/>
              </a:lnSpc>
              <a:spcBef>
                <a:spcPts val="1200"/>
              </a:spcBef>
              <a:buClr>
                <a:schemeClr val="accent1"/>
              </a:buClr>
              <a:buFont typeface="Wingdings" pitchFamily="2" charset="2"/>
              <a:buChar char="§"/>
            </a:pPr>
            <a:r>
              <a:rPr lang="en-GB" sz="1400" dirty="0"/>
              <a:t>To make a step change for the future, MSE health and care priorities will be addressed through </a:t>
            </a:r>
            <a:r>
              <a:rPr lang="en-GB" sz="1400" dirty="0">
                <a:latin typeface="Roboto Regular" panose="02000000000000000000" pitchFamily="2" charset="0"/>
                <a:ea typeface="+mn-ea"/>
                <a:sym typeface="Arial"/>
              </a:rPr>
              <a:t>innovative services, focused on users and pathways and leveraging data and analytics from across the system</a:t>
            </a:r>
          </a:p>
          <a:p>
            <a:pPr marL="269875" lvl="1" indent="-269875" fontAlgn="base">
              <a:lnSpc>
                <a:spcPct val="100000"/>
              </a:lnSpc>
              <a:spcBef>
                <a:spcPts val="1200"/>
              </a:spcBef>
              <a:buClr>
                <a:schemeClr val="accent1"/>
              </a:buClr>
              <a:buFont typeface="Wingdings" pitchFamily="2" charset="2"/>
              <a:buChar char="§"/>
            </a:pPr>
            <a:r>
              <a:rPr lang="en-GB" sz="1400" dirty="0">
                <a:latin typeface="Roboto Regular" panose="02000000000000000000" pitchFamily="2" charset="0"/>
                <a:ea typeface="+mn-ea"/>
                <a:sym typeface="Arial"/>
              </a:rPr>
              <a:t>Digital and technology needs to support the development and scaling of innovation, and not be seen as a blocker</a:t>
            </a:r>
          </a:p>
          <a:p>
            <a:pPr marL="269875" lvl="1" indent="-269875" fontAlgn="base">
              <a:lnSpc>
                <a:spcPct val="100000"/>
              </a:lnSpc>
              <a:spcBef>
                <a:spcPts val="1200"/>
              </a:spcBef>
              <a:buClr>
                <a:schemeClr val="accent1"/>
              </a:buClr>
              <a:buFont typeface="Wingdings" pitchFamily="2" charset="2"/>
              <a:buChar char="§"/>
            </a:pPr>
            <a:r>
              <a:rPr lang="en-GB" sz="1400" dirty="0">
                <a:latin typeface="Roboto Regular" panose="02000000000000000000" pitchFamily="2" charset="0"/>
                <a:ea typeface="+mn-ea"/>
                <a:sym typeface="Arial"/>
              </a:rPr>
              <a:t>ICS enterprise data platforms will need to serve and be served by new applications, often developed by third parties – setting expectations for future data systems, architecture and governance</a:t>
            </a:r>
          </a:p>
          <a:p>
            <a:pPr marL="269875" lvl="1" indent="-269875" fontAlgn="base">
              <a:lnSpc>
                <a:spcPct val="100000"/>
              </a:lnSpc>
              <a:spcBef>
                <a:spcPts val="1200"/>
              </a:spcBef>
              <a:buClr>
                <a:schemeClr val="accent1"/>
              </a:buClr>
              <a:buFont typeface="Wingdings" pitchFamily="2" charset="2"/>
              <a:buChar char="§"/>
            </a:pPr>
            <a:r>
              <a:rPr lang="en-GB" sz="1400" dirty="0">
                <a:latin typeface="Roboto Regular" panose="02000000000000000000" pitchFamily="2" charset="0"/>
                <a:ea typeface="+mn-ea"/>
                <a:sym typeface="Arial"/>
              </a:rPr>
              <a:t>The move to service line funding and development will help </a:t>
            </a:r>
            <a:r>
              <a:rPr lang="en-GB" sz="1400" dirty="0"/>
              <a:t>to drive and align innovation but will take some time to establish – we need ways to manage innovation in the meantime</a:t>
            </a:r>
          </a:p>
          <a:p>
            <a:pPr lvl="1" fontAlgn="base"/>
            <a:endParaRPr lang="en-US" dirty="0"/>
          </a:p>
        </p:txBody>
      </p:sp>
      <p:sp>
        <p:nvSpPr>
          <p:cNvPr id="6" name="Rectangle 5">
            <a:extLst>
              <a:ext uri="{FF2B5EF4-FFF2-40B4-BE49-F238E27FC236}">
                <a16:creationId xmlns:a16="http://schemas.microsoft.com/office/drawing/2014/main" id="{B7C6775B-D2D8-8A40-8B15-39E2A34CEFE7}"/>
              </a:ext>
            </a:extLst>
          </p:cNvPr>
          <p:cNvSpPr/>
          <p:nvPr/>
        </p:nvSpPr>
        <p:spPr>
          <a:xfrm>
            <a:off x="373057" y="1434855"/>
            <a:ext cx="1535051"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7" name="Rectangle 6">
            <a:extLst>
              <a:ext uri="{FF2B5EF4-FFF2-40B4-BE49-F238E27FC236}">
                <a16:creationId xmlns:a16="http://schemas.microsoft.com/office/drawing/2014/main" id="{21824FBC-83EB-7744-81E3-D416A357F7A2}"/>
              </a:ext>
            </a:extLst>
          </p:cNvPr>
          <p:cNvSpPr/>
          <p:nvPr/>
        </p:nvSpPr>
        <p:spPr>
          <a:xfrm>
            <a:off x="452358" y="1625861"/>
            <a:ext cx="1376448" cy="584775"/>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What needs to happen</a:t>
            </a:r>
          </a:p>
        </p:txBody>
      </p:sp>
      <p:sp>
        <p:nvSpPr>
          <p:cNvPr id="8" name="Rectangle 7">
            <a:extLst>
              <a:ext uri="{FF2B5EF4-FFF2-40B4-BE49-F238E27FC236}">
                <a16:creationId xmlns:a16="http://schemas.microsoft.com/office/drawing/2014/main" id="{3053F4BA-38E7-7D4D-9E42-988A90A2C3C6}"/>
              </a:ext>
            </a:extLst>
          </p:cNvPr>
          <p:cNvSpPr/>
          <p:nvPr/>
        </p:nvSpPr>
        <p:spPr>
          <a:xfrm>
            <a:off x="10718800" y="1434855"/>
            <a:ext cx="1260065" cy="3429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9" name="Rectangle 8">
            <a:extLst>
              <a:ext uri="{FF2B5EF4-FFF2-40B4-BE49-F238E27FC236}">
                <a16:creationId xmlns:a16="http://schemas.microsoft.com/office/drawing/2014/main" id="{9AD57EFD-0437-E741-850A-8F2E75AEF861}"/>
              </a:ext>
            </a:extLst>
          </p:cNvPr>
          <p:cNvSpPr/>
          <p:nvPr/>
        </p:nvSpPr>
        <p:spPr>
          <a:xfrm>
            <a:off x="11017608" y="1625861"/>
            <a:ext cx="961257" cy="338554"/>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How</a:t>
            </a:r>
          </a:p>
        </p:txBody>
      </p:sp>
      <p:sp>
        <p:nvSpPr>
          <p:cNvPr id="10" name="Content Placeholder 4">
            <a:extLst>
              <a:ext uri="{FF2B5EF4-FFF2-40B4-BE49-F238E27FC236}">
                <a16:creationId xmlns:a16="http://schemas.microsoft.com/office/drawing/2014/main" id="{54E9E247-E3D6-6445-B725-5DE6B3B2E565}"/>
              </a:ext>
            </a:extLst>
          </p:cNvPr>
          <p:cNvSpPr txBox="1">
            <a:spLocks/>
          </p:cNvSpPr>
          <p:nvPr/>
        </p:nvSpPr>
        <p:spPr>
          <a:xfrm>
            <a:off x="6114512" y="1436366"/>
            <a:ext cx="4475499" cy="3427489"/>
          </a:xfrm>
          <a:prstGeom prst="rect">
            <a:avLst/>
          </a:prstGeom>
        </p:spPr>
        <p:txBody>
          <a:bodyPr vert="horz" lIns="0" tIns="0" rIns="0" bIns="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dirty="0">
                <a:solidFill>
                  <a:schemeClr val="accent1"/>
                </a:solidFill>
                <a:latin typeface="Roboto Regular" panose="02000000000000000000" pitchFamily="2" charset="0"/>
              </a:rPr>
              <a:t>Governance</a:t>
            </a:r>
          </a:p>
          <a:p>
            <a:pPr marL="269875" lvl="1" indent="-269875" fontAlgn="base">
              <a:lnSpc>
                <a:spcPct val="100000"/>
              </a:lnSpc>
              <a:spcBef>
                <a:spcPts val="0"/>
              </a:spcBef>
              <a:buClr>
                <a:schemeClr val="accent1"/>
              </a:buClr>
            </a:pPr>
            <a:r>
              <a:rPr lang="en-US" sz="1400" dirty="0">
                <a:latin typeface="Roboto Regular" panose="02000000000000000000" pitchFamily="2" charset="0"/>
              </a:rPr>
              <a:t>Build common understanding through portfolio management and transparency of services in development</a:t>
            </a:r>
          </a:p>
          <a:p>
            <a:pPr marL="269875" lvl="1" indent="-269875" fontAlgn="base">
              <a:lnSpc>
                <a:spcPct val="100000"/>
              </a:lnSpc>
              <a:spcBef>
                <a:spcPts val="0"/>
              </a:spcBef>
              <a:buClr>
                <a:schemeClr val="accent1"/>
              </a:buClr>
            </a:pPr>
            <a:r>
              <a:rPr lang="en-US" sz="1400" dirty="0">
                <a:latin typeface="Roboto Regular" panose="02000000000000000000" pitchFamily="2" charset="0"/>
              </a:rPr>
              <a:t>Connect digital governance to transformation governance, to drive assurance and aligned strategic plans</a:t>
            </a:r>
          </a:p>
          <a:p>
            <a:pPr marL="11113" lvl="2" indent="0">
              <a:spcBef>
                <a:spcPts val="0"/>
              </a:spcBef>
              <a:buNone/>
            </a:pPr>
            <a:r>
              <a:rPr lang="en-US" dirty="0">
                <a:solidFill>
                  <a:schemeClr val="accent1"/>
                </a:solidFill>
                <a:latin typeface="Roboto Regular" panose="02000000000000000000" pitchFamily="2" charset="0"/>
              </a:rPr>
              <a:t>Operating model</a:t>
            </a:r>
          </a:p>
          <a:p>
            <a:pPr marL="269875" lvl="1" indent="-269875" fontAlgn="base">
              <a:lnSpc>
                <a:spcPct val="100000"/>
              </a:lnSpc>
              <a:spcBef>
                <a:spcPts val="0"/>
              </a:spcBef>
              <a:buClr>
                <a:schemeClr val="accent1"/>
              </a:buClr>
            </a:pPr>
            <a:r>
              <a:rPr lang="en-US" sz="1400" dirty="0">
                <a:latin typeface="Roboto Regular" panose="02000000000000000000" pitchFamily="2" charset="0"/>
              </a:rPr>
              <a:t>Ensure that all third party services fit with the architecture principles and standards set by the ICS</a:t>
            </a:r>
          </a:p>
          <a:p>
            <a:pPr marL="269875" lvl="1" indent="-269875" fontAlgn="base">
              <a:lnSpc>
                <a:spcPct val="100000"/>
              </a:lnSpc>
              <a:spcBef>
                <a:spcPts val="0"/>
              </a:spcBef>
              <a:buClr>
                <a:schemeClr val="accent1"/>
              </a:buClr>
            </a:pPr>
            <a:r>
              <a:rPr lang="en-US" sz="1400" dirty="0">
                <a:latin typeface="Roboto Regular" panose="02000000000000000000" pitchFamily="2" charset="0"/>
              </a:rPr>
              <a:t>Agree ways to test through proofs of concept and pilots, e.g. creating development sandpits and providing digital resources to support</a:t>
            </a:r>
          </a:p>
          <a:p>
            <a:pPr marL="11113" lvl="2" indent="0">
              <a:spcBef>
                <a:spcPts val="0"/>
              </a:spcBef>
              <a:buNone/>
            </a:pPr>
            <a:r>
              <a:rPr lang="en-US" dirty="0">
                <a:solidFill>
                  <a:schemeClr val="accent1"/>
                </a:solidFill>
                <a:latin typeface="Roboto Regular" panose="02000000000000000000" pitchFamily="2" charset="0"/>
              </a:rPr>
              <a:t>Collaborative working</a:t>
            </a:r>
          </a:p>
          <a:p>
            <a:pPr marL="269875" lvl="1" indent="-269875" fontAlgn="base">
              <a:lnSpc>
                <a:spcPct val="100000"/>
              </a:lnSpc>
              <a:spcBef>
                <a:spcPts val="0"/>
              </a:spcBef>
              <a:buClr>
                <a:schemeClr val="accent1"/>
              </a:buClr>
            </a:pPr>
            <a:r>
              <a:rPr lang="en-US" sz="1400" dirty="0">
                <a:latin typeface="Roboto Regular" panose="02000000000000000000" pitchFamily="2" charset="0"/>
              </a:rPr>
              <a:t>Work with transformation to create a mechanism to flow ideas and opportunities from the frontline </a:t>
            </a:r>
          </a:p>
          <a:p>
            <a:pPr marL="269875" lvl="1" indent="-269875" fontAlgn="base">
              <a:lnSpc>
                <a:spcPct val="100000"/>
              </a:lnSpc>
              <a:spcBef>
                <a:spcPts val="0"/>
              </a:spcBef>
              <a:buClr>
                <a:schemeClr val="accent1"/>
              </a:buClr>
            </a:pPr>
            <a:r>
              <a:rPr lang="en-US" sz="1400" dirty="0">
                <a:latin typeface="Roboto Regular" panose="02000000000000000000" pitchFamily="2" charset="0"/>
              </a:rPr>
              <a:t>Work in partnership through cross functional teams, to develop new services – ensure capacity of digital teams at centre and local to support this</a:t>
            </a:r>
          </a:p>
          <a:p>
            <a:pPr marL="269875" lvl="1" indent="-269875" fontAlgn="base">
              <a:lnSpc>
                <a:spcPct val="100000"/>
              </a:lnSpc>
              <a:spcBef>
                <a:spcPts val="0"/>
              </a:spcBef>
              <a:buClr>
                <a:schemeClr val="accent1"/>
              </a:buClr>
            </a:pPr>
            <a:r>
              <a:rPr lang="en-US" sz="1400" dirty="0">
                <a:latin typeface="Roboto Regular" panose="02000000000000000000" pitchFamily="2" charset="0"/>
              </a:rPr>
              <a:t>Establish and use collaborative working tools to facilitate cross functional working</a:t>
            </a:r>
          </a:p>
          <a:p>
            <a:pPr lvl="1" fontAlgn="base">
              <a:spcBef>
                <a:spcPts val="0"/>
              </a:spcBef>
            </a:pPr>
            <a:endParaRPr lang="en-US" sz="1400" dirty="0">
              <a:latin typeface="Roboto Regular" panose="02000000000000000000" pitchFamily="2" charset="0"/>
            </a:endParaRPr>
          </a:p>
        </p:txBody>
      </p:sp>
    </p:spTree>
    <p:extLst>
      <p:ext uri="{BB962C8B-B14F-4D97-AF65-F5344CB8AC3E}">
        <p14:creationId xmlns:p14="http://schemas.microsoft.com/office/powerpoint/2010/main" val="2429442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537A8-4B75-5447-802D-47683772AE65}"/>
              </a:ext>
            </a:extLst>
          </p:cNvPr>
          <p:cNvSpPr>
            <a:spLocks noGrp="1"/>
          </p:cNvSpPr>
          <p:nvPr>
            <p:ph type="title"/>
          </p:nvPr>
        </p:nvSpPr>
        <p:spPr>
          <a:xfrm>
            <a:off x="371475" y="412690"/>
            <a:ext cx="10161935" cy="802641"/>
          </a:xfrm>
        </p:spPr>
        <p:txBody>
          <a:bodyPr/>
          <a:lstStyle/>
          <a:p>
            <a:r>
              <a:rPr lang="en-GB" dirty="0"/>
              <a:t>Case Study: Outpatients Transformation</a:t>
            </a:r>
          </a:p>
        </p:txBody>
      </p:sp>
      <p:sp>
        <p:nvSpPr>
          <p:cNvPr id="5" name="Content Placeholder 4">
            <a:extLst>
              <a:ext uri="{FF2B5EF4-FFF2-40B4-BE49-F238E27FC236}">
                <a16:creationId xmlns:a16="http://schemas.microsoft.com/office/drawing/2014/main" id="{5AA251B9-C6E3-1F4A-9540-2A84F3F512A1}"/>
              </a:ext>
            </a:extLst>
          </p:cNvPr>
          <p:cNvSpPr>
            <a:spLocks noGrp="1"/>
          </p:cNvSpPr>
          <p:nvPr>
            <p:ph idx="4294967295"/>
          </p:nvPr>
        </p:nvSpPr>
        <p:spPr>
          <a:xfrm>
            <a:off x="371474" y="1419225"/>
            <a:ext cx="7224713" cy="4613275"/>
          </a:xfrm>
        </p:spPr>
        <p:txBody>
          <a:bodyPr vert="horz" lIns="0" tIns="0" rIns="0" bIns="0" rtlCol="0" anchor="t">
            <a:noAutofit/>
          </a:bodyPr>
          <a:lstStyle/>
          <a:p>
            <a:pPr marL="221615" indent="-221615"/>
            <a:r>
              <a:rPr lang="en-GB" sz="1400" dirty="0"/>
              <a:t>The outpatients’ transformation programme has been developed by the acute trust over the last 3 years to meet national expectations and local needs.</a:t>
            </a:r>
            <a:endParaRPr lang="en-US" sz="1400" dirty="0"/>
          </a:p>
          <a:p>
            <a:pPr marL="221615" indent="-221615"/>
            <a:r>
              <a:rPr lang="en-GB" sz="1400" dirty="0"/>
              <a:t>The lack of central ICS governance and need for trust governance to release the acute controlled funds has concentrated review and assurance within the acute trust.</a:t>
            </a:r>
            <a:endParaRPr lang="en-GB" sz="1400" dirty="0">
              <a:cs typeface="Calibri"/>
            </a:endParaRPr>
          </a:p>
          <a:p>
            <a:pPr marL="221615" indent="-221615"/>
            <a:r>
              <a:rPr lang="en-GB" sz="1400" dirty="0"/>
              <a:t>Engagement activities have been held with different parts of the ICS and primary care, but there has been no single channel to do this, so there is mixed understanding and awareness of the programme.</a:t>
            </a:r>
            <a:endParaRPr lang="en-GB" sz="1400" dirty="0">
              <a:cs typeface="Calibri" panose="020F0502020204030204"/>
            </a:endParaRPr>
          </a:p>
          <a:p>
            <a:pPr marL="221615" indent="-221615"/>
            <a:r>
              <a:rPr lang="en-GB" sz="1400" dirty="0"/>
              <a:t>There has been no defined route to check technology fit and change implications.</a:t>
            </a:r>
            <a:endParaRPr lang="en-GB" sz="1400" dirty="0">
              <a:cs typeface="Calibri" panose="020F0502020204030204"/>
            </a:endParaRPr>
          </a:p>
          <a:p>
            <a:pPr marL="0" indent="0">
              <a:spcBef>
                <a:spcPts val="2400"/>
              </a:spcBef>
              <a:buNone/>
            </a:pPr>
            <a:r>
              <a:rPr lang="en-GB" sz="1400" dirty="0"/>
              <a:t>In future, a programme like this would be enabled through digital governance and TOM as follows:</a:t>
            </a:r>
          </a:p>
          <a:p>
            <a:pPr marL="221615" indent="-221615"/>
            <a:r>
              <a:rPr lang="en-GB" sz="1400" dirty="0"/>
              <a:t>Clear architecture and technology principles and standards which services must meet – informing the service design, third party requirements and in turn procurement specifications.</a:t>
            </a:r>
            <a:endParaRPr lang="en-GB" sz="1400" dirty="0">
              <a:cs typeface="Calibri" panose="020F0502020204030204"/>
            </a:endParaRPr>
          </a:p>
          <a:p>
            <a:pPr marL="221615" indent="-221615"/>
            <a:r>
              <a:rPr lang="en-GB" sz="1400" dirty="0"/>
              <a:t>Mechanisms to check at key stages of development of the programme.</a:t>
            </a:r>
            <a:endParaRPr lang="en-GB" sz="1400" dirty="0">
              <a:cs typeface="Calibri" panose="020F0502020204030204"/>
            </a:endParaRPr>
          </a:p>
          <a:p>
            <a:pPr marL="221615" indent="-221615"/>
            <a:r>
              <a:rPr lang="en-GB" sz="1400" dirty="0"/>
              <a:t>Forums to socialise and get feedback on initial ideation, service development, connectivity and dependency on other systems and services.</a:t>
            </a:r>
            <a:endParaRPr lang="en-GB" sz="1400" dirty="0">
              <a:cs typeface="Calibri" panose="020F0502020204030204"/>
            </a:endParaRPr>
          </a:p>
          <a:p>
            <a:pPr marL="221615" indent="-221615"/>
            <a:r>
              <a:rPr lang="en-GB" sz="1400" dirty="0"/>
              <a:t>Integration into change and communications planning for workforce and residents.</a:t>
            </a:r>
          </a:p>
          <a:p>
            <a:pPr marL="221615" indent="-221615"/>
            <a:endParaRPr lang="en-GB" sz="1400" dirty="0">
              <a:cs typeface="Calibri" panose="020F0502020204030204"/>
            </a:endParaRPr>
          </a:p>
        </p:txBody>
      </p:sp>
      <p:pic>
        <p:nvPicPr>
          <p:cNvPr id="3" name="Picture 2">
            <a:extLst>
              <a:ext uri="{FF2B5EF4-FFF2-40B4-BE49-F238E27FC236}">
                <a16:creationId xmlns:a16="http://schemas.microsoft.com/office/drawing/2014/main" id="{55D7E566-BE30-FF4C-8221-B06939A78DAF}"/>
              </a:ext>
            </a:extLst>
          </p:cNvPr>
          <p:cNvPicPr>
            <a:picLocks noChangeAspect="1"/>
          </p:cNvPicPr>
          <p:nvPr/>
        </p:nvPicPr>
        <p:blipFill rotWithShape="1">
          <a:blip r:embed="rId2"/>
          <a:srcRect l="17183"/>
          <a:stretch/>
        </p:blipFill>
        <p:spPr>
          <a:xfrm>
            <a:off x="8363980" y="1419225"/>
            <a:ext cx="3828020" cy="3078479"/>
          </a:xfrm>
          <a:prstGeom prst="rect">
            <a:avLst/>
          </a:prstGeom>
        </p:spPr>
      </p:pic>
    </p:spTree>
    <p:extLst>
      <p:ext uri="{BB962C8B-B14F-4D97-AF65-F5344CB8AC3E}">
        <p14:creationId xmlns:p14="http://schemas.microsoft.com/office/powerpoint/2010/main" val="2332882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40CA-67B5-4314-99C3-95C4FF4E40EC}"/>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Enabling staff: innovation case study, </a:t>
            </a:r>
            <a:br>
              <a:rPr lang="en-GB" dirty="0">
                <a:latin typeface="Roboto Regular" panose="02000000000000000000" pitchFamily="2" charset="0"/>
                <a:cs typeface="Times New Roman"/>
              </a:rPr>
            </a:br>
            <a:r>
              <a:rPr lang="en-GB" dirty="0">
                <a:latin typeface="Roboto Regular" panose="02000000000000000000" pitchFamily="2" charset="0"/>
                <a:cs typeface="Times New Roman"/>
              </a:rPr>
              <a:t>identifying beneficial services and scaling</a:t>
            </a:r>
            <a:endParaRPr lang="en-GB" dirty="0"/>
          </a:p>
        </p:txBody>
      </p:sp>
      <p:sp>
        <p:nvSpPr>
          <p:cNvPr id="3" name="Content Placeholder 2">
            <a:extLst>
              <a:ext uri="{FF2B5EF4-FFF2-40B4-BE49-F238E27FC236}">
                <a16:creationId xmlns:a16="http://schemas.microsoft.com/office/drawing/2014/main" id="{5B4061F0-1663-4E23-A5B5-E91E12D86A74}"/>
              </a:ext>
            </a:extLst>
          </p:cNvPr>
          <p:cNvSpPr>
            <a:spLocks noGrp="1"/>
          </p:cNvSpPr>
          <p:nvPr>
            <p:ph idx="4294967295"/>
          </p:nvPr>
        </p:nvSpPr>
        <p:spPr>
          <a:xfrm>
            <a:off x="4121150" y="1754188"/>
            <a:ext cx="7600950" cy="4313237"/>
          </a:xfrm>
        </p:spPr>
        <p:txBody>
          <a:bodyPr vert="horz" lIns="0" tIns="0" rIns="0" bIns="0" rtlCol="0" anchor="t">
            <a:noAutofit/>
          </a:bodyPr>
          <a:lstStyle/>
          <a:p>
            <a:pPr marL="0" indent="0">
              <a:buNone/>
            </a:pPr>
            <a:r>
              <a:rPr lang="en-GB" sz="1600" dirty="0">
                <a:solidFill>
                  <a:schemeClr val="tx2"/>
                </a:solidFill>
                <a:ea typeface="Roboto Regular" panose="02000000000000000000" pitchFamily="2" charset="0"/>
                <a:cs typeface="+mn-lt"/>
              </a:rPr>
              <a:t>Pando App: Case Study</a:t>
            </a:r>
            <a:endParaRPr lang="en-GB" sz="1600" dirty="0">
              <a:solidFill>
                <a:schemeClr val="tx2"/>
              </a:solidFill>
            </a:endParaRPr>
          </a:p>
          <a:p>
            <a:pPr marL="221615" indent="-221615"/>
            <a:r>
              <a:rPr lang="en-GB" sz="1400" dirty="0">
                <a:ea typeface="Roboto Regular" panose="02000000000000000000" pitchFamily="2" charset="0"/>
                <a:cs typeface="+mn-lt"/>
              </a:rPr>
              <a:t>Functionality and benefits: Pando is a clinical communications platform that enables secure instant messaging and data sharing between clinical professionals to enable fast and easy access to real-time and accurate patient data. Patient records can be shared alongside images, test results and seeking advice from specialists. The App reduces reliance on pagers and landline phones.</a:t>
            </a:r>
          </a:p>
          <a:p>
            <a:pPr marL="221615" indent="-221615"/>
            <a:r>
              <a:rPr lang="en-GB" sz="1400" dirty="0">
                <a:ea typeface="Roboto Regular" panose="02000000000000000000" pitchFamily="2" charset="0"/>
                <a:cs typeface="+mn-lt"/>
              </a:rPr>
              <a:t>Assured: Listed in the NHS Apps Library in 2020 therefore is compliant with NHSE and D guidelines</a:t>
            </a:r>
            <a:r>
              <a:rPr lang="en-GB" sz="1400" dirty="0"/>
              <a:t>, and </a:t>
            </a:r>
            <a:r>
              <a:rPr lang="en-GB" sz="1400" dirty="0">
                <a:ea typeface="Roboto Regular" panose="02000000000000000000" pitchFamily="2" charset="0"/>
                <a:cs typeface="+mn-lt"/>
              </a:rPr>
              <a:t>listed on the NHSX Clinical Communications Procurement Framework to enable NHS organisations to procure communication services. </a:t>
            </a:r>
          </a:p>
          <a:p>
            <a:pPr marL="221615" indent="-221615"/>
            <a:r>
              <a:rPr lang="en-GB" sz="1400" dirty="0">
                <a:ea typeface="Roboto Regular" panose="02000000000000000000" pitchFamily="2" charset="0"/>
                <a:cs typeface="+mn-lt"/>
              </a:rPr>
              <a:t>Current status: Some staff can communicate with it within MSE Foundation Trust, as well as between primary and secondary care. MSE Strategic team publish broadcasts across the MSE region so staff are aware of information such as PHE notification, bed updates and stock availability.</a:t>
            </a:r>
            <a:endParaRPr lang="en-GB" sz="1400" dirty="0"/>
          </a:p>
          <a:p>
            <a:pPr marL="221615" indent="-221615"/>
            <a:r>
              <a:rPr lang="en-GB" sz="1400" dirty="0">
                <a:ea typeface="Roboto Regular" panose="02000000000000000000" pitchFamily="2" charset="0"/>
                <a:cs typeface="+mn-lt"/>
              </a:rPr>
              <a:t>Use: Pando App is in use at Broomfield Hospital in obstetric anaesthesia, which allows safe transfer of patient information between the Obstetric Anaesthetists so they are instantly aware of potential difficult issues/patients, and can share possible management strategies. Viewing and retrieving the information is easy, fast and clear.</a:t>
            </a:r>
          </a:p>
          <a:p>
            <a:pPr marL="221615" indent="-221615"/>
            <a:r>
              <a:rPr lang="en-GB" sz="1400" dirty="0">
                <a:ea typeface="Roboto Regular" panose="02000000000000000000" pitchFamily="2" charset="0"/>
                <a:cs typeface="+mn-lt"/>
              </a:rPr>
              <a:t>Opportunity: Identify fit with staff needs for information access and communication, and system benefits. Working closely with clinicians, develop plan to scale effectively for use across the system.</a:t>
            </a:r>
          </a:p>
        </p:txBody>
      </p:sp>
      <p:pic>
        <p:nvPicPr>
          <p:cNvPr id="6" name="Picture 5">
            <a:extLst>
              <a:ext uri="{FF2B5EF4-FFF2-40B4-BE49-F238E27FC236}">
                <a16:creationId xmlns:a16="http://schemas.microsoft.com/office/drawing/2014/main" id="{E985F8E3-5EE2-4A61-90B6-80411E1E3FE3}"/>
              </a:ext>
            </a:extLst>
          </p:cNvPr>
          <p:cNvPicPr>
            <a:picLocks noChangeAspect="1"/>
          </p:cNvPicPr>
          <p:nvPr/>
        </p:nvPicPr>
        <p:blipFill>
          <a:blip r:embed="rId2"/>
          <a:stretch>
            <a:fillRect/>
          </a:stretch>
        </p:blipFill>
        <p:spPr>
          <a:xfrm>
            <a:off x="391136" y="1754659"/>
            <a:ext cx="3479800" cy="2324100"/>
          </a:xfrm>
          <a:prstGeom prst="rect">
            <a:avLst/>
          </a:prstGeom>
        </p:spPr>
      </p:pic>
    </p:spTree>
    <p:extLst>
      <p:ext uri="{BB962C8B-B14F-4D97-AF65-F5344CB8AC3E}">
        <p14:creationId xmlns:p14="http://schemas.microsoft.com/office/powerpoint/2010/main" val="4137479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E0E2-C3B0-4193-906E-479C7A5DBBBB}"/>
              </a:ext>
            </a:extLst>
          </p:cNvPr>
          <p:cNvSpPr>
            <a:spLocks noGrp="1"/>
          </p:cNvSpPr>
          <p:nvPr>
            <p:ph type="ctrTitle"/>
          </p:nvPr>
        </p:nvSpPr>
        <p:spPr>
          <a:xfrm>
            <a:off x="381000" y="2836863"/>
            <a:ext cx="9144000" cy="2387600"/>
          </a:xfrm>
        </p:spPr>
        <p:txBody>
          <a:bodyPr/>
          <a:lstStyle/>
          <a:p>
            <a:r>
              <a:rPr lang="en-GB" dirty="0">
                <a:solidFill>
                  <a:schemeClr val="tx2"/>
                </a:solidFill>
                <a:latin typeface="Roboto Regular" panose="02000000000000000000" pitchFamily="2" charset="0"/>
                <a:cs typeface="Times New Roman"/>
              </a:rPr>
              <a:t>Empowering Residents</a:t>
            </a:r>
          </a:p>
        </p:txBody>
      </p:sp>
      <p:sp>
        <p:nvSpPr>
          <p:cNvPr id="3" name="Subtitle 2">
            <a:extLst>
              <a:ext uri="{FF2B5EF4-FFF2-40B4-BE49-F238E27FC236}">
                <a16:creationId xmlns:a16="http://schemas.microsoft.com/office/drawing/2014/main" id="{AA03936E-384A-471E-92F7-4C236DD481E3}"/>
              </a:ext>
            </a:extLst>
          </p:cNvPr>
          <p:cNvSpPr>
            <a:spLocks noGrp="1"/>
          </p:cNvSpPr>
          <p:nvPr>
            <p:ph type="subTitle" idx="1"/>
          </p:nvPr>
        </p:nvSpPr>
        <p:spPr>
          <a:xfrm>
            <a:off x="381000" y="5358452"/>
            <a:ext cx="11176000" cy="1261293"/>
          </a:xfrm>
        </p:spPr>
        <p:txBody>
          <a:bodyPr/>
          <a:lstStyle/>
          <a:p>
            <a:r>
              <a:rPr lang="en-GB" sz="1800" dirty="0">
                <a:solidFill>
                  <a:schemeClr val="tx2"/>
                </a:solidFill>
                <a:effectLst/>
                <a:ea typeface="Roboto Regular" panose="02000000000000000000" pitchFamily="2" charset="0"/>
              </a:rPr>
              <a:t>As an ICS we are committed to placing residents at the centre of our planning and to designing system-wide tools to empower residents to manage their own health and wellbeing. </a:t>
            </a:r>
          </a:p>
          <a:p>
            <a:endParaRPr lang="en-GB" dirty="0">
              <a:solidFill>
                <a:schemeClr val="tx2"/>
              </a:solidFill>
            </a:endParaRPr>
          </a:p>
        </p:txBody>
      </p:sp>
    </p:spTree>
    <p:extLst>
      <p:ext uri="{BB962C8B-B14F-4D97-AF65-F5344CB8AC3E}">
        <p14:creationId xmlns:p14="http://schemas.microsoft.com/office/powerpoint/2010/main" val="1319359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537A8-4B75-5447-802D-47683772AE65}"/>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What Residents Want</a:t>
            </a:r>
          </a:p>
        </p:txBody>
      </p:sp>
      <p:sp>
        <p:nvSpPr>
          <p:cNvPr id="3" name="Content Placeholder 2">
            <a:extLst>
              <a:ext uri="{FF2B5EF4-FFF2-40B4-BE49-F238E27FC236}">
                <a16:creationId xmlns:a16="http://schemas.microsoft.com/office/drawing/2014/main" id="{D3AA2430-F19C-4FBD-A297-C9C0CC9B99A6}"/>
              </a:ext>
            </a:extLst>
          </p:cNvPr>
          <p:cNvSpPr>
            <a:spLocks noGrp="1"/>
          </p:cNvSpPr>
          <p:nvPr>
            <p:ph idx="4294967295"/>
          </p:nvPr>
        </p:nvSpPr>
        <p:spPr>
          <a:xfrm>
            <a:off x="508001" y="1517650"/>
            <a:ext cx="6223000" cy="4292600"/>
          </a:xfrm>
        </p:spPr>
        <p:txBody>
          <a:bodyPr vert="horz" lIns="0" tIns="0" rIns="0" bIns="0" rtlCol="0" anchor="t">
            <a:noAutofit/>
          </a:bodyPr>
          <a:lstStyle/>
          <a:p>
            <a:pPr marL="0" indent="0" fontAlgn="base">
              <a:lnSpc>
                <a:spcPct val="100000"/>
              </a:lnSpc>
              <a:spcBef>
                <a:spcPts val="600"/>
              </a:spcBef>
              <a:buNone/>
            </a:pPr>
            <a:r>
              <a:rPr lang="en-GB" sz="1400" dirty="0">
                <a:solidFill>
                  <a:srgbClr val="000000"/>
                </a:solidFill>
                <a:effectLst/>
                <a:latin typeface="Roboto Regular" panose="02000000000000000000" pitchFamily="2" charset="0"/>
                <a:ea typeface="Roboto Regular" panose="02000000000000000000" pitchFamily="2" charset="0"/>
                <a:cs typeface="Calibri"/>
              </a:rPr>
              <a:t>We haven’t undertaken specific research for this digital strategy about what residents want. We have, however, been able to build a picture of their views by drawing together existing engagement activity including views expressed by members of our Citizen’s Panel and feedback gathered by Healthwatch around the NHS Long Term Plan. We also talked to colleagues from the community and voluntary sector. This suggests that residents in MSE want: </a:t>
            </a:r>
            <a:endParaRPr lang="en-GB" sz="1400" dirty="0">
              <a:effectLst/>
              <a:latin typeface="Roboto Regular" panose="02000000000000000000" pitchFamily="2" charset="0"/>
              <a:ea typeface="Roboto Regular" panose="02000000000000000000" pitchFamily="2" charset="0"/>
              <a:cs typeface="Calibri"/>
            </a:endParaRPr>
          </a:p>
          <a:p>
            <a:pPr lvl="0" fontAlgn="base">
              <a:lnSpc>
                <a:spcPct val="100000"/>
              </a:lnSpc>
              <a:spcBef>
                <a:spcPts val="600"/>
              </a:spcBef>
            </a:pPr>
            <a:r>
              <a:rPr lang="en-GB" sz="1400" dirty="0">
                <a:solidFill>
                  <a:srgbClr val="000000"/>
                </a:solidFill>
                <a:effectLst/>
                <a:latin typeface="Roboto Regular" panose="02000000000000000000" pitchFamily="2" charset="0"/>
                <a:ea typeface="Roboto Regular" panose="02000000000000000000" pitchFamily="2" charset="0"/>
                <a:cs typeface="Calibri"/>
              </a:rPr>
              <a:t>Greater </a:t>
            </a:r>
            <a:r>
              <a:rPr lang="en-GB" sz="1400" dirty="0">
                <a:solidFill>
                  <a:schemeClr val="accent1"/>
                </a:solidFill>
                <a:effectLst/>
                <a:latin typeface="Roboto Regular" panose="02000000000000000000" pitchFamily="2" charset="0"/>
                <a:ea typeface="Roboto Regular" panose="02000000000000000000" pitchFamily="2" charset="0"/>
                <a:cs typeface="Calibri"/>
              </a:rPr>
              <a:t>choice</a:t>
            </a:r>
            <a:r>
              <a:rPr lang="en-GB" sz="1400" dirty="0">
                <a:solidFill>
                  <a:srgbClr val="000000"/>
                </a:solidFill>
                <a:effectLst/>
                <a:latin typeface="Roboto Regular" panose="02000000000000000000" pitchFamily="2" charset="0"/>
                <a:ea typeface="Roboto Regular" panose="02000000000000000000" pitchFamily="2" charset="0"/>
                <a:cs typeface="Calibri"/>
              </a:rPr>
              <a:t> in how to manage their health.</a:t>
            </a:r>
            <a:endParaRPr lang="en-GB" sz="1400" dirty="0">
              <a:effectLst/>
              <a:latin typeface="Roboto Regular" panose="02000000000000000000" pitchFamily="2" charset="0"/>
              <a:ea typeface="Roboto Regular" panose="02000000000000000000" pitchFamily="2" charset="0"/>
              <a:cs typeface="Calibri"/>
            </a:endParaRPr>
          </a:p>
          <a:p>
            <a:pPr lvl="0" fontAlgn="base">
              <a:lnSpc>
                <a:spcPct val="100000"/>
              </a:lnSpc>
              <a:spcBef>
                <a:spcPts val="600"/>
              </a:spcBef>
            </a:pPr>
            <a:r>
              <a:rPr lang="en-GB" sz="1400" dirty="0">
                <a:solidFill>
                  <a:srgbClr val="000000"/>
                </a:solidFill>
                <a:effectLst/>
                <a:latin typeface="Roboto Regular" panose="02000000000000000000" pitchFamily="2" charset="0"/>
                <a:ea typeface="Roboto Regular" panose="02000000000000000000" pitchFamily="2" charset="0"/>
                <a:cs typeface="Calibri"/>
              </a:rPr>
              <a:t>Better </a:t>
            </a:r>
            <a:r>
              <a:rPr lang="en-GB" sz="1400" dirty="0">
                <a:solidFill>
                  <a:schemeClr val="accent1"/>
                </a:solidFill>
                <a:effectLst/>
                <a:latin typeface="Roboto Regular" panose="02000000000000000000" pitchFamily="2" charset="0"/>
                <a:ea typeface="Roboto Regular" panose="02000000000000000000" pitchFamily="2" charset="0"/>
                <a:cs typeface="Calibri"/>
              </a:rPr>
              <a:t>access to health care professionals </a:t>
            </a:r>
            <a:r>
              <a:rPr lang="en-GB" sz="1400" dirty="0">
                <a:solidFill>
                  <a:srgbClr val="000000"/>
                </a:solidFill>
                <a:effectLst/>
                <a:latin typeface="Roboto Regular" panose="02000000000000000000" pitchFamily="2" charset="0"/>
                <a:ea typeface="Roboto Regular" panose="02000000000000000000" pitchFamily="2" charset="0"/>
                <a:cs typeface="Calibri"/>
              </a:rPr>
              <a:t>for advice and treatment, including via telephone and video.</a:t>
            </a:r>
            <a:endParaRPr lang="en-GB" sz="1400" dirty="0">
              <a:effectLst/>
              <a:latin typeface="Roboto Regular" panose="02000000000000000000" pitchFamily="2" charset="0"/>
              <a:ea typeface="Roboto Regular" panose="02000000000000000000" pitchFamily="2" charset="0"/>
              <a:cs typeface="Calibri"/>
            </a:endParaRPr>
          </a:p>
          <a:p>
            <a:pPr lvl="0" fontAlgn="base">
              <a:lnSpc>
                <a:spcPct val="100000"/>
              </a:lnSpc>
              <a:spcBef>
                <a:spcPts val="600"/>
              </a:spcBef>
            </a:pPr>
            <a:r>
              <a:rPr lang="en-GB" sz="1400" dirty="0">
                <a:solidFill>
                  <a:srgbClr val="000000"/>
                </a:solidFill>
                <a:effectLst/>
                <a:latin typeface="Roboto Regular" panose="02000000000000000000" pitchFamily="2" charset="0"/>
                <a:ea typeface="Roboto Regular" panose="02000000000000000000" pitchFamily="2" charset="0"/>
                <a:cs typeface="Calibri"/>
              </a:rPr>
              <a:t>Improved </a:t>
            </a:r>
            <a:r>
              <a:rPr lang="en-GB" sz="1400" dirty="0">
                <a:solidFill>
                  <a:schemeClr val="accent1"/>
                </a:solidFill>
                <a:effectLst/>
                <a:latin typeface="Roboto Regular" panose="02000000000000000000" pitchFamily="2" charset="0"/>
                <a:ea typeface="Roboto Regular" panose="02000000000000000000" pitchFamily="2" charset="0"/>
                <a:cs typeface="Calibri"/>
              </a:rPr>
              <a:t>communications and advice </a:t>
            </a:r>
            <a:r>
              <a:rPr lang="en-GB" sz="1400" dirty="0">
                <a:solidFill>
                  <a:srgbClr val="000000"/>
                </a:solidFill>
                <a:effectLst/>
                <a:latin typeface="Roboto Regular" panose="02000000000000000000" pitchFamily="2" charset="0"/>
                <a:ea typeface="Roboto Regular" panose="02000000000000000000" pitchFamily="2" charset="0"/>
                <a:cs typeface="Calibri"/>
              </a:rPr>
              <a:t>on both diagnosed conditions and how they can help themselves.</a:t>
            </a:r>
            <a:endParaRPr lang="en-GB" sz="1400" dirty="0">
              <a:effectLst/>
              <a:latin typeface="Roboto Regular" panose="02000000000000000000" pitchFamily="2" charset="0"/>
              <a:ea typeface="Roboto Regular" panose="02000000000000000000" pitchFamily="2" charset="0"/>
              <a:cs typeface="Calibri"/>
            </a:endParaRPr>
          </a:p>
          <a:p>
            <a:pPr lvl="0" fontAlgn="base">
              <a:lnSpc>
                <a:spcPct val="100000"/>
              </a:lnSpc>
              <a:spcBef>
                <a:spcPts val="600"/>
              </a:spcBef>
            </a:pPr>
            <a:r>
              <a:rPr lang="en-GB" sz="1400" dirty="0">
                <a:solidFill>
                  <a:srgbClr val="000000"/>
                </a:solidFill>
                <a:effectLst/>
                <a:latin typeface="Roboto Regular" panose="02000000000000000000" pitchFamily="2" charset="0"/>
                <a:ea typeface="Roboto Regular" panose="02000000000000000000" pitchFamily="2" charset="0"/>
                <a:cs typeface="Calibri"/>
              </a:rPr>
              <a:t>Support to </a:t>
            </a:r>
            <a:r>
              <a:rPr lang="en-GB" sz="1400" dirty="0">
                <a:solidFill>
                  <a:schemeClr val="accent1"/>
                </a:solidFill>
                <a:effectLst/>
                <a:latin typeface="Roboto Regular" panose="02000000000000000000" pitchFamily="2" charset="0"/>
                <a:ea typeface="Roboto Regular" panose="02000000000000000000" pitchFamily="2" charset="0"/>
                <a:cs typeface="Calibri"/>
              </a:rPr>
              <a:t>manage their condition at home</a:t>
            </a:r>
            <a:r>
              <a:rPr lang="en-GB" sz="1400" dirty="0">
                <a:solidFill>
                  <a:srgbClr val="000000"/>
                </a:solidFill>
                <a:effectLst/>
                <a:latin typeface="Roboto Regular" panose="02000000000000000000" pitchFamily="2" charset="0"/>
                <a:ea typeface="Roboto Regular" panose="02000000000000000000" pitchFamily="2" charset="0"/>
                <a:cs typeface="Calibri"/>
              </a:rPr>
              <a:t>. (The location of services was frequently cited as a barrier to access).</a:t>
            </a:r>
            <a:endParaRPr lang="en-GB" sz="1400" dirty="0">
              <a:effectLst/>
              <a:latin typeface="Roboto Regular" panose="02000000000000000000" pitchFamily="2" charset="0"/>
              <a:ea typeface="Roboto Regular" panose="02000000000000000000" pitchFamily="2" charset="0"/>
              <a:cs typeface="Calibri"/>
            </a:endParaRPr>
          </a:p>
          <a:p>
            <a:pPr lvl="0" fontAlgn="base">
              <a:lnSpc>
                <a:spcPct val="100000"/>
              </a:lnSpc>
              <a:spcBef>
                <a:spcPts val="600"/>
              </a:spcBef>
            </a:pPr>
            <a:r>
              <a:rPr lang="en-GB" sz="1400" dirty="0">
                <a:solidFill>
                  <a:srgbClr val="000000"/>
                </a:solidFill>
                <a:effectLst/>
                <a:latin typeface="Roboto Regular" panose="02000000000000000000" pitchFamily="2" charset="0"/>
                <a:ea typeface="Roboto Regular" panose="02000000000000000000" pitchFamily="2" charset="0"/>
                <a:cs typeface="Calibri"/>
              </a:rPr>
              <a:t>Easy access to </a:t>
            </a:r>
            <a:r>
              <a:rPr lang="en-GB" sz="1400" dirty="0">
                <a:solidFill>
                  <a:schemeClr val="accent1"/>
                </a:solidFill>
                <a:effectLst/>
                <a:latin typeface="Roboto Regular" panose="02000000000000000000" pitchFamily="2" charset="0"/>
                <a:ea typeface="Roboto Regular" panose="02000000000000000000" pitchFamily="2" charset="0"/>
                <a:cs typeface="Calibri"/>
              </a:rPr>
              <a:t>information about the support available</a:t>
            </a:r>
            <a:r>
              <a:rPr lang="en-GB" sz="1400" dirty="0">
                <a:solidFill>
                  <a:srgbClr val="000000"/>
                </a:solidFill>
                <a:effectLst/>
                <a:latin typeface="Roboto Regular" panose="02000000000000000000" pitchFamily="2" charset="0"/>
                <a:ea typeface="Roboto Regular" panose="02000000000000000000" pitchFamily="2" charset="0"/>
                <a:cs typeface="Calibri"/>
              </a:rPr>
              <a:t>.</a:t>
            </a:r>
            <a:endParaRPr lang="en-GB" sz="1400" dirty="0">
              <a:effectLst/>
              <a:latin typeface="Roboto Regular" panose="02000000000000000000" pitchFamily="2" charset="0"/>
              <a:ea typeface="Roboto Regular" panose="02000000000000000000" pitchFamily="2" charset="0"/>
              <a:cs typeface="Calibri"/>
            </a:endParaRPr>
          </a:p>
          <a:p>
            <a:pPr lvl="0" fontAlgn="base">
              <a:lnSpc>
                <a:spcPct val="100000"/>
              </a:lnSpc>
              <a:spcBef>
                <a:spcPts val="600"/>
              </a:spcBef>
            </a:pPr>
            <a:r>
              <a:rPr lang="en-GB" sz="1400" dirty="0">
                <a:solidFill>
                  <a:srgbClr val="000000"/>
                </a:solidFill>
                <a:effectLst/>
                <a:latin typeface="Roboto Regular" panose="02000000000000000000" pitchFamily="2" charset="0"/>
                <a:ea typeface="Roboto Regular" panose="02000000000000000000" pitchFamily="2" charset="0"/>
                <a:cs typeface="Calibri"/>
              </a:rPr>
              <a:t>Confidence that </a:t>
            </a:r>
            <a:r>
              <a:rPr lang="en-GB" sz="1400" dirty="0">
                <a:solidFill>
                  <a:schemeClr val="accent1"/>
                </a:solidFill>
                <a:effectLst/>
                <a:latin typeface="Roboto Regular" panose="02000000000000000000" pitchFamily="2" charset="0"/>
                <a:ea typeface="Roboto Regular" panose="02000000000000000000" pitchFamily="2" charset="0"/>
                <a:cs typeface="Calibri"/>
              </a:rPr>
              <a:t>professions are communicating with each other </a:t>
            </a:r>
            <a:r>
              <a:rPr lang="en-GB" sz="1400" dirty="0">
                <a:solidFill>
                  <a:srgbClr val="000000"/>
                </a:solidFill>
                <a:effectLst/>
                <a:latin typeface="Roboto Regular" panose="02000000000000000000" pitchFamily="2" charset="0"/>
                <a:ea typeface="Roboto Regular" panose="02000000000000000000" pitchFamily="2" charset="0"/>
                <a:cs typeface="Calibri"/>
              </a:rPr>
              <a:t>about an individual’s care. (In engagement activities many respondents cited frustrations that this doesn’t appear to happen. Concerns were rarely expressed about data sharing or the security of data).</a:t>
            </a:r>
            <a:endParaRPr lang="en-GB" sz="1400" dirty="0">
              <a:cs typeface="Calibri"/>
            </a:endParaRPr>
          </a:p>
        </p:txBody>
      </p:sp>
      <p:sp>
        <p:nvSpPr>
          <p:cNvPr id="5" name="Content Placeholder 2">
            <a:extLst>
              <a:ext uri="{FF2B5EF4-FFF2-40B4-BE49-F238E27FC236}">
                <a16:creationId xmlns:a16="http://schemas.microsoft.com/office/drawing/2014/main" id="{EAF9E07E-255E-084B-A6A6-F2FED76B45C5}"/>
              </a:ext>
            </a:extLst>
          </p:cNvPr>
          <p:cNvSpPr txBox="1">
            <a:spLocks/>
          </p:cNvSpPr>
          <p:nvPr/>
        </p:nvSpPr>
        <p:spPr>
          <a:xfrm>
            <a:off x="7510462" y="1517650"/>
            <a:ext cx="4249737" cy="4140200"/>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7000"/>
              </a:lnSpc>
              <a:spcBef>
                <a:spcPts val="600"/>
              </a:spcBef>
              <a:buFont typeface="Wingdings" pitchFamily="2" charset="2"/>
              <a:buNone/>
            </a:pPr>
            <a:r>
              <a:rPr lang="en-GB" sz="1400" dirty="0">
                <a:latin typeface="Roboto Regular" panose="02000000000000000000" pitchFamily="2" charset="0"/>
                <a:ea typeface="Roboto Regular" panose="02000000000000000000" pitchFamily="2" charset="0"/>
                <a:cs typeface="Calibri"/>
              </a:rPr>
              <a:t>A clear majority of respondents to a MSE survey on the impact of coronavirus on health care services (71%) said they would use virtual appointments again, though 15% said they would not. Comments suggested that people’s perception of virtual appointments depended on the presenting issue. These comments suggested virtual appointments were challenging when seeking: support for mental health; support on behalf of a child or elderly relative with complex needs; reassurance from a face-to-face appointment; a diagnosis that required an examination.</a:t>
            </a:r>
          </a:p>
          <a:p>
            <a:pPr marL="0" indent="0">
              <a:lnSpc>
                <a:spcPct val="107000"/>
              </a:lnSpc>
              <a:spcBef>
                <a:spcPts val="600"/>
              </a:spcBef>
              <a:buFont typeface="Wingdings" pitchFamily="2" charset="2"/>
              <a:buNone/>
            </a:pPr>
            <a:r>
              <a:rPr lang="en-GB" sz="1400" dirty="0">
                <a:latin typeface="Roboto Regular" panose="02000000000000000000" pitchFamily="2" charset="0"/>
                <a:ea typeface="Roboto Regular" panose="02000000000000000000" pitchFamily="2" charset="0"/>
                <a:cs typeface="Calibri"/>
              </a:rPr>
              <a:t>While these views are shared by many of our residents, we know they are not universal. Some individuals may lack confidence using technology whilst other groups – such as those with hearing and sight impairments or learning disabilities – will have specific needs (see slide 51 on how we plan to tackle digital inclusion).  </a:t>
            </a:r>
          </a:p>
          <a:p>
            <a:pPr marL="0" indent="0">
              <a:spcBef>
                <a:spcPts val="600"/>
              </a:spcBef>
              <a:buFont typeface="Wingdings" pitchFamily="2" charset="2"/>
              <a:buNone/>
            </a:pPr>
            <a:endParaRPr lang="en-GB" sz="1500" dirty="0">
              <a:latin typeface="Roboto Regular" panose="02000000000000000000" pitchFamily="2" charset="0"/>
              <a:ea typeface="Roboto Regular" panose="02000000000000000000" pitchFamily="2" charset="0"/>
            </a:endParaRPr>
          </a:p>
          <a:p>
            <a:pPr marL="0" indent="0">
              <a:spcBef>
                <a:spcPts val="600"/>
              </a:spcBef>
              <a:buFont typeface="Wingdings" pitchFamily="2" charset="2"/>
              <a:buNone/>
            </a:pPr>
            <a:endParaRPr lang="en-GB" dirty="0">
              <a:cs typeface="Calibri"/>
            </a:endParaRPr>
          </a:p>
        </p:txBody>
      </p:sp>
      <p:cxnSp>
        <p:nvCxnSpPr>
          <p:cNvPr id="7" name="Straight Connector 6">
            <a:extLst>
              <a:ext uri="{FF2B5EF4-FFF2-40B4-BE49-F238E27FC236}">
                <a16:creationId xmlns:a16="http://schemas.microsoft.com/office/drawing/2014/main" id="{535CCAF8-D682-A246-84A5-6C2AAB1C7068}"/>
              </a:ext>
            </a:extLst>
          </p:cNvPr>
          <p:cNvCxnSpPr/>
          <p:nvPr/>
        </p:nvCxnSpPr>
        <p:spPr>
          <a:xfrm>
            <a:off x="7073900" y="1517650"/>
            <a:ext cx="0" cy="4292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184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94BFF-B095-4BBF-9781-029BCD010BDF}"/>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Empowered Residents: Current Position</a:t>
            </a:r>
            <a:endParaRPr lang="en-GB" dirty="0"/>
          </a:p>
        </p:txBody>
      </p:sp>
      <p:sp>
        <p:nvSpPr>
          <p:cNvPr id="3" name="Content Placeholder 2">
            <a:extLst>
              <a:ext uri="{FF2B5EF4-FFF2-40B4-BE49-F238E27FC236}">
                <a16:creationId xmlns:a16="http://schemas.microsoft.com/office/drawing/2014/main" id="{A9B2DDB0-6751-4C0C-84FB-0B65BD7E5A4B}"/>
              </a:ext>
            </a:extLst>
          </p:cNvPr>
          <p:cNvSpPr>
            <a:spLocks noGrp="1"/>
          </p:cNvSpPr>
          <p:nvPr>
            <p:ph idx="4294967295"/>
          </p:nvPr>
        </p:nvSpPr>
        <p:spPr>
          <a:xfrm>
            <a:off x="3581400" y="1240731"/>
            <a:ext cx="4825314" cy="3403600"/>
          </a:xfrm>
        </p:spPr>
        <p:txBody>
          <a:bodyPr/>
          <a:lstStyle/>
          <a:p>
            <a:pPr marL="0" indent="0">
              <a:lnSpc>
                <a:spcPct val="107000"/>
              </a:lnSpc>
              <a:spcAft>
                <a:spcPts val="800"/>
              </a:spcAft>
              <a:buNone/>
              <a:tabLst>
                <a:tab pos="457200" algn="l"/>
              </a:tabLst>
            </a:pPr>
            <a:r>
              <a:rPr lang="en-GB" sz="1600" dirty="0">
                <a:solidFill>
                  <a:schemeClr val="tx2"/>
                </a:solidFill>
                <a:effectLst/>
                <a:ea typeface="Roboto Regular" panose="02000000000000000000" pitchFamily="2" charset="0"/>
              </a:rPr>
              <a:t>Our Current Position</a:t>
            </a:r>
          </a:p>
          <a:p>
            <a:pPr marL="0" indent="0">
              <a:lnSpc>
                <a:spcPct val="100000"/>
              </a:lnSpc>
              <a:spcBef>
                <a:spcPts val="0"/>
              </a:spcBef>
              <a:spcAft>
                <a:spcPts val="800"/>
              </a:spcAft>
              <a:buNone/>
              <a:tabLst>
                <a:tab pos="457200" algn="l"/>
              </a:tabLst>
            </a:pPr>
            <a:r>
              <a:rPr lang="en-GB" sz="1400" dirty="0">
                <a:effectLst/>
                <a:ea typeface="Roboto Regular" panose="02000000000000000000" pitchFamily="2" charset="0"/>
              </a:rPr>
              <a:t>There is a lot of good practice across our ICS around engaging with residents and using the information from this engagement to plan services with residents’ needs in mind. The last few years – accelerated by Covid-19 – has also seen the introduction of a range of digital services to empower individuals to be more pro-active in managing their care. This includes providing online advice and guidance on staying well, electronic ways for individuals to make/change appointments and access their own data, digital tools to manage long-term conditions such as remote monitoring, and telephone and online consultations. </a:t>
            </a:r>
          </a:p>
          <a:p>
            <a:pPr marL="0" indent="0">
              <a:lnSpc>
                <a:spcPct val="100000"/>
              </a:lnSpc>
              <a:spcBef>
                <a:spcPts val="0"/>
              </a:spcBef>
              <a:spcAft>
                <a:spcPts val="800"/>
              </a:spcAft>
              <a:buNone/>
            </a:pPr>
            <a:r>
              <a:rPr lang="en-GB" sz="1400" dirty="0">
                <a:effectLst/>
                <a:ea typeface="Roboto Regular" panose="02000000000000000000" pitchFamily="2" charset="0"/>
              </a:rPr>
              <a:t>These services have, however, developed in a piecemeal fashion and in organisational silos. This has led to a complex picture across the ICS and potential confusion amongst residents using these services. For example, there are several instances where the same App is used by multiple organisations but configured differently giving the App different functionality for the end user. This fragmentation and duplication also leads to increased costs. </a:t>
            </a:r>
          </a:p>
          <a:p>
            <a:endParaRPr lang="en-GB" dirty="0"/>
          </a:p>
        </p:txBody>
      </p:sp>
      <p:sp>
        <p:nvSpPr>
          <p:cNvPr id="4" name="Rectangle 3">
            <a:extLst>
              <a:ext uri="{FF2B5EF4-FFF2-40B4-BE49-F238E27FC236}">
                <a16:creationId xmlns:a16="http://schemas.microsoft.com/office/drawing/2014/main" id="{B2341429-8E9E-0141-A310-6C5B944A5532}"/>
              </a:ext>
            </a:extLst>
          </p:cNvPr>
          <p:cNvSpPr/>
          <p:nvPr/>
        </p:nvSpPr>
        <p:spPr>
          <a:xfrm>
            <a:off x="371475" y="1347853"/>
            <a:ext cx="2950028"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5" name="Rectangle 4">
            <a:extLst>
              <a:ext uri="{FF2B5EF4-FFF2-40B4-BE49-F238E27FC236}">
                <a16:creationId xmlns:a16="http://schemas.microsoft.com/office/drawing/2014/main" id="{DC5A9894-5D64-5443-8DC0-F075F3A2D1E5}"/>
              </a:ext>
            </a:extLst>
          </p:cNvPr>
          <p:cNvSpPr/>
          <p:nvPr/>
        </p:nvSpPr>
        <p:spPr>
          <a:xfrm>
            <a:off x="607618" y="1788369"/>
            <a:ext cx="2477742" cy="2308324"/>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As an ICS we are committed to placing residents at the centre of our planning and to designing system-wide tools to empower residents to manage their own health and wellbeing. </a:t>
            </a:r>
          </a:p>
        </p:txBody>
      </p:sp>
      <p:pic>
        <p:nvPicPr>
          <p:cNvPr id="7" name="Picture 6">
            <a:extLst>
              <a:ext uri="{FF2B5EF4-FFF2-40B4-BE49-F238E27FC236}">
                <a16:creationId xmlns:a16="http://schemas.microsoft.com/office/drawing/2014/main" id="{F68F7DB4-FB94-324E-9291-9FA56153D32A}"/>
              </a:ext>
            </a:extLst>
          </p:cNvPr>
          <p:cNvPicPr>
            <a:picLocks noChangeAspect="1"/>
          </p:cNvPicPr>
          <p:nvPr/>
        </p:nvPicPr>
        <p:blipFill>
          <a:blip r:embed="rId2"/>
          <a:stretch>
            <a:fillRect/>
          </a:stretch>
        </p:blipFill>
        <p:spPr>
          <a:xfrm>
            <a:off x="8559114" y="3659674"/>
            <a:ext cx="3632886" cy="2421924"/>
          </a:xfrm>
          <a:prstGeom prst="rect">
            <a:avLst/>
          </a:prstGeom>
        </p:spPr>
      </p:pic>
    </p:spTree>
    <p:extLst>
      <p:ext uri="{BB962C8B-B14F-4D97-AF65-F5344CB8AC3E}">
        <p14:creationId xmlns:p14="http://schemas.microsoft.com/office/powerpoint/2010/main" val="478143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5477-C3CD-4465-AAE1-FD6BDB457A16}"/>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Empowered Residents: Ambition</a:t>
            </a:r>
            <a:endParaRPr lang="en-GB" dirty="0"/>
          </a:p>
        </p:txBody>
      </p:sp>
      <p:sp>
        <p:nvSpPr>
          <p:cNvPr id="3" name="Content Placeholder 2">
            <a:extLst>
              <a:ext uri="{FF2B5EF4-FFF2-40B4-BE49-F238E27FC236}">
                <a16:creationId xmlns:a16="http://schemas.microsoft.com/office/drawing/2014/main" id="{E5AC17ED-2E47-4B47-8721-A29691F8355A}"/>
              </a:ext>
            </a:extLst>
          </p:cNvPr>
          <p:cNvSpPr>
            <a:spLocks noGrp="1"/>
          </p:cNvSpPr>
          <p:nvPr>
            <p:ph idx="4294967295"/>
          </p:nvPr>
        </p:nvSpPr>
        <p:spPr>
          <a:xfrm>
            <a:off x="4078288" y="1221904"/>
            <a:ext cx="7415212" cy="4613275"/>
          </a:xfrm>
        </p:spPr>
        <p:txBody>
          <a:bodyPr vert="horz" lIns="0" tIns="0" rIns="0" bIns="0" rtlCol="0" anchor="t">
            <a:noAutofit/>
          </a:bodyPr>
          <a:lstStyle/>
          <a:p>
            <a:pPr marL="0" indent="0">
              <a:lnSpc>
                <a:spcPct val="107000"/>
              </a:lnSpc>
              <a:spcBef>
                <a:spcPts val="0"/>
              </a:spcBef>
              <a:spcAft>
                <a:spcPts val="600"/>
              </a:spcAft>
              <a:buNone/>
            </a:pPr>
            <a:r>
              <a:rPr lang="en-GB" sz="1600" dirty="0">
                <a:solidFill>
                  <a:schemeClr val="tx2"/>
                </a:solidFill>
                <a:effectLst/>
                <a:latin typeface="Roboto Regular" panose="02000000000000000000" pitchFamily="2" charset="0"/>
                <a:ea typeface="Roboto Regular" panose="02000000000000000000" pitchFamily="2" charset="0"/>
                <a:cs typeface="Calibri"/>
              </a:rPr>
              <a:t>Our Ambition</a:t>
            </a:r>
          </a:p>
          <a:p>
            <a:pPr marL="0" indent="0">
              <a:lnSpc>
                <a:spcPct val="100000"/>
              </a:lnSpc>
              <a:spcBef>
                <a:spcPts val="0"/>
              </a:spcBef>
              <a:buNone/>
            </a:pPr>
            <a:r>
              <a:rPr lang="en-GB" sz="1400" dirty="0">
                <a:effectLst/>
                <a:ea typeface="Roboto Regular" panose="02000000000000000000" pitchFamily="2" charset="0"/>
                <a:cs typeface="Calibri"/>
              </a:rPr>
              <a:t>As an ICS we would like to have an agreed set of digital channels for residents to access information and the tools to manage their care. We want residents to be able to use digital solutions to:</a:t>
            </a:r>
          </a:p>
          <a:p>
            <a:pPr>
              <a:lnSpc>
                <a:spcPct val="100000"/>
              </a:lnSpc>
              <a:spcBef>
                <a:spcPts val="0"/>
              </a:spcBef>
            </a:pPr>
            <a:r>
              <a:rPr lang="en-GB" sz="1400" dirty="0">
                <a:effectLst/>
                <a:ea typeface="Roboto Regular" panose="02000000000000000000" pitchFamily="2" charset="0"/>
                <a:cs typeface="Calibri"/>
              </a:rPr>
              <a:t>Access information to help them make informed decisions</a:t>
            </a:r>
            <a:r>
              <a:rPr lang="en-GB" sz="1400" dirty="0">
                <a:ea typeface="Roboto Regular" panose="02000000000000000000" pitchFamily="2" charset="0"/>
                <a:cs typeface="Calibri"/>
              </a:rPr>
              <a:t> </a:t>
            </a:r>
            <a:endParaRPr lang="en-GB" sz="1400" dirty="0">
              <a:effectLst/>
              <a:ea typeface="Roboto Regular" panose="02000000000000000000" pitchFamily="2" charset="0"/>
            </a:endParaRPr>
          </a:p>
          <a:p>
            <a:pPr lvl="0">
              <a:lnSpc>
                <a:spcPct val="100000"/>
              </a:lnSpc>
              <a:spcBef>
                <a:spcPts val="0"/>
              </a:spcBef>
            </a:pPr>
            <a:r>
              <a:rPr lang="en-GB" sz="1400" dirty="0">
                <a:effectLst/>
                <a:ea typeface="Roboto Regular" panose="02000000000000000000" pitchFamily="2" charset="0"/>
                <a:cs typeface="Calibri"/>
              </a:rPr>
              <a:t>Book, cancel or change their health and care appointments</a:t>
            </a:r>
          </a:p>
          <a:p>
            <a:pPr lvl="0">
              <a:lnSpc>
                <a:spcPct val="100000"/>
              </a:lnSpc>
              <a:spcBef>
                <a:spcPts val="0"/>
              </a:spcBef>
            </a:pPr>
            <a:r>
              <a:rPr lang="en-GB" sz="1400" dirty="0">
                <a:effectLst/>
                <a:ea typeface="Roboto Regular" panose="02000000000000000000" pitchFamily="2" charset="0"/>
                <a:cs typeface="Calibri"/>
              </a:rPr>
              <a:t>Take part in virtual consultations with primary, community and secondary care clinicians</a:t>
            </a:r>
          </a:p>
          <a:p>
            <a:pPr lvl="0">
              <a:lnSpc>
                <a:spcPct val="100000"/>
              </a:lnSpc>
              <a:spcBef>
                <a:spcPts val="0"/>
              </a:spcBef>
            </a:pPr>
            <a:r>
              <a:rPr lang="en-GB" sz="1400" dirty="0">
                <a:effectLst/>
                <a:ea typeface="Roboto Regular" panose="02000000000000000000" pitchFamily="2" charset="0"/>
                <a:cs typeface="Calibri"/>
              </a:rPr>
              <a:t>Seek advice and exchange messages with health and care professionals</a:t>
            </a:r>
          </a:p>
          <a:p>
            <a:pPr lvl="0">
              <a:lnSpc>
                <a:spcPct val="100000"/>
              </a:lnSpc>
              <a:spcBef>
                <a:spcPts val="0"/>
              </a:spcBef>
            </a:pPr>
            <a:r>
              <a:rPr lang="en-GB" sz="1400" dirty="0">
                <a:effectLst/>
                <a:ea typeface="Roboto Regular" panose="02000000000000000000" pitchFamily="2" charset="0"/>
                <a:cs typeface="Calibri"/>
              </a:rPr>
              <a:t>Undertake remote monitoring of their health conditions</a:t>
            </a:r>
          </a:p>
          <a:p>
            <a:pPr lvl="0">
              <a:lnSpc>
                <a:spcPct val="100000"/>
              </a:lnSpc>
              <a:spcBef>
                <a:spcPts val="0"/>
              </a:spcBef>
            </a:pPr>
            <a:r>
              <a:rPr lang="en-GB" sz="1400" dirty="0">
                <a:effectLst/>
                <a:ea typeface="Roboto Regular" panose="02000000000000000000" pitchFamily="2" charset="0"/>
                <a:cs typeface="Calibri"/>
              </a:rPr>
              <a:t>Obtain an initial diagnosis</a:t>
            </a:r>
          </a:p>
          <a:p>
            <a:pPr lvl="0">
              <a:lnSpc>
                <a:spcPct val="100000"/>
              </a:lnSpc>
              <a:spcBef>
                <a:spcPts val="0"/>
              </a:spcBef>
            </a:pPr>
            <a:r>
              <a:rPr lang="en-GB" sz="1400" dirty="0">
                <a:effectLst/>
                <a:ea typeface="Roboto Regular" panose="02000000000000000000" pitchFamily="2" charset="0"/>
                <a:cs typeface="Calibri"/>
              </a:rPr>
              <a:t>Receive test results</a:t>
            </a:r>
          </a:p>
          <a:p>
            <a:pPr lvl="0">
              <a:lnSpc>
                <a:spcPct val="100000"/>
              </a:lnSpc>
              <a:spcBef>
                <a:spcPts val="0"/>
              </a:spcBef>
            </a:pPr>
            <a:r>
              <a:rPr lang="en-GB" sz="1400" dirty="0">
                <a:effectLst/>
                <a:ea typeface="Roboto Regular" panose="02000000000000000000" pitchFamily="2" charset="0"/>
                <a:cs typeface="Calibri"/>
              </a:rPr>
              <a:t>Review their health and care records (ideally through a single contact point) with an opportunity to suggest changes/corrections</a:t>
            </a:r>
          </a:p>
          <a:p>
            <a:pPr lvl="0">
              <a:lnSpc>
                <a:spcPct val="100000"/>
              </a:lnSpc>
              <a:spcBef>
                <a:spcPts val="0"/>
              </a:spcBef>
            </a:pPr>
            <a:r>
              <a:rPr lang="en-GB" sz="1400" dirty="0">
                <a:ea typeface="Roboto Regular" panose="02000000000000000000" pitchFamily="2" charset="0"/>
                <a:cs typeface="Calibri"/>
              </a:rPr>
              <a:t>View and input into self-direction assessment and review processes </a:t>
            </a:r>
            <a:endParaRPr lang="en-GB" sz="1400" dirty="0">
              <a:effectLst/>
              <a:ea typeface="Roboto Regular" panose="02000000000000000000" pitchFamily="2" charset="0"/>
              <a:cs typeface="Calibri"/>
            </a:endParaRPr>
          </a:p>
          <a:p>
            <a:pPr lvl="0">
              <a:lnSpc>
                <a:spcPct val="100000"/>
              </a:lnSpc>
              <a:spcBef>
                <a:spcPts val="0"/>
              </a:spcBef>
            </a:pPr>
            <a:r>
              <a:rPr lang="en-GB" sz="1400" dirty="0">
                <a:effectLst/>
                <a:ea typeface="Roboto Regular" panose="02000000000000000000" pitchFamily="2" charset="0"/>
                <a:cs typeface="Calibri"/>
              </a:rPr>
              <a:t>Utilise e-prescription services</a:t>
            </a:r>
          </a:p>
          <a:p>
            <a:pPr lvl="0">
              <a:lnSpc>
                <a:spcPct val="100000"/>
              </a:lnSpc>
              <a:spcBef>
                <a:spcPts val="0"/>
              </a:spcBef>
            </a:pPr>
            <a:r>
              <a:rPr lang="en-GB" sz="1400" dirty="0">
                <a:effectLst/>
                <a:ea typeface="Roboto Regular" panose="02000000000000000000" pitchFamily="2" charset="0"/>
                <a:cs typeface="Calibri"/>
              </a:rPr>
              <a:t>Provide formal consent</a:t>
            </a:r>
          </a:p>
          <a:p>
            <a:pPr marL="0" indent="0">
              <a:lnSpc>
                <a:spcPct val="100000"/>
              </a:lnSpc>
              <a:spcBef>
                <a:spcPts val="600"/>
              </a:spcBef>
              <a:spcAft>
                <a:spcPts val="800"/>
              </a:spcAft>
              <a:buNone/>
            </a:pPr>
            <a:r>
              <a:rPr lang="en-GB" sz="1400" dirty="0">
                <a:effectLst/>
                <a:ea typeface="Roboto Regular" panose="02000000000000000000" pitchFamily="2" charset="0"/>
                <a:cs typeface="Calibri"/>
              </a:rPr>
              <a:t>In order to do this the digital solutions may need to be able to undertake identity validation to enable secure access to personal data, to set permissions for access to data, and enable proxy and delegate access.</a:t>
            </a:r>
          </a:p>
          <a:p>
            <a:pPr marL="0" indent="0">
              <a:lnSpc>
                <a:spcPct val="100000"/>
              </a:lnSpc>
              <a:spcBef>
                <a:spcPts val="600"/>
              </a:spcBef>
              <a:spcAft>
                <a:spcPts val="800"/>
              </a:spcAft>
              <a:buNone/>
            </a:pPr>
            <a:r>
              <a:rPr lang="en-GB" sz="1400" dirty="0">
                <a:effectLst/>
                <a:ea typeface="Roboto Regular" panose="02000000000000000000" pitchFamily="2" charset="0"/>
                <a:cs typeface="Calibri"/>
              </a:rPr>
              <a:t>When streamlining and enhancing our resident-facing services, we will ensure that we agree how information on the uptake of services will be collected, analysed and used to guide how services are developed in the future.</a:t>
            </a:r>
          </a:p>
          <a:p>
            <a:pPr marL="0" indent="0">
              <a:buNone/>
            </a:pPr>
            <a:endParaRPr lang="en-GB" dirty="0"/>
          </a:p>
        </p:txBody>
      </p:sp>
      <p:pic>
        <p:nvPicPr>
          <p:cNvPr id="5" name="Picture 4">
            <a:extLst>
              <a:ext uri="{FF2B5EF4-FFF2-40B4-BE49-F238E27FC236}">
                <a16:creationId xmlns:a16="http://schemas.microsoft.com/office/drawing/2014/main" id="{1C580A0A-C124-8241-B74B-1309EA654D60}"/>
              </a:ext>
            </a:extLst>
          </p:cNvPr>
          <p:cNvPicPr>
            <a:picLocks noChangeAspect="1"/>
          </p:cNvPicPr>
          <p:nvPr/>
        </p:nvPicPr>
        <p:blipFill>
          <a:blip r:embed="rId2"/>
          <a:stretch>
            <a:fillRect/>
          </a:stretch>
        </p:blipFill>
        <p:spPr>
          <a:xfrm>
            <a:off x="371732" y="1428973"/>
            <a:ext cx="3466071" cy="2310714"/>
          </a:xfrm>
          <a:prstGeom prst="rect">
            <a:avLst/>
          </a:prstGeom>
        </p:spPr>
      </p:pic>
    </p:spTree>
    <p:extLst>
      <p:ext uri="{BB962C8B-B14F-4D97-AF65-F5344CB8AC3E}">
        <p14:creationId xmlns:p14="http://schemas.microsoft.com/office/powerpoint/2010/main" val="3535457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0606-E388-4D2A-81A1-699C2F2937AA}"/>
              </a:ext>
            </a:extLst>
          </p:cNvPr>
          <p:cNvSpPr>
            <a:spLocks noGrp="1"/>
          </p:cNvSpPr>
          <p:nvPr>
            <p:ph type="title"/>
          </p:nvPr>
        </p:nvSpPr>
        <p:spPr>
          <a:xfrm>
            <a:off x="371475" y="412690"/>
            <a:ext cx="10161935" cy="802641"/>
          </a:xfrm>
        </p:spPr>
        <p:txBody>
          <a:bodyPr/>
          <a:lstStyle/>
          <a:p>
            <a:r>
              <a:rPr lang="en-GB" dirty="0"/>
              <a:t>Introduction</a:t>
            </a:r>
          </a:p>
        </p:txBody>
      </p:sp>
      <p:sp>
        <p:nvSpPr>
          <p:cNvPr id="3" name="Content Placeholder 2">
            <a:extLst>
              <a:ext uri="{FF2B5EF4-FFF2-40B4-BE49-F238E27FC236}">
                <a16:creationId xmlns:a16="http://schemas.microsoft.com/office/drawing/2014/main" id="{F6397D8C-8BA1-474C-8C0E-5C2C3CC96A3E}"/>
              </a:ext>
            </a:extLst>
          </p:cNvPr>
          <p:cNvSpPr>
            <a:spLocks noGrp="1"/>
          </p:cNvSpPr>
          <p:nvPr>
            <p:ph idx="4294967295"/>
          </p:nvPr>
        </p:nvSpPr>
        <p:spPr>
          <a:xfrm>
            <a:off x="472966" y="1452563"/>
            <a:ext cx="6059597" cy="3317875"/>
          </a:xfrm>
        </p:spPr>
        <p:txBody>
          <a:bodyPr vert="horz" lIns="0" tIns="0" rIns="0" bIns="0" rtlCol="0" anchor="t">
            <a:noAutofit/>
          </a:bodyPr>
          <a:lstStyle/>
          <a:p>
            <a:pPr marL="0" indent="0">
              <a:spcBef>
                <a:spcPts val="600"/>
              </a:spcBef>
              <a:spcAft>
                <a:spcPts val="600"/>
              </a:spcAft>
              <a:buNone/>
            </a:pPr>
            <a:r>
              <a:rPr lang="en-GB" sz="1400" dirty="0">
                <a:effectLst/>
                <a:latin typeface="Roboto Regular" panose="02000000000000000000" pitchFamily="2" charset="0"/>
                <a:ea typeface="Roboto Regular" panose="02000000000000000000" pitchFamily="2" charset="0"/>
                <a:cs typeface="Times New Roman"/>
              </a:rPr>
              <a:t>As an ICS we are committed to taking a ‘digital-first’ approach and to realising the benefits that data and digital technology can deliver for our residents. Over the last year, Covid-19 has accelerated this change, adding a momentum to the adoption of digital services in order to minimise interactions.</a:t>
            </a:r>
            <a:r>
              <a:rPr lang="en-GB" sz="1400" dirty="0">
                <a:latin typeface="Roboto Regular" panose="02000000000000000000" pitchFamily="2" charset="0"/>
                <a:ea typeface="Roboto Regular" panose="02000000000000000000" pitchFamily="2" charset="0"/>
                <a:cs typeface="Times New Roman"/>
              </a:rPr>
              <a:t> </a:t>
            </a:r>
            <a:endParaRPr lang="en-GB" sz="1400" dirty="0">
              <a:effectLst/>
              <a:latin typeface="Roboto Regular" panose="02000000000000000000" pitchFamily="2" charset="0"/>
              <a:ea typeface="Roboto Regular" panose="02000000000000000000" pitchFamily="2" charset="0"/>
              <a:cs typeface="Times New Roman" panose="02020603050405020304" pitchFamily="18" charset="0"/>
            </a:endParaRPr>
          </a:p>
          <a:p>
            <a:pPr marL="0" indent="0">
              <a:spcBef>
                <a:spcPts val="600"/>
              </a:spcBef>
              <a:spcAft>
                <a:spcPts val="600"/>
              </a:spcAft>
              <a:buNone/>
            </a:pPr>
            <a:r>
              <a:rPr lang="en-GB" sz="1400" dirty="0">
                <a:effectLst/>
                <a:latin typeface="Roboto Regular" panose="02000000000000000000" pitchFamily="2" charset="0"/>
                <a:ea typeface="Roboto Regular" panose="02000000000000000000" pitchFamily="2" charset="0"/>
                <a:cs typeface="Times New Roman"/>
              </a:rPr>
              <a:t>We are determined to build on these changes, consolidating and strengthening what has already been introduced as well as addressing gaps identified and developing new services. However, we are a</a:t>
            </a:r>
            <a:r>
              <a:rPr lang="en-GB" sz="1400" dirty="0">
                <a:latin typeface="Roboto Regular" panose="02000000000000000000" pitchFamily="2" charset="0"/>
                <a:ea typeface="Roboto Regular" panose="02000000000000000000" pitchFamily="2" charset="0"/>
                <a:cs typeface="Times New Roman"/>
              </a:rPr>
              <a:t>lso aware </a:t>
            </a:r>
            <a:r>
              <a:rPr lang="en-GB" sz="1400" dirty="0">
                <a:effectLst/>
                <a:latin typeface="Roboto Regular" panose="02000000000000000000" pitchFamily="2" charset="0"/>
                <a:ea typeface="Roboto Regular" panose="02000000000000000000" pitchFamily="2" charset="0"/>
                <a:cs typeface="Times New Roman"/>
              </a:rPr>
              <a:t>that our system work is at an early stage and that any digital strategy must complement and fit the overarching developments in the ICS more broadly. Several of the key organisations within the ICS – particularly the Acute Trust and Clinical Commissioning Groups – are also currently in the process of significant change.</a:t>
            </a:r>
            <a:r>
              <a:rPr lang="en-GB" sz="1400" dirty="0">
                <a:latin typeface="Roboto Regular" panose="02000000000000000000" pitchFamily="2" charset="0"/>
                <a:ea typeface="Roboto Regular" panose="02000000000000000000" pitchFamily="2" charset="0"/>
                <a:cs typeface="Times New Roman"/>
              </a:rPr>
              <a:t> </a:t>
            </a:r>
            <a:endParaRPr lang="en-GB" sz="1400" dirty="0">
              <a:effectLst/>
              <a:latin typeface="Roboto Regular" panose="02000000000000000000" pitchFamily="2" charset="0"/>
              <a:ea typeface="Roboto Regular" panose="02000000000000000000" pitchFamily="2" charset="0"/>
              <a:cs typeface="Times New Roman" panose="02020603050405020304" pitchFamily="18" charset="0"/>
            </a:endParaRPr>
          </a:p>
          <a:p>
            <a:pPr marL="0" indent="0">
              <a:spcBef>
                <a:spcPts val="600"/>
              </a:spcBef>
              <a:spcAft>
                <a:spcPts val="600"/>
              </a:spcAft>
              <a:buNone/>
            </a:pPr>
            <a:r>
              <a:rPr lang="en-GB" sz="1400" dirty="0">
                <a:latin typeface="Roboto Regular" panose="02000000000000000000" pitchFamily="2" charset="0"/>
                <a:ea typeface="Roboto Regular" panose="02000000000000000000" pitchFamily="2" charset="0"/>
                <a:cs typeface="Times New Roman"/>
              </a:rPr>
              <a:t>This strategy is, therefore, intended to be a ‘live’ document which will respond to this evolving situation. It is designed to support our </a:t>
            </a:r>
            <a:r>
              <a:rPr lang="en-GB" sz="1400" dirty="0">
                <a:effectLst/>
                <a:latin typeface="Roboto Regular" panose="02000000000000000000" pitchFamily="2" charset="0"/>
                <a:ea typeface="Roboto Regular" panose="02000000000000000000" pitchFamily="2" charset="0"/>
                <a:cs typeface="Times New Roman"/>
              </a:rPr>
              <a:t>journey to becoming a digitally mature system. </a:t>
            </a:r>
            <a:endParaRPr lang="en-GB" sz="1400" dirty="0">
              <a:latin typeface="Roboto Regular" panose="02000000000000000000" pitchFamily="2" charset="0"/>
              <a:ea typeface="Roboto Regular" panose="02000000000000000000" pitchFamily="2" charset="0"/>
              <a:cs typeface="Times New Roman" panose="02020603050405020304" pitchFamily="18" charset="0"/>
            </a:endParaRPr>
          </a:p>
          <a:p>
            <a:pPr marL="0" indent="0">
              <a:spcBef>
                <a:spcPts val="600"/>
              </a:spcBef>
              <a:spcAft>
                <a:spcPts val="600"/>
              </a:spcAft>
              <a:buNone/>
            </a:pPr>
            <a:r>
              <a:rPr lang="en-GB" sz="1400" dirty="0">
                <a:effectLst/>
                <a:latin typeface="Roboto Regular" panose="02000000000000000000" pitchFamily="2" charset="0"/>
                <a:ea typeface="Roboto Regular" panose="02000000000000000000" pitchFamily="2" charset="0"/>
                <a:cs typeface="Times New Roman"/>
              </a:rPr>
              <a:t>Those engaged in the development of the strategy have agreed </a:t>
            </a:r>
            <a:r>
              <a:rPr lang="en-GB" sz="1400" dirty="0">
                <a:latin typeface="Roboto Regular" panose="02000000000000000000" pitchFamily="2" charset="0"/>
                <a:ea typeface="Roboto Regular" panose="02000000000000000000" pitchFamily="2" charset="0"/>
                <a:cs typeface="Times New Roman"/>
              </a:rPr>
              <a:t>it is </a:t>
            </a:r>
            <a:r>
              <a:rPr lang="en-GB" sz="1400" dirty="0">
                <a:effectLst/>
                <a:latin typeface="Roboto Regular" panose="02000000000000000000" pitchFamily="2" charset="0"/>
                <a:ea typeface="Roboto Regular" panose="02000000000000000000" pitchFamily="2" charset="0"/>
                <a:cs typeface="Times New Roman"/>
              </a:rPr>
              <a:t>important to first develop the core foundations – that we walk before we can run. The objectives of this strategy take this into account whilst also reflecting some of our bigger ambitions and the national direction of travel.</a:t>
            </a:r>
            <a:endParaRPr lang="en-GB" sz="1400" dirty="0">
              <a:effectLst/>
              <a:latin typeface="Roboto Regular" panose="02000000000000000000" pitchFamily="2" charset="0"/>
              <a:ea typeface="Roboto Regular" panose="02000000000000000000"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89283834-18A2-2E4D-8835-593CA4DBC699}"/>
              </a:ext>
            </a:extLst>
          </p:cNvPr>
          <p:cNvPicPr>
            <a:picLocks noChangeAspect="1"/>
          </p:cNvPicPr>
          <p:nvPr/>
        </p:nvPicPr>
        <p:blipFill rotWithShape="1">
          <a:blip r:embed="rId2"/>
          <a:srcRect l="24617" r="36531"/>
          <a:stretch/>
        </p:blipFill>
        <p:spPr>
          <a:xfrm>
            <a:off x="7455104" y="1316931"/>
            <a:ext cx="4736896" cy="4592320"/>
          </a:xfrm>
          <a:prstGeom prst="rect">
            <a:avLst/>
          </a:prstGeom>
        </p:spPr>
      </p:pic>
    </p:spTree>
    <p:extLst>
      <p:ext uri="{BB962C8B-B14F-4D97-AF65-F5344CB8AC3E}">
        <p14:creationId xmlns:p14="http://schemas.microsoft.com/office/powerpoint/2010/main" val="1944404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E727-C900-684D-9A8F-3A97C5CD83D6}"/>
              </a:ext>
            </a:extLst>
          </p:cNvPr>
          <p:cNvSpPr>
            <a:spLocks noGrp="1"/>
          </p:cNvSpPr>
          <p:nvPr>
            <p:ph type="title"/>
          </p:nvPr>
        </p:nvSpPr>
        <p:spPr>
          <a:xfrm>
            <a:off x="371475" y="412690"/>
            <a:ext cx="9115425" cy="802641"/>
          </a:xfrm>
        </p:spPr>
        <p:txBody>
          <a:bodyPr/>
          <a:lstStyle/>
          <a:p>
            <a:r>
              <a:rPr lang="en-US" sz="3200" dirty="0">
                <a:latin typeface="Roboto Regular" panose="02000000000000000000" pitchFamily="2" charset="0"/>
                <a:cs typeface="Times New Roman"/>
              </a:rPr>
              <a:t>We will make services available and accessible, and we will drive awareness and usage </a:t>
            </a:r>
            <a:endParaRPr lang="en-US" sz="3200" dirty="0"/>
          </a:p>
        </p:txBody>
      </p:sp>
      <p:sp>
        <p:nvSpPr>
          <p:cNvPr id="3" name="Content Placeholder 2">
            <a:extLst>
              <a:ext uri="{FF2B5EF4-FFF2-40B4-BE49-F238E27FC236}">
                <a16:creationId xmlns:a16="http://schemas.microsoft.com/office/drawing/2014/main" id="{7CD93F97-A36D-D847-A4FD-B342756D95AF}"/>
              </a:ext>
            </a:extLst>
          </p:cNvPr>
          <p:cNvSpPr>
            <a:spLocks noGrp="1"/>
          </p:cNvSpPr>
          <p:nvPr>
            <p:ph idx="4294967295"/>
          </p:nvPr>
        </p:nvSpPr>
        <p:spPr>
          <a:xfrm>
            <a:off x="2681637" y="1670229"/>
            <a:ext cx="5400140" cy="4846637"/>
          </a:xfrm>
        </p:spPr>
        <p:txBody>
          <a:bodyPr vert="horz" lIns="0" tIns="0" rIns="0" bIns="0" rtlCol="0" anchor="t">
            <a:noAutofit/>
          </a:bodyPr>
          <a:lstStyle/>
          <a:p>
            <a:pPr marL="0" indent="0">
              <a:lnSpc>
                <a:spcPct val="100000"/>
              </a:lnSpc>
              <a:spcBef>
                <a:spcPts val="0"/>
              </a:spcBef>
              <a:buNone/>
            </a:pPr>
            <a:r>
              <a:rPr lang="en-US" sz="1300" dirty="0">
                <a:solidFill>
                  <a:schemeClr val="accent1"/>
                </a:solidFill>
                <a:cs typeface="Calibri"/>
              </a:rPr>
              <a:t>Availability:</a:t>
            </a:r>
          </a:p>
          <a:p>
            <a:pPr marL="177800" lvl="1" indent="-177800">
              <a:lnSpc>
                <a:spcPct val="100000"/>
              </a:lnSpc>
              <a:spcBef>
                <a:spcPts val="0"/>
              </a:spcBef>
              <a:buClr>
                <a:schemeClr val="accent1"/>
              </a:buClr>
              <a:buFont typeface="Wingdings" pitchFamily="2" charset="2"/>
              <a:buChar char="§"/>
            </a:pPr>
            <a:r>
              <a:rPr lang="en-US" sz="1300" dirty="0">
                <a:cs typeface="Calibri"/>
              </a:rPr>
              <a:t>Ensuring that we provide services to residents to manage their health and </a:t>
            </a:r>
            <a:r>
              <a:rPr lang="en-US" sz="1300" dirty="0">
                <a:cs typeface="+mn-lt"/>
              </a:rPr>
              <a:t>care</a:t>
            </a:r>
          </a:p>
          <a:p>
            <a:pPr marL="177800" lvl="1" indent="-177800">
              <a:lnSpc>
                <a:spcPct val="100000"/>
              </a:lnSpc>
              <a:spcBef>
                <a:spcPts val="0"/>
              </a:spcBef>
              <a:buClr>
                <a:schemeClr val="accent1"/>
              </a:buClr>
              <a:buFont typeface="Wingdings" pitchFamily="2" charset="2"/>
              <a:buChar char="§"/>
            </a:pPr>
            <a:r>
              <a:rPr lang="en-US" sz="1300" dirty="0">
                <a:cs typeface="+mn-lt"/>
              </a:rPr>
              <a:t>Agreed system-wide services, services specific to care pathways and (if relevant, and in transition to system-wide services), care setting or organisationally specific</a:t>
            </a:r>
          </a:p>
          <a:p>
            <a:pPr marL="0" indent="0">
              <a:lnSpc>
                <a:spcPct val="100000"/>
              </a:lnSpc>
              <a:spcBef>
                <a:spcPts val="1200"/>
              </a:spcBef>
              <a:buNone/>
            </a:pPr>
            <a:r>
              <a:rPr lang="en-US" sz="1300" dirty="0">
                <a:solidFill>
                  <a:schemeClr val="accent1"/>
                </a:solidFill>
                <a:cs typeface="+mn-lt"/>
              </a:rPr>
              <a:t>Accessibility:</a:t>
            </a:r>
          </a:p>
          <a:p>
            <a:pPr marL="215900" lvl="1" indent="-215900">
              <a:lnSpc>
                <a:spcPct val="100000"/>
              </a:lnSpc>
              <a:spcBef>
                <a:spcPts val="0"/>
              </a:spcBef>
              <a:buClr>
                <a:schemeClr val="accent1"/>
              </a:buClr>
              <a:buFont typeface="Wingdings" pitchFamily="2" charset="2"/>
              <a:buChar char="§"/>
            </a:pPr>
            <a:r>
              <a:rPr lang="en-US" sz="1300" dirty="0">
                <a:cs typeface="Calibri"/>
              </a:rPr>
              <a:t>Ensure that all digital services meet </a:t>
            </a:r>
            <a:r>
              <a:rPr lang="en-US" sz="1300" dirty="0">
                <a:cs typeface="Calibri"/>
                <a:hlinkClick r:id="rId2">
                  <a:extLst>
                    <a:ext uri="{A12FA001-AC4F-418D-AE19-62706E023703}">
                      <ahyp:hlinkClr xmlns:ahyp="http://schemas.microsoft.com/office/drawing/2018/hyperlinkcolor" val="tx"/>
                    </a:ext>
                  </a:extLst>
                </a:hlinkClick>
              </a:rPr>
              <a:t>public sector accessibility standards</a:t>
            </a:r>
            <a:r>
              <a:rPr lang="en-US" sz="1300" dirty="0">
                <a:cs typeface="Calibri"/>
              </a:rPr>
              <a:t> – at latest by December 2023</a:t>
            </a:r>
          </a:p>
          <a:p>
            <a:pPr marL="215900" lvl="1" indent="-215900">
              <a:lnSpc>
                <a:spcPct val="100000"/>
              </a:lnSpc>
              <a:spcBef>
                <a:spcPts val="0"/>
              </a:spcBef>
              <a:buClr>
                <a:schemeClr val="accent1"/>
              </a:buClr>
              <a:buFont typeface="Wingdings" pitchFamily="2" charset="2"/>
              <a:buChar char="§"/>
            </a:pPr>
            <a:r>
              <a:rPr lang="en-US" sz="1300" dirty="0">
                <a:cs typeface="Calibri"/>
              </a:rPr>
              <a:t>Follow design guidance and commission/produce services that are intuitive and don't require training</a:t>
            </a:r>
          </a:p>
          <a:p>
            <a:pPr marL="0" indent="0">
              <a:lnSpc>
                <a:spcPct val="100000"/>
              </a:lnSpc>
              <a:spcBef>
                <a:spcPts val="1200"/>
              </a:spcBef>
              <a:buNone/>
            </a:pPr>
            <a:r>
              <a:rPr lang="en-US" sz="1300" dirty="0">
                <a:solidFill>
                  <a:schemeClr val="accent1"/>
                </a:solidFill>
                <a:cs typeface="Calibri"/>
              </a:rPr>
              <a:t>Awareness: </a:t>
            </a:r>
          </a:p>
          <a:p>
            <a:pPr marL="177800" lvl="1" indent="-177800">
              <a:lnSpc>
                <a:spcPct val="100000"/>
              </a:lnSpc>
              <a:spcBef>
                <a:spcPts val="0"/>
              </a:spcBef>
              <a:buClr>
                <a:schemeClr val="accent1"/>
              </a:buClr>
              <a:buFont typeface="Wingdings" pitchFamily="2" charset="2"/>
              <a:buChar char="§"/>
            </a:pPr>
            <a:r>
              <a:rPr lang="en-US" sz="1300" dirty="0">
                <a:cs typeface="Calibri"/>
              </a:rPr>
              <a:t>Make it easy to find services- Signpost residents to relevant services through our staff and online presence</a:t>
            </a:r>
          </a:p>
          <a:p>
            <a:pPr marL="177800" lvl="1" indent="-177800">
              <a:lnSpc>
                <a:spcPct val="100000"/>
              </a:lnSpc>
              <a:spcBef>
                <a:spcPts val="0"/>
              </a:spcBef>
              <a:buClr>
                <a:schemeClr val="accent1"/>
              </a:buClr>
              <a:buFont typeface="Wingdings" pitchFamily="2" charset="2"/>
              <a:buChar char="§"/>
            </a:pPr>
            <a:r>
              <a:rPr lang="en-US" sz="1300" dirty="0">
                <a:cs typeface="Calibri"/>
              </a:rPr>
              <a:t>Actively drive awareness</a:t>
            </a:r>
          </a:p>
          <a:p>
            <a:pPr marL="355600" lvl="1" indent="-177800">
              <a:lnSpc>
                <a:spcPct val="100000"/>
              </a:lnSpc>
              <a:spcBef>
                <a:spcPts val="0"/>
              </a:spcBef>
              <a:buFont typeface="Wingdings" pitchFamily="2" charset="2"/>
              <a:buChar char="§"/>
            </a:pPr>
            <a:r>
              <a:rPr lang="en-US" sz="1300" dirty="0">
                <a:cs typeface="Calibri"/>
                <a:sym typeface="Arial"/>
              </a:rPr>
              <a:t>Build a communications campaign and/or integrate with partner communications to drive awareness and trial</a:t>
            </a:r>
          </a:p>
          <a:p>
            <a:pPr marL="355600" lvl="1" indent="-177800">
              <a:lnSpc>
                <a:spcPct val="100000"/>
              </a:lnSpc>
              <a:spcBef>
                <a:spcPts val="0"/>
              </a:spcBef>
              <a:buFont typeface="Wingdings" pitchFamily="2" charset="2"/>
              <a:buChar char="§"/>
            </a:pPr>
            <a:r>
              <a:rPr lang="en-US" sz="1300" dirty="0">
                <a:cs typeface="Calibri"/>
                <a:sym typeface="Arial"/>
              </a:rPr>
              <a:t>e.g. Southend and Thurrock Council resident information</a:t>
            </a:r>
          </a:p>
        </p:txBody>
      </p:sp>
      <p:sp>
        <p:nvSpPr>
          <p:cNvPr id="6" name="Rectangle 5">
            <a:extLst>
              <a:ext uri="{FF2B5EF4-FFF2-40B4-BE49-F238E27FC236}">
                <a16:creationId xmlns:a16="http://schemas.microsoft.com/office/drawing/2014/main" id="{A39FAFBB-769B-7B42-BFE5-F62DC0E46E5B}"/>
              </a:ext>
            </a:extLst>
          </p:cNvPr>
          <p:cNvSpPr/>
          <p:nvPr/>
        </p:nvSpPr>
        <p:spPr>
          <a:xfrm>
            <a:off x="348345" y="1635853"/>
            <a:ext cx="2126408" cy="31697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7" name="Rectangle 6">
            <a:extLst>
              <a:ext uri="{FF2B5EF4-FFF2-40B4-BE49-F238E27FC236}">
                <a16:creationId xmlns:a16="http://schemas.microsoft.com/office/drawing/2014/main" id="{189B4A1C-364A-EA49-BA71-217D5FFFF9D1}"/>
              </a:ext>
            </a:extLst>
          </p:cNvPr>
          <p:cNvSpPr/>
          <p:nvPr/>
        </p:nvSpPr>
        <p:spPr>
          <a:xfrm>
            <a:off x="516824" y="2143516"/>
            <a:ext cx="1789450" cy="1077218"/>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Key steps to drive uptake and adoption of digital services</a:t>
            </a:r>
          </a:p>
        </p:txBody>
      </p:sp>
      <p:sp>
        <p:nvSpPr>
          <p:cNvPr id="8" name="Content Placeholder 2">
            <a:extLst>
              <a:ext uri="{FF2B5EF4-FFF2-40B4-BE49-F238E27FC236}">
                <a16:creationId xmlns:a16="http://schemas.microsoft.com/office/drawing/2014/main" id="{20D76BCE-219D-2A43-981C-A1421ADE5F94}"/>
              </a:ext>
            </a:extLst>
          </p:cNvPr>
          <p:cNvSpPr txBox="1">
            <a:spLocks/>
          </p:cNvSpPr>
          <p:nvPr/>
        </p:nvSpPr>
        <p:spPr>
          <a:xfrm>
            <a:off x="8301782" y="1635853"/>
            <a:ext cx="3373394" cy="4612323"/>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300" dirty="0">
                <a:solidFill>
                  <a:schemeClr val="accent1"/>
                </a:solidFill>
                <a:latin typeface="Roboto" panose="02000000000000000000" pitchFamily="2" charset="0"/>
                <a:ea typeface="Roboto" panose="02000000000000000000" pitchFamily="2" charset="0"/>
                <a:cs typeface="Calibri"/>
              </a:rPr>
              <a:t>Trial:</a:t>
            </a:r>
          </a:p>
          <a:p>
            <a:pPr marL="221615" lvl="1" indent="-221615">
              <a:lnSpc>
                <a:spcPct val="100000"/>
              </a:lnSpc>
              <a:spcBef>
                <a:spcPts val="0"/>
              </a:spcBef>
              <a:buClr>
                <a:schemeClr val="accent1"/>
              </a:buClr>
            </a:pPr>
            <a:r>
              <a:rPr lang="en-US" sz="1300" dirty="0">
                <a:latin typeface="Roboto" panose="02000000000000000000" pitchFamily="2" charset="0"/>
                <a:ea typeface="Roboto" panose="02000000000000000000" pitchFamily="2" charset="0"/>
                <a:cs typeface="Calibri"/>
              </a:rPr>
              <a:t>Commit to meeting data security and other standards to give residents confidence about the services available to them – ensure that anything commissioned meets national standards as set out in </a:t>
            </a:r>
            <a:r>
              <a:rPr lang="en-US" sz="1300" dirty="0">
                <a:latin typeface="Roboto" panose="02000000000000000000" pitchFamily="2" charset="0"/>
                <a:ea typeface="Roboto" panose="02000000000000000000" pitchFamily="2" charset="0"/>
                <a:cs typeface="Calibri"/>
                <a:hlinkClick r:id="rId3">
                  <a:extLst>
                    <a:ext uri="{A12FA001-AC4F-418D-AE19-62706E023703}">
                      <ahyp:hlinkClr xmlns:ahyp="http://schemas.microsoft.com/office/drawing/2018/hyperlinkcolor" val="tx"/>
                    </a:ext>
                  </a:extLst>
                </a:hlinkClick>
              </a:rPr>
              <a:t>DTAC</a:t>
            </a:r>
          </a:p>
          <a:p>
            <a:pPr marL="221615" lvl="1" indent="-221615">
              <a:lnSpc>
                <a:spcPct val="100000"/>
              </a:lnSpc>
              <a:spcBef>
                <a:spcPts val="0"/>
              </a:spcBef>
              <a:buClr>
                <a:schemeClr val="accent1"/>
              </a:buClr>
            </a:pPr>
            <a:r>
              <a:rPr lang="en-US" sz="1300" dirty="0">
                <a:latin typeface="Roboto" panose="02000000000000000000" pitchFamily="2" charset="0"/>
                <a:ea typeface="Roboto" panose="02000000000000000000" pitchFamily="2" charset="0"/>
                <a:cs typeface="Calibri"/>
              </a:rPr>
              <a:t>Support residents in trying services out as needed – e.g., those with less confidence</a:t>
            </a:r>
          </a:p>
          <a:p>
            <a:pPr marL="221615" lvl="1" indent="-221615">
              <a:lnSpc>
                <a:spcPct val="100000"/>
              </a:lnSpc>
              <a:spcBef>
                <a:spcPts val="0"/>
              </a:spcBef>
              <a:buClr>
                <a:schemeClr val="accent1"/>
              </a:buClr>
            </a:pPr>
            <a:r>
              <a:rPr lang="en-US" sz="1300" dirty="0">
                <a:latin typeface="Roboto" panose="02000000000000000000" pitchFamily="2" charset="0"/>
                <a:ea typeface="Roboto" panose="02000000000000000000" pitchFamily="2" charset="0"/>
                <a:cs typeface="Calibri"/>
              </a:rPr>
              <a:t>Run campaigns to push trial and usage, supported by staff endorsement</a:t>
            </a:r>
          </a:p>
          <a:p>
            <a:pPr marL="0" indent="0">
              <a:lnSpc>
                <a:spcPct val="100000"/>
              </a:lnSpc>
              <a:spcBef>
                <a:spcPts val="1200"/>
              </a:spcBef>
              <a:buNone/>
            </a:pPr>
            <a:r>
              <a:rPr lang="en-US" sz="1300" dirty="0">
                <a:solidFill>
                  <a:schemeClr val="accent1"/>
                </a:solidFill>
                <a:latin typeface="Roboto" panose="02000000000000000000" pitchFamily="2" charset="0"/>
                <a:ea typeface="Roboto" panose="02000000000000000000" pitchFamily="2" charset="0"/>
                <a:cs typeface="Calibri"/>
              </a:rPr>
              <a:t>Learn from our residents in design and uptake:</a:t>
            </a:r>
          </a:p>
          <a:p>
            <a:pPr marL="221615" lvl="1" indent="-221615">
              <a:lnSpc>
                <a:spcPct val="100000"/>
              </a:lnSpc>
              <a:spcBef>
                <a:spcPts val="0"/>
              </a:spcBef>
              <a:buClr>
                <a:schemeClr val="accent1"/>
              </a:buClr>
            </a:pPr>
            <a:r>
              <a:rPr lang="en-US" sz="1300" dirty="0">
                <a:latin typeface="Roboto" panose="02000000000000000000" pitchFamily="2" charset="0"/>
                <a:ea typeface="Roboto" panose="02000000000000000000" pitchFamily="2" charset="0"/>
                <a:cs typeface="Calibri"/>
              </a:rPr>
              <a:t>Leverage existing and new routes to gaining input – e.g. The virtual citizens panel (1500 people from across the demographic)</a:t>
            </a:r>
          </a:p>
          <a:p>
            <a:pPr marL="221615" lvl="1" indent="-221615">
              <a:lnSpc>
                <a:spcPct val="100000"/>
              </a:lnSpc>
              <a:spcBef>
                <a:spcPts val="0"/>
              </a:spcBef>
              <a:buClr>
                <a:schemeClr val="accent1"/>
              </a:buClr>
            </a:pPr>
            <a:r>
              <a:rPr lang="en-US" sz="1300" dirty="0">
                <a:latin typeface="Roboto" panose="02000000000000000000" pitchFamily="2" charset="0"/>
                <a:ea typeface="Roboto" panose="02000000000000000000" pitchFamily="2" charset="0"/>
                <a:cs typeface="Calibri"/>
              </a:rPr>
              <a:t>Codesign/coproduction for MSE built services and to tailor commissioned services</a:t>
            </a:r>
          </a:p>
          <a:p>
            <a:pPr marL="221615" lvl="1" indent="-221615">
              <a:lnSpc>
                <a:spcPct val="100000"/>
              </a:lnSpc>
              <a:spcBef>
                <a:spcPts val="0"/>
              </a:spcBef>
              <a:buClr>
                <a:schemeClr val="accent1"/>
              </a:buClr>
            </a:pPr>
            <a:r>
              <a:rPr lang="en-US" sz="1300" dirty="0">
                <a:latin typeface="Roboto" panose="02000000000000000000" pitchFamily="2" charset="0"/>
                <a:ea typeface="Roboto" panose="02000000000000000000" pitchFamily="2" charset="0"/>
                <a:cs typeface="Calibri"/>
              </a:rPr>
              <a:t>Make it easy for people to feedback on services and for service owners to learn from feedback – e.g., through app reports, analytics etc.</a:t>
            </a:r>
          </a:p>
        </p:txBody>
      </p:sp>
    </p:spTree>
    <p:extLst>
      <p:ext uri="{BB962C8B-B14F-4D97-AF65-F5344CB8AC3E}">
        <p14:creationId xmlns:p14="http://schemas.microsoft.com/office/powerpoint/2010/main" val="2468502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53530F-7F8B-AF46-838C-D96D4AD4C758}"/>
              </a:ext>
            </a:extLst>
          </p:cNvPr>
          <p:cNvSpPr/>
          <p:nvPr/>
        </p:nvSpPr>
        <p:spPr>
          <a:xfrm>
            <a:off x="386723" y="1379909"/>
            <a:ext cx="2663758" cy="399694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2" name="Title 1">
            <a:extLst>
              <a:ext uri="{FF2B5EF4-FFF2-40B4-BE49-F238E27FC236}">
                <a16:creationId xmlns:a16="http://schemas.microsoft.com/office/drawing/2014/main" id="{C42B18A8-B71D-4B0A-BA68-1579D83AA10F}"/>
              </a:ext>
            </a:extLst>
          </p:cNvPr>
          <p:cNvSpPr>
            <a:spLocks noGrp="1"/>
          </p:cNvSpPr>
          <p:nvPr>
            <p:ph type="title"/>
          </p:nvPr>
        </p:nvSpPr>
        <p:spPr>
          <a:xfrm>
            <a:off x="371475" y="412690"/>
            <a:ext cx="7921625" cy="802641"/>
          </a:xfrm>
        </p:spPr>
        <p:txBody>
          <a:bodyPr/>
          <a:lstStyle/>
          <a:p>
            <a:r>
              <a:rPr lang="en-GB" dirty="0">
                <a:cs typeface="Times New Roman"/>
              </a:rPr>
              <a:t>Driving Digital Inclusion</a:t>
            </a:r>
            <a:endParaRPr lang="en-US" dirty="0">
              <a:cs typeface="Times New Roman"/>
            </a:endParaRPr>
          </a:p>
        </p:txBody>
      </p:sp>
      <p:graphicFrame>
        <p:nvGraphicFramePr>
          <p:cNvPr id="4" name="Table 4">
            <a:extLst>
              <a:ext uri="{FF2B5EF4-FFF2-40B4-BE49-F238E27FC236}">
                <a16:creationId xmlns:a16="http://schemas.microsoft.com/office/drawing/2014/main" id="{EA26C53A-89FB-4931-9A36-FDDD2954E3E4}"/>
              </a:ext>
            </a:extLst>
          </p:cNvPr>
          <p:cNvGraphicFramePr>
            <a:graphicFrameLocks noGrp="1"/>
          </p:cNvGraphicFramePr>
          <p:nvPr>
            <p:extLst>
              <p:ext uri="{D42A27DB-BD31-4B8C-83A1-F6EECF244321}">
                <p14:modId xmlns:p14="http://schemas.microsoft.com/office/powerpoint/2010/main" val="4198123933"/>
              </p:ext>
            </p:extLst>
          </p:nvPr>
        </p:nvGraphicFramePr>
        <p:xfrm>
          <a:off x="3473890" y="1473988"/>
          <a:ext cx="8553010" cy="3541727"/>
        </p:xfrm>
        <a:graphic>
          <a:graphicData uri="http://schemas.openxmlformats.org/drawingml/2006/table">
            <a:tbl>
              <a:tblPr firstRow="1" bandRow="1">
                <a:tableStyleId>{B301B821-A1FF-4177-AEE7-76D212191A09}</a:tableStyleId>
              </a:tblPr>
              <a:tblGrid>
                <a:gridCol w="1168136">
                  <a:extLst>
                    <a:ext uri="{9D8B030D-6E8A-4147-A177-3AD203B41FA5}">
                      <a16:colId xmlns:a16="http://schemas.microsoft.com/office/drawing/2014/main" val="30398105"/>
                    </a:ext>
                  </a:extLst>
                </a:gridCol>
                <a:gridCol w="7384874">
                  <a:extLst>
                    <a:ext uri="{9D8B030D-6E8A-4147-A177-3AD203B41FA5}">
                      <a16:colId xmlns:a16="http://schemas.microsoft.com/office/drawing/2014/main" val="167450077"/>
                    </a:ext>
                  </a:extLst>
                </a:gridCol>
              </a:tblGrid>
              <a:tr h="317992">
                <a:tc gridSpan="2">
                  <a:txBody>
                    <a:bodyPr/>
                    <a:lstStyle/>
                    <a:p>
                      <a:pPr lvl="0" algn="l">
                        <a:lnSpc>
                          <a:spcPct val="100000"/>
                        </a:lnSpc>
                        <a:spcBef>
                          <a:spcPts val="0"/>
                        </a:spcBef>
                        <a:spcAft>
                          <a:spcPts val="0"/>
                        </a:spcAft>
                        <a:buNone/>
                      </a:pPr>
                      <a:r>
                        <a:rPr lang="en-GB" sz="1400" b="0" i="0" u="none" strike="noStrike" noProof="0" dirty="0">
                          <a:solidFill>
                            <a:schemeClr val="tx2"/>
                          </a:solidFill>
                          <a:latin typeface="Roboto" panose="02000000000000000000" pitchFamily="2" charset="0"/>
                          <a:ea typeface="Roboto" panose="02000000000000000000" pitchFamily="2" charset="0"/>
                        </a:rPr>
                        <a:t>Ways in which MSE ICS will drive digital inclusion or support other organisations to drive digital inclusion</a:t>
                      </a:r>
                      <a:endParaRPr lang="en-US" sz="1400" b="0" i="0" u="none" strike="noStrike" noProof="0" dirty="0">
                        <a:solidFill>
                          <a:schemeClr val="tx2"/>
                        </a:solidFill>
                        <a:latin typeface="Roboto" panose="02000000000000000000" pitchFamily="2" charset="0"/>
                        <a:ea typeface="Roboto" panose="02000000000000000000" pitchFamily="2" charset="0"/>
                      </a:endParaRP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a:solidFill>
                        <a:schemeClr val="tx1"/>
                      </a:solidFill>
                    </a:lnL>
                  </a:tcPr>
                </a:tc>
                <a:extLst>
                  <a:ext uri="{0D108BD9-81ED-4DB2-BD59-A6C34878D82A}">
                    <a16:rowId xmlns:a16="http://schemas.microsoft.com/office/drawing/2014/main" val="2293692156"/>
                  </a:ext>
                </a:extLst>
              </a:tr>
              <a:tr h="858580">
                <a:tc>
                  <a:txBody>
                    <a:bodyPr/>
                    <a:lstStyle/>
                    <a:p>
                      <a:r>
                        <a:rPr lang="en-US" sz="1300" b="0" i="0" dirty="0">
                          <a:latin typeface="Roboto" panose="02000000000000000000" pitchFamily="2" charset="0"/>
                          <a:ea typeface="Roboto" panose="02000000000000000000" pitchFamily="2" charset="0"/>
                        </a:rPr>
                        <a:t>Accessibility</a:t>
                      </a:r>
                    </a:p>
                  </a:txBody>
                  <a:tcPr>
                    <a:lnL w="12700" cmpd="sng">
                      <a:noFill/>
                    </a:lnL>
                    <a:lnR w="12700">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Clr>
                          <a:schemeClr val="accent1"/>
                        </a:buClr>
                        <a:buFont typeface="Wingdings" pitchFamily="2" charset="2"/>
                        <a:buChar char="§"/>
                        <a:tabLst/>
                      </a:pPr>
                      <a:r>
                        <a:rPr lang="en-GB" sz="1200" b="0" i="0" u="none" strike="noStrike" noProof="0" dirty="0">
                          <a:latin typeface="Roboto" panose="02000000000000000000" pitchFamily="2" charset="0"/>
                          <a:ea typeface="Roboto" panose="02000000000000000000" pitchFamily="2" charset="0"/>
                        </a:rPr>
                        <a:t>Free public WIFI on NHS premises and across the whole of MSE</a:t>
                      </a:r>
                      <a:endParaRPr lang="en-US" sz="1200" b="0" i="0" u="none" strike="noStrike" noProof="0" dirty="0">
                        <a:latin typeface="Roboto" panose="02000000000000000000" pitchFamily="2" charset="0"/>
                        <a:ea typeface="Roboto" panose="02000000000000000000" pitchFamily="2" charset="0"/>
                      </a:endParaRPr>
                    </a:p>
                    <a:p>
                      <a:pPr marL="177800" lvl="0" indent="-177800" algn="l">
                        <a:lnSpc>
                          <a:spcPct val="100000"/>
                        </a:lnSpc>
                        <a:spcBef>
                          <a:spcPts val="0"/>
                        </a:spcBef>
                        <a:spcAft>
                          <a:spcPts val="0"/>
                        </a:spcAft>
                        <a:buClr>
                          <a:schemeClr val="accent1"/>
                        </a:buClr>
                        <a:buFont typeface="Wingdings" pitchFamily="2" charset="2"/>
                        <a:buChar char="§"/>
                        <a:tabLst/>
                      </a:pPr>
                      <a:r>
                        <a:rPr lang="en-GB" sz="1200" b="0" i="0" u="none" strike="noStrike" noProof="0" dirty="0">
                          <a:latin typeface="Roboto" panose="02000000000000000000" pitchFamily="2" charset="0"/>
                          <a:ea typeface="Roboto" panose="02000000000000000000" pitchFamily="2" charset="0"/>
                        </a:rPr>
                        <a:t>We will work with organisations to enable the leasing of tablets through local libraries across MSE similar to the initiative planned for the Integrated Medical Centre (IMC) in Thurrock, and the Alco Care Technology initiative in Maldon where residents are given a tablet to use in their homes</a:t>
                      </a:r>
                    </a:p>
                  </a:txBody>
                  <a:tcPr>
                    <a:lnL w="12700">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2712243"/>
                  </a:ext>
                </a:extLst>
              </a:tr>
              <a:tr h="317992">
                <a:tc>
                  <a:txBody>
                    <a:bodyPr/>
                    <a:lstStyle/>
                    <a:p>
                      <a:pPr lvl="0">
                        <a:buNone/>
                      </a:pPr>
                      <a:r>
                        <a:rPr lang="en-US" sz="1300" b="0" i="0" dirty="0">
                          <a:latin typeface="Roboto" panose="02000000000000000000" pitchFamily="2" charset="0"/>
                          <a:ea typeface="Roboto" panose="02000000000000000000" pitchFamily="2" charset="0"/>
                        </a:rPr>
                        <a:t>Availability </a:t>
                      </a:r>
                    </a:p>
                  </a:txBody>
                  <a:tcPr>
                    <a:lnL w="12700" cmpd="sng">
                      <a:noFill/>
                    </a:lnL>
                    <a:lnR w="12700">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Clr>
                          <a:schemeClr val="accent1"/>
                        </a:buClr>
                        <a:buFont typeface="Wingdings" pitchFamily="2" charset="2"/>
                        <a:buChar char="§"/>
                        <a:tabLst/>
                      </a:pPr>
                      <a:r>
                        <a:rPr lang="en-GB" sz="1200" b="0" i="0" u="none" strike="noStrike" noProof="0" dirty="0">
                          <a:latin typeface="Roboto" panose="02000000000000000000" pitchFamily="2" charset="0"/>
                          <a:ea typeface="Roboto" panose="02000000000000000000" pitchFamily="2" charset="0"/>
                        </a:rPr>
                        <a:t>We will use social prescribing to link residents up with organisations that provide digital inclusion support </a:t>
                      </a:r>
                    </a:p>
                  </a:txBody>
                  <a:tcPr>
                    <a:lnL w="12700">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0727499"/>
                  </a:ext>
                </a:extLst>
              </a:tr>
              <a:tr h="1049375">
                <a:tc>
                  <a:txBody>
                    <a:bodyPr/>
                    <a:lstStyle/>
                    <a:p>
                      <a:r>
                        <a:rPr lang="en-US" sz="1300" b="0" i="0" dirty="0">
                          <a:latin typeface="Roboto" panose="02000000000000000000" pitchFamily="2" charset="0"/>
                          <a:ea typeface="Roboto" panose="02000000000000000000" pitchFamily="2" charset="0"/>
                        </a:rPr>
                        <a:t>Awareness</a:t>
                      </a:r>
                    </a:p>
                  </a:txBody>
                  <a:tcP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Clr>
                          <a:schemeClr val="accent1"/>
                        </a:buClr>
                        <a:buFont typeface="Wingdings" pitchFamily="2" charset="2"/>
                        <a:buChar char="§"/>
                        <a:tabLst/>
                      </a:pPr>
                      <a:r>
                        <a:rPr lang="en-GB" sz="1200" b="0" i="0" u="none" strike="noStrike" noProof="0" dirty="0">
                          <a:latin typeface="Roboto" panose="02000000000000000000" pitchFamily="2" charset="0"/>
                          <a:ea typeface="Roboto" panose="02000000000000000000" pitchFamily="2" charset="0"/>
                        </a:rPr>
                        <a:t>We want to understand who requires digital inclusion support and their barriers to accessing and using technology, so we will collect data on the characteristics of residents using various access methods</a:t>
                      </a:r>
                      <a:r>
                        <a:rPr lang="en-GB" sz="1200" b="0" i="0" u="none" strike="noStrike" baseline="30000" noProof="0" dirty="0">
                          <a:latin typeface="Roboto" panose="02000000000000000000" pitchFamily="2" charset="0"/>
                          <a:ea typeface="Roboto" panose="02000000000000000000" pitchFamily="2" charset="0"/>
                        </a:rPr>
                        <a:t>4</a:t>
                      </a:r>
                      <a:endParaRPr lang="en-US" sz="1200" b="0" i="0" u="none" strike="noStrike" baseline="30000" noProof="0" dirty="0">
                        <a:latin typeface="Roboto" panose="02000000000000000000" pitchFamily="2" charset="0"/>
                        <a:ea typeface="Roboto" panose="02000000000000000000" pitchFamily="2" charset="0"/>
                      </a:endParaRPr>
                    </a:p>
                    <a:p>
                      <a:pPr marL="177800" lvl="0" indent="-177800" algn="l">
                        <a:lnSpc>
                          <a:spcPct val="100000"/>
                        </a:lnSpc>
                        <a:spcBef>
                          <a:spcPts val="0"/>
                        </a:spcBef>
                        <a:spcAft>
                          <a:spcPts val="0"/>
                        </a:spcAft>
                        <a:buClr>
                          <a:schemeClr val="accent1"/>
                        </a:buClr>
                        <a:buFont typeface="Wingdings" pitchFamily="2" charset="2"/>
                        <a:buChar char="§"/>
                        <a:tabLst/>
                      </a:pPr>
                      <a:r>
                        <a:rPr lang="en-GB" sz="1200" b="0" i="0" u="none" strike="noStrike" noProof="0" dirty="0">
                          <a:latin typeface="Roboto" panose="02000000000000000000" pitchFamily="2" charset="0"/>
                          <a:ea typeface="Roboto" panose="02000000000000000000" pitchFamily="2" charset="0"/>
                        </a:rPr>
                        <a:t>We will co-design digital health services with residents to reduce barriers to health and care as well as enabling them to use services that work for them</a:t>
                      </a:r>
                    </a:p>
                  </a:txBody>
                  <a:tcP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9248166"/>
                  </a:ext>
                </a:extLst>
              </a:tr>
              <a:tr h="858580">
                <a:tc>
                  <a:txBody>
                    <a:bodyPr/>
                    <a:lstStyle/>
                    <a:p>
                      <a:r>
                        <a:rPr lang="en-US" sz="1300" b="0" i="0" dirty="0">
                          <a:latin typeface="Roboto" panose="02000000000000000000" pitchFamily="2" charset="0"/>
                          <a:ea typeface="Roboto" panose="02000000000000000000" pitchFamily="2" charset="0"/>
                        </a:rPr>
                        <a:t>Adoption</a:t>
                      </a:r>
                    </a:p>
                  </a:txBody>
                  <a:tcPr>
                    <a:lnL w="12700" cmpd="sng">
                      <a:noFill/>
                    </a:lnL>
                    <a:lnR w="12700">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Clr>
                          <a:schemeClr val="accent1"/>
                        </a:buClr>
                        <a:buFont typeface="Wingdings" pitchFamily="2" charset="2"/>
                        <a:buChar char="§"/>
                        <a:tabLst/>
                      </a:pPr>
                      <a:r>
                        <a:rPr lang="en-GB" sz="1200" b="0" i="0" u="none" strike="noStrike" noProof="0" dirty="0">
                          <a:latin typeface="Roboto" panose="02000000000000000000" pitchFamily="2" charset="0"/>
                          <a:ea typeface="Roboto" panose="02000000000000000000" pitchFamily="2" charset="0"/>
                        </a:rPr>
                        <a:t>We will provide residents with digital skills training through the Online Centres Network</a:t>
                      </a:r>
                      <a:r>
                        <a:rPr lang="en-GB" sz="1200" b="0" i="0" u="none" strike="noStrike" baseline="30000" noProof="0" dirty="0">
                          <a:latin typeface="Roboto" panose="02000000000000000000" pitchFamily="2" charset="0"/>
                          <a:ea typeface="Roboto" panose="02000000000000000000" pitchFamily="2" charset="0"/>
                        </a:rPr>
                        <a:t>2</a:t>
                      </a:r>
                      <a:r>
                        <a:rPr lang="en-GB" sz="1200" b="0" i="0" u="none" strike="noStrike" noProof="0" dirty="0">
                          <a:latin typeface="Roboto" panose="02000000000000000000" pitchFamily="2" charset="0"/>
                          <a:ea typeface="Roboto" panose="02000000000000000000" pitchFamily="2" charset="0"/>
                        </a:rPr>
                        <a:t>, set up digital health hubs across MSE, and provide access to digital champions to help with the training</a:t>
                      </a:r>
                      <a:endParaRPr lang="en-US" sz="1200" b="0" i="0" u="none" strike="noStrike" noProof="0" dirty="0">
                        <a:latin typeface="Roboto" panose="02000000000000000000" pitchFamily="2" charset="0"/>
                        <a:ea typeface="Roboto" panose="02000000000000000000" pitchFamily="2" charset="0"/>
                      </a:endParaRPr>
                    </a:p>
                    <a:p>
                      <a:pPr marL="177800" lvl="0" indent="-177800" algn="l">
                        <a:lnSpc>
                          <a:spcPct val="100000"/>
                        </a:lnSpc>
                        <a:spcBef>
                          <a:spcPts val="0"/>
                        </a:spcBef>
                        <a:spcAft>
                          <a:spcPts val="0"/>
                        </a:spcAft>
                        <a:buClr>
                          <a:schemeClr val="accent1"/>
                        </a:buClr>
                        <a:buFont typeface="Wingdings" pitchFamily="2" charset="2"/>
                        <a:buChar char="§"/>
                        <a:tabLst/>
                      </a:pPr>
                      <a:r>
                        <a:rPr lang="en-GB" sz="1200" b="0" i="0" u="none" strike="noStrike" noProof="0" dirty="0">
                          <a:latin typeface="Roboto" panose="02000000000000000000" pitchFamily="2" charset="0"/>
                          <a:ea typeface="Roboto" panose="02000000000000000000" pitchFamily="2" charset="0"/>
                        </a:rPr>
                        <a:t>The new Integrated Medical Centre (IMC) in Thurrock will provide drop-in sessions for residents to learn how to use a tablet</a:t>
                      </a:r>
                      <a:r>
                        <a:rPr lang="en-GB" sz="1200" b="0" i="0" u="none" strike="noStrike" baseline="30000" noProof="0" dirty="0">
                          <a:latin typeface="Roboto" panose="02000000000000000000" pitchFamily="2" charset="0"/>
                          <a:ea typeface="Roboto" panose="02000000000000000000" pitchFamily="2" charset="0"/>
                        </a:rPr>
                        <a:t>3</a:t>
                      </a:r>
                      <a:r>
                        <a:rPr lang="en-GB" sz="1200" b="0" i="0" u="none" strike="noStrike" noProof="0" dirty="0">
                          <a:latin typeface="Roboto" panose="02000000000000000000" pitchFamily="2" charset="0"/>
                          <a:ea typeface="Roboto" panose="02000000000000000000" pitchFamily="2" charset="0"/>
                        </a:rPr>
                        <a:t>. This initiative will be scaled across MSE so all residents can benefit</a:t>
                      </a:r>
                    </a:p>
                  </a:txBody>
                  <a:tcPr>
                    <a:lnL w="12700">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1686788"/>
                  </a:ext>
                </a:extLst>
              </a:tr>
            </a:tbl>
          </a:graphicData>
        </a:graphic>
      </p:graphicFrame>
      <p:sp>
        <p:nvSpPr>
          <p:cNvPr id="5" name="TextBox 4">
            <a:extLst>
              <a:ext uri="{FF2B5EF4-FFF2-40B4-BE49-F238E27FC236}">
                <a16:creationId xmlns:a16="http://schemas.microsoft.com/office/drawing/2014/main" id="{6AA756C8-BAFF-4A39-B4EF-13FF20D41AA4}"/>
              </a:ext>
            </a:extLst>
          </p:cNvPr>
          <p:cNvSpPr txBox="1"/>
          <p:nvPr/>
        </p:nvSpPr>
        <p:spPr>
          <a:xfrm>
            <a:off x="459113" y="1481143"/>
            <a:ext cx="2518979"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Roboto Regular" panose="02000000000000000000" pitchFamily="2" charset="0"/>
                <a:ea typeface="Roboto Regular" panose="02000000000000000000" pitchFamily="2" charset="0"/>
              </a:rPr>
              <a:t>Many of our residents who could most benefit from digital services are the least likely to be online. Over 11 million people in the UK are still offline and they are likely to be older, in lower income groups and often in poorer health than the rest of the population</a:t>
            </a:r>
            <a:r>
              <a:rPr lang="en-GB" sz="1400" baseline="30000" dirty="0">
                <a:latin typeface="Roboto Regular" panose="02000000000000000000" pitchFamily="2" charset="0"/>
                <a:ea typeface="Roboto Regular" panose="02000000000000000000" pitchFamily="2" charset="0"/>
              </a:rPr>
              <a:t>1</a:t>
            </a:r>
            <a:r>
              <a:rPr lang="en-GB" sz="1400" dirty="0">
                <a:latin typeface="Roboto Regular" panose="02000000000000000000" pitchFamily="2" charset="0"/>
                <a:ea typeface="Roboto Regular" panose="02000000000000000000" pitchFamily="2" charset="0"/>
              </a:rPr>
              <a:t>. Tackling digital inclusion is NHS priority. </a:t>
            </a:r>
            <a:r>
              <a:rPr lang="en-US" sz="1400" dirty="0">
                <a:latin typeface="Roboto Regular" panose="02000000000000000000" pitchFamily="2" charset="0"/>
                <a:ea typeface="Roboto Regular" panose="02000000000000000000" pitchFamily="2" charset="0"/>
                <a:cs typeface="Calibri"/>
              </a:rPr>
              <a:t>​</a:t>
            </a:r>
            <a:r>
              <a:rPr lang="en-GB" sz="1400" dirty="0">
                <a:latin typeface="Roboto Regular" panose="02000000000000000000" pitchFamily="2" charset="0"/>
                <a:ea typeface="Roboto Regular" panose="02000000000000000000" pitchFamily="2" charset="0"/>
              </a:rPr>
              <a:t>Uptake and usage of digital services has increased during COVID, but it has also illustrated the difficulty of accessing services for some of our residents.</a:t>
            </a:r>
            <a:endParaRPr lang="en-US" sz="1400" dirty="0">
              <a:latin typeface="Roboto Regular" panose="02000000000000000000" pitchFamily="2" charset="0"/>
              <a:ea typeface="Roboto Regular" panose="02000000000000000000" pitchFamily="2" charset="0"/>
            </a:endParaRPr>
          </a:p>
        </p:txBody>
      </p:sp>
      <p:sp>
        <p:nvSpPr>
          <p:cNvPr id="6" name="TextBox 5">
            <a:extLst>
              <a:ext uri="{FF2B5EF4-FFF2-40B4-BE49-F238E27FC236}">
                <a16:creationId xmlns:a16="http://schemas.microsoft.com/office/drawing/2014/main" id="{0EF5A1FA-F43A-469E-8ABE-C4F103E3E4B4}"/>
              </a:ext>
            </a:extLst>
          </p:cNvPr>
          <p:cNvSpPr txBox="1"/>
          <p:nvPr/>
        </p:nvSpPr>
        <p:spPr>
          <a:xfrm>
            <a:off x="3323085" y="5089040"/>
            <a:ext cx="833793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accent1"/>
                </a:solidFill>
                <a:latin typeface="Roboto Regular" panose="02000000000000000000" pitchFamily="2" charset="0"/>
                <a:ea typeface="Roboto Regular" panose="02000000000000000000" pitchFamily="2" charset="0"/>
              </a:rPr>
              <a:t>What we do for those people who will not access digital:</a:t>
            </a:r>
            <a:r>
              <a:rPr lang="en-US" sz="1400" dirty="0">
                <a:solidFill>
                  <a:schemeClr val="accent1"/>
                </a:solidFill>
                <a:latin typeface="Roboto Regular" panose="02000000000000000000" pitchFamily="2" charset="0"/>
                <a:ea typeface="Roboto Regular" panose="02000000000000000000" pitchFamily="2" charset="0"/>
              </a:rPr>
              <a:t>​</a:t>
            </a:r>
          </a:p>
          <a:p>
            <a:pPr marL="177800" indent="-177800">
              <a:buClr>
                <a:schemeClr val="accent1"/>
              </a:buClr>
              <a:buFont typeface="Wingdings" pitchFamily="2" charset="2"/>
              <a:buChar char="§"/>
            </a:pPr>
            <a:r>
              <a:rPr lang="en-GB" sz="1400" dirty="0">
                <a:latin typeface="Roboto Regular" panose="02000000000000000000" pitchFamily="2" charset="0"/>
                <a:ea typeface="Roboto Regular" panose="02000000000000000000" pitchFamily="2" charset="0"/>
              </a:rPr>
              <a:t>Ensure that face-to-face services are always available</a:t>
            </a:r>
            <a:r>
              <a:rPr lang="en-GB" sz="1400" baseline="30000" dirty="0">
                <a:latin typeface="Roboto Regular" panose="02000000000000000000" pitchFamily="2" charset="0"/>
                <a:ea typeface="Roboto Regular" panose="02000000000000000000" pitchFamily="2" charset="0"/>
              </a:rPr>
              <a:t>4</a:t>
            </a:r>
            <a:endParaRPr lang="en-US" sz="1400" baseline="30000" dirty="0">
              <a:latin typeface="Roboto Regular" panose="02000000000000000000" pitchFamily="2" charset="0"/>
              <a:ea typeface="Roboto Regular" panose="02000000000000000000" pitchFamily="2" charset="0"/>
            </a:endParaRPr>
          </a:p>
          <a:p>
            <a:pPr marL="177800" indent="-177800">
              <a:buClr>
                <a:schemeClr val="accent1"/>
              </a:buClr>
              <a:buFont typeface="Wingdings" pitchFamily="2" charset="2"/>
              <a:buChar char="§"/>
            </a:pPr>
            <a:r>
              <a:rPr lang="en-GB" sz="1400" dirty="0">
                <a:latin typeface="Roboto Regular" panose="02000000000000000000" pitchFamily="2" charset="0"/>
                <a:ea typeface="Roboto Regular" panose="02000000000000000000" pitchFamily="2" charset="0"/>
              </a:rPr>
              <a:t>Build proxy and delegated access</a:t>
            </a:r>
            <a:r>
              <a:rPr lang="en-US" sz="1400" dirty="0">
                <a:latin typeface="Roboto Regular" panose="02000000000000000000" pitchFamily="2" charset="0"/>
                <a:ea typeface="Roboto Regular" panose="02000000000000000000" pitchFamily="2" charset="0"/>
              </a:rPr>
              <a:t>​ to services to enable benefits from digital for those who are unable or do not wish to use digital</a:t>
            </a:r>
          </a:p>
          <a:p>
            <a:pPr marL="177800" indent="-177800">
              <a:buClr>
                <a:schemeClr val="accent1"/>
              </a:buClr>
              <a:buFont typeface="Wingdings" pitchFamily="2" charset="2"/>
              <a:buChar char="§"/>
            </a:pPr>
            <a:r>
              <a:rPr lang="en-GB" sz="1400" dirty="0">
                <a:latin typeface="Roboto Regular" panose="02000000000000000000" pitchFamily="2" charset="0"/>
                <a:ea typeface="Roboto Regular" panose="02000000000000000000" pitchFamily="2" charset="0"/>
              </a:rPr>
              <a:t>Continue to build trust and relationships with these residents (for support and mitigating barriers to digital health services)</a:t>
            </a:r>
            <a:r>
              <a:rPr lang="en-US" sz="1400" dirty="0">
                <a:latin typeface="Roboto Regular" panose="02000000000000000000" pitchFamily="2" charset="0"/>
                <a:ea typeface="Roboto Regular" panose="02000000000000000000" pitchFamily="2" charset="0"/>
              </a:rPr>
              <a:t>​</a:t>
            </a:r>
          </a:p>
        </p:txBody>
      </p:sp>
      <p:sp>
        <p:nvSpPr>
          <p:cNvPr id="8" name="Rectangle 7">
            <a:extLst>
              <a:ext uri="{FF2B5EF4-FFF2-40B4-BE49-F238E27FC236}">
                <a16:creationId xmlns:a16="http://schemas.microsoft.com/office/drawing/2014/main" id="{AEAD163D-7DBD-3948-8BB2-A23A8EF2CEB0}"/>
              </a:ext>
            </a:extLst>
          </p:cNvPr>
          <p:cNvSpPr/>
          <p:nvPr/>
        </p:nvSpPr>
        <p:spPr>
          <a:xfrm>
            <a:off x="385787" y="6129271"/>
            <a:ext cx="2137124" cy="230832"/>
          </a:xfrm>
          <a:prstGeom prst="rect">
            <a:avLst/>
          </a:prstGeom>
        </p:spPr>
        <p:txBody>
          <a:bodyPr wrap="none">
            <a:spAutoFit/>
          </a:bodyPr>
          <a:lstStyle/>
          <a:p>
            <a:r>
              <a:rPr lang="en-GB" sz="900" dirty="0">
                <a:solidFill>
                  <a:schemeClr val="tx2"/>
                </a:solidFill>
                <a:latin typeface="Roboto Regular" panose="02000000000000000000" pitchFamily="2" charset="0"/>
                <a:ea typeface="Roboto Regular" panose="02000000000000000000" pitchFamily="2" charset="0"/>
              </a:rPr>
              <a:t>Please see references in Notes pages.</a:t>
            </a:r>
            <a:endParaRPr lang="en-US" sz="900" dirty="0">
              <a:solidFill>
                <a:schemeClr val="tx2"/>
              </a:solidFill>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1136130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51117-49D3-4677-8844-69CBAFB077AB}"/>
              </a:ext>
            </a:extLst>
          </p:cNvPr>
          <p:cNvSpPr>
            <a:spLocks noGrp="1"/>
          </p:cNvSpPr>
          <p:nvPr>
            <p:ph type="title"/>
          </p:nvPr>
        </p:nvSpPr>
        <p:spPr>
          <a:xfrm>
            <a:off x="371475" y="412690"/>
            <a:ext cx="10161935" cy="802641"/>
          </a:xfrm>
        </p:spPr>
        <p:txBody>
          <a:bodyPr/>
          <a:lstStyle/>
          <a:p>
            <a:r>
              <a:rPr lang="en-GB" dirty="0">
                <a:latin typeface="Roboto Regular" panose="02000000000000000000" pitchFamily="2" charset="0"/>
                <a:cs typeface="Times New Roman"/>
              </a:rPr>
              <a:t>Empowered Residents: Actions</a:t>
            </a:r>
            <a:endParaRPr lang="en-GB" dirty="0"/>
          </a:p>
        </p:txBody>
      </p:sp>
      <p:sp>
        <p:nvSpPr>
          <p:cNvPr id="3" name="Content Placeholder 2">
            <a:extLst>
              <a:ext uri="{FF2B5EF4-FFF2-40B4-BE49-F238E27FC236}">
                <a16:creationId xmlns:a16="http://schemas.microsoft.com/office/drawing/2014/main" id="{0517761C-C231-4F2C-A387-598C9F510475}"/>
              </a:ext>
            </a:extLst>
          </p:cNvPr>
          <p:cNvSpPr>
            <a:spLocks noGrp="1"/>
          </p:cNvSpPr>
          <p:nvPr>
            <p:ph idx="4294967295"/>
          </p:nvPr>
        </p:nvSpPr>
        <p:spPr>
          <a:xfrm>
            <a:off x="508000" y="1350963"/>
            <a:ext cx="7996238" cy="4803775"/>
          </a:xfrm>
        </p:spPr>
        <p:txBody>
          <a:bodyPr vert="horz" lIns="0" tIns="0" rIns="0" bIns="0" rtlCol="0" anchor="t">
            <a:noAutofit/>
          </a:bodyPr>
          <a:lstStyle/>
          <a:p>
            <a:pPr marL="0" indent="0">
              <a:lnSpc>
                <a:spcPct val="100000"/>
              </a:lnSpc>
              <a:spcBef>
                <a:spcPts val="600"/>
              </a:spcBef>
              <a:buNone/>
            </a:pPr>
            <a:r>
              <a:rPr lang="en-GB" sz="1600" dirty="0">
                <a:solidFill>
                  <a:schemeClr val="tx2"/>
                </a:solidFill>
                <a:effectLst/>
                <a:ea typeface="Roboto Regular" panose="02000000000000000000" pitchFamily="2" charset="0"/>
              </a:rPr>
              <a:t>Our Roadmap</a:t>
            </a:r>
          </a:p>
          <a:p>
            <a:pPr marL="0" indent="0">
              <a:lnSpc>
                <a:spcPct val="100000"/>
              </a:lnSpc>
              <a:spcBef>
                <a:spcPts val="600"/>
              </a:spcBef>
              <a:buNone/>
            </a:pPr>
            <a:r>
              <a:rPr lang="en-GB" sz="1400" dirty="0">
                <a:effectLst/>
                <a:ea typeface="Roboto Regular" panose="02000000000000000000" pitchFamily="2" charset="0"/>
                <a:cs typeface="Calibri"/>
              </a:rPr>
              <a:t>We know we are a long way from our ambition to empower residents. For example, when asked to rate our current position on a scale of 0-5 (0 being no services and 5 being a gold-standard joined up service), the members of our multi-agency Digital Strategy Working Group universally rated the partnership’s current position as 1 or 2.</a:t>
            </a:r>
          </a:p>
          <a:p>
            <a:pPr marL="0" indent="0">
              <a:lnSpc>
                <a:spcPct val="100000"/>
              </a:lnSpc>
              <a:spcBef>
                <a:spcPts val="600"/>
              </a:spcBef>
              <a:buNone/>
            </a:pPr>
            <a:r>
              <a:rPr lang="en-GB" sz="1400" dirty="0">
                <a:effectLst/>
                <a:ea typeface="Roboto Regular" panose="02000000000000000000" pitchFamily="2" charset="0"/>
                <a:cs typeface="Calibri"/>
              </a:rPr>
              <a:t>Our initial focus </a:t>
            </a:r>
            <a:r>
              <a:rPr lang="en-GB" sz="1400" dirty="0">
                <a:ea typeface="Roboto Regular" panose="02000000000000000000" pitchFamily="2" charset="0"/>
                <a:cs typeface="Calibri"/>
              </a:rPr>
              <a:t>is</a:t>
            </a:r>
            <a:r>
              <a:rPr lang="en-GB" sz="1400" dirty="0">
                <a:effectLst/>
                <a:ea typeface="Roboto Regular" panose="02000000000000000000" pitchFamily="2" charset="0"/>
                <a:cs typeface="Calibri"/>
              </a:rPr>
              <a:t>, therefore, on putting </a:t>
            </a:r>
            <a:r>
              <a:rPr lang="en-GB" sz="1400" dirty="0">
                <a:ea typeface="Roboto Regular" panose="02000000000000000000" pitchFamily="2" charset="0"/>
                <a:cs typeface="Calibri"/>
              </a:rPr>
              <a:t>strong</a:t>
            </a:r>
            <a:r>
              <a:rPr lang="en-GB" sz="1400" dirty="0">
                <a:effectLst/>
                <a:ea typeface="Roboto Regular" panose="02000000000000000000" pitchFamily="2" charset="0"/>
                <a:cs typeface="Calibri"/>
              </a:rPr>
              <a:t> foundations in place:</a:t>
            </a:r>
          </a:p>
          <a:p>
            <a:pPr>
              <a:lnSpc>
                <a:spcPct val="100000"/>
              </a:lnSpc>
              <a:spcBef>
                <a:spcPts val="600"/>
              </a:spcBef>
            </a:pPr>
            <a:r>
              <a:rPr lang="en-GB" sz="1400" dirty="0">
                <a:effectLst/>
                <a:ea typeface="Roboto Regular" panose="02000000000000000000" pitchFamily="2" charset="0"/>
                <a:cs typeface="Calibri"/>
              </a:rPr>
              <a:t>We will map our current resident-facing services so we can make maximum use of what we’ve already got. It will be particularly important to ensure current digital services and new opportunities form a key part of our work examining individual service lines. We recognise that it may be necessary for some programmes to be paused or reviewed while undertaking this review to avoid duplication or wasted investment.</a:t>
            </a:r>
            <a:r>
              <a:rPr lang="en-GB" sz="1400" dirty="0">
                <a:ea typeface="Roboto Regular" panose="02000000000000000000" pitchFamily="2" charset="0"/>
                <a:cs typeface="Calibri"/>
              </a:rPr>
              <a:t> </a:t>
            </a:r>
            <a:endParaRPr lang="en-GB" sz="1400" dirty="0">
              <a:ea typeface="Roboto Regular" panose="02000000000000000000" pitchFamily="2" charset="0"/>
              <a:cs typeface="Calibri" panose="020F0502020204030204" pitchFamily="34" charset="0"/>
            </a:endParaRPr>
          </a:p>
          <a:p>
            <a:pPr lvl="0">
              <a:lnSpc>
                <a:spcPct val="100000"/>
              </a:lnSpc>
              <a:spcBef>
                <a:spcPts val="600"/>
              </a:spcBef>
            </a:pPr>
            <a:r>
              <a:rPr lang="en-GB" sz="1400" dirty="0">
                <a:effectLst/>
                <a:ea typeface="Roboto Regular" panose="02000000000000000000" pitchFamily="2" charset="0"/>
                <a:cs typeface="Calibri"/>
              </a:rPr>
              <a:t>We will draw on existing consultation and engagement feedback to ensure that our planning is based on what residents want not our perception of what they want.</a:t>
            </a:r>
            <a:r>
              <a:rPr lang="en-GB" sz="1400" dirty="0">
                <a:ea typeface="Roboto Regular" panose="02000000000000000000" pitchFamily="2" charset="0"/>
                <a:cs typeface="Calibri"/>
              </a:rPr>
              <a:t> </a:t>
            </a:r>
            <a:endParaRPr lang="en-GB" sz="1400" dirty="0">
              <a:effectLst/>
              <a:ea typeface="Roboto Regular" panose="02000000000000000000" pitchFamily="2" charset="0"/>
            </a:endParaRPr>
          </a:p>
          <a:p>
            <a:pPr lvl="0">
              <a:lnSpc>
                <a:spcPct val="100000"/>
              </a:lnSpc>
              <a:spcBef>
                <a:spcPts val="600"/>
              </a:spcBef>
            </a:pPr>
            <a:r>
              <a:rPr lang="en-GB" sz="1400" dirty="0">
                <a:effectLst/>
                <a:ea typeface="Roboto Regular" panose="02000000000000000000" pitchFamily="2" charset="0"/>
                <a:cs typeface="Calibri"/>
              </a:rPr>
              <a:t>We will then agree a coordinated ICS approach to resident-facing services and a mechanism for ensuring this is followed. When developing this approach, we will seek to utilise the national resources that are available to us including the NHS App, NHS Login, NHS111 online and API developer portal.</a:t>
            </a:r>
          </a:p>
          <a:p>
            <a:pPr lvl="0">
              <a:lnSpc>
                <a:spcPct val="100000"/>
              </a:lnSpc>
              <a:spcBef>
                <a:spcPts val="600"/>
              </a:spcBef>
            </a:pPr>
            <a:r>
              <a:rPr lang="en-GB" sz="1400" dirty="0">
                <a:ea typeface="Roboto Regular" panose="02000000000000000000" pitchFamily="2" charset="0"/>
                <a:cs typeface="Calibri"/>
              </a:rPr>
              <a:t>We will ensure that digital services are accessible and meet national assurance standards</a:t>
            </a:r>
          </a:p>
          <a:p>
            <a:pPr lvl="0">
              <a:lnSpc>
                <a:spcPct val="100000"/>
              </a:lnSpc>
              <a:spcBef>
                <a:spcPts val="600"/>
              </a:spcBef>
            </a:pPr>
            <a:r>
              <a:rPr lang="en-GB" sz="1400" dirty="0">
                <a:effectLst/>
                <a:ea typeface="Roboto Regular" panose="02000000000000000000" pitchFamily="2" charset="0"/>
                <a:cs typeface="Calibri"/>
              </a:rPr>
              <a:t>We will ensure that </a:t>
            </a:r>
            <a:r>
              <a:rPr lang="en-GB" sz="1400" b="1" dirty="0">
                <a:solidFill>
                  <a:schemeClr val="accent1"/>
                </a:solidFill>
              </a:rPr>
              <a:t>services are available for those who are unable or do not wish to use digital</a:t>
            </a:r>
            <a:endParaRPr lang="en-GB" sz="1400" dirty="0">
              <a:solidFill>
                <a:schemeClr val="accent1"/>
              </a:solidFill>
              <a:effectLst/>
              <a:ea typeface="Roboto Regular" panose="02000000000000000000" pitchFamily="2" charset="0"/>
              <a:cs typeface="Calibri"/>
            </a:endParaRPr>
          </a:p>
          <a:p>
            <a:pPr marL="0" indent="0">
              <a:lnSpc>
                <a:spcPct val="100000"/>
              </a:lnSpc>
              <a:spcBef>
                <a:spcPts val="600"/>
              </a:spcBef>
              <a:buNone/>
            </a:pPr>
            <a:endParaRPr lang="en-GB" sz="1400" dirty="0"/>
          </a:p>
        </p:txBody>
      </p:sp>
      <p:sp>
        <p:nvSpPr>
          <p:cNvPr id="6" name="Rectangle 5">
            <a:extLst>
              <a:ext uri="{FF2B5EF4-FFF2-40B4-BE49-F238E27FC236}">
                <a16:creationId xmlns:a16="http://schemas.microsoft.com/office/drawing/2014/main" id="{E242F194-C056-5E46-BA6B-BA69E8A275E5}"/>
              </a:ext>
            </a:extLst>
          </p:cNvPr>
          <p:cNvSpPr/>
          <p:nvPr/>
        </p:nvSpPr>
        <p:spPr>
          <a:xfrm>
            <a:off x="8865972" y="1465263"/>
            <a:ext cx="2950028" cy="33528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7" name="Rectangle 6">
            <a:extLst>
              <a:ext uri="{FF2B5EF4-FFF2-40B4-BE49-F238E27FC236}">
                <a16:creationId xmlns:a16="http://schemas.microsoft.com/office/drawing/2014/main" id="{B560DC7C-0ADD-ED4D-8110-A2B4DB50023C}"/>
              </a:ext>
            </a:extLst>
          </p:cNvPr>
          <p:cNvSpPr/>
          <p:nvPr/>
        </p:nvSpPr>
        <p:spPr>
          <a:xfrm>
            <a:off x="8987892" y="1749365"/>
            <a:ext cx="2645228" cy="1569660"/>
          </a:xfrm>
          <a:prstGeom prst="rect">
            <a:avLst/>
          </a:prstGeom>
        </p:spPr>
        <p:txBody>
          <a:bodyPr wrap="square">
            <a:spAutoFit/>
          </a:bodyPr>
          <a:lstStyle/>
          <a:p>
            <a:r>
              <a:rPr lang="en-GB" sz="1600" dirty="0">
                <a:solidFill>
                  <a:schemeClr val="tx2"/>
                </a:solidFill>
                <a:latin typeface="Roboto Regular" panose="02000000000000000000" pitchFamily="2" charset="0"/>
                <a:ea typeface="Roboto Regular" panose="02000000000000000000" pitchFamily="2" charset="0"/>
                <a:cs typeface="+mn-lt"/>
              </a:rPr>
              <a:t>We will work together to develop a resident service and digital inclusion strategy, jointly reporting to MSE Partners and our new digital governance</a:t>
            </a:r>
          </a:p>
        </p:txBody>
      </p:sp>
    </p:spTree>
    <p:extLst>
      <p:ext uri="{BB962C8B-B14F-4D97-AF65-F5344CB8AC3E}">
        <p14:creationId xmlns:p14="http://schemas.microsoft.com/office/powerpoint/2010/main" val="957338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4667-39AA-4A65-AC39-FACC21F477C5}"/>
              </a:ext>
            </a:extLst>
          </p:cNvPr>
          <p:cNvSpPr>
            <a:spLocks noGrp="1"/>
          </p:cNvSpPr>
          <p:nvPr>
            <p:ph type="ctrTitle"/>
          </p:nvPr>
        </p:nvSpPr>
        <p:spPr>
          <a:xfrm>
            <a:off x="393700" y="2824163"/>
            <a:ext cx="9144000" cy="2387600"/>
          </a:xfrm>
        </p:spPr>
        <p:txBody>
          <a:bodyPr/>
          <a:lstStyle/>
          <a:p>
            <a:r>
              <a:rPr lang="en-GB" dirty="0">
                <a:solidFill>
                  <a:schemeClr val="tx2"/>
                </a:solidFill>
                <a:latin typeface="Roboto Regular" panose="02000000000000000000" pitchFamily="2" charset="0"/>
                <a:cs typeface="Times New Roman"/>
              </a:rPr>
              <a:t>Implications and Roadmap</a:t>
            </a:r>
            <a:endParaRPr lang="en-GB" dirty="0">
              <a:solidFill>
                <a:schemeClr val="tx2"/>
              </a:solidFill>
            </a:endParaRPr>
          </a:p>
        </p:txBody>
      </p:sp>
      <p:sp>
        <p:nvSpPr>
          <p:cNvPr id="3" name="Subtitle 2">
            <a:extLst>
              <a:ext uri="{FF2B5EF4-FFF2-40B4-BE49-F238E27FC236}">
                <a16:creationId xmlns:a16="http://schemas.microsoft.com/office/drawing/2014/main" id="{B17002BA-72E1-487A-816E-21FBF2A99C49}"/>
              </a:ext>
            </a:extLst>
          </p:cNvPr>
          <p:cNvSpPr>
            <a:spLocks noGrp="1"/>
          </p:cNvSpPr>
          <p:nvPr>
            <p:ph type="subTitle" idx="1"/>
          </p:nvPr>
        </p:nvSpPr>
        <p:spPr>
          <a:xfrm>
            <a:off x="393700" y="5485452"/>
            <a:ext cx="11226800" cy="1261293"/>
          </a:xfrm>
        </p:spPr>
        <p:txBody>
          <a:bodyPr/>
          <a:lstStyle/>
          <a:p>
            <a:r>
              <a:rPr lang="en-GB" sz="1800" dirty="0">
                <a:solidFill>
                  <a:schemeClr val="tx2"/>
                </a:solidFill>
              </a:rPr>
              <a:t>What are the implications for our central team, our individual organisations and how we work together, and what happens next?</a:t>
            </a:r>
          </a:p>
        </p:txBody>
      </p:sp>
    </p:spTree>
    <p:extLst>
      <p:ext uri="{BB962C8B-B14F-4D97-AF65-F5344CB8AC3E}">
        <p14:creationId xmlns:p14="http://schemas.microsoft.com/office/powerpoint/2010/main" val="2344936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0F1C-2B15-4961-A077-2131C9C9B890}"/>
              </a:ext>
            </a:extLst>
          </p:cNvPr>
          <p:cNvSpPr>
            <a:spLocks noGrp="1"/>
          </p:cNvSpPr>
          <p:nvPr>
            <p:ph type="title"/>
          </p:nvPr>
        </p:nvSpPr>
        <p:spPr>
          <a:xfrm>
            <a:off x="371475" y="412690"/>
            <a:ext cx="10161935" cy="802641"/>
          </a:xfrm>
        </p:spPr>
        <p:txBody>
          <a:bodyPr/>
          <a:lstStyle/>
          <a:p>
            <a:r>
              <a:rPr lang="en-GB" dirty="0"/>
              <a:t>Developing our Roadmap</a:t>
            </a:r>
          </a:p>
        </p:txBody>
      </p:sp>
      <p:sp>
        <p:nvSpPr>
          <p:cNvPr id="3" name="Content Placeholder 2">
            <a:extLst>
              <a:ext uri="{FF2B5EF4-FFF2-40B4-BE49-F238E27FC236}">
                <a16:creationId xmlns:a16="http://schemas.microsoft.com/office/drawing/2014/main" id="{B4D5F0C2-E086-437A-AD35-4D0FC8D51833}"/>
              </a:ext>
            </a:extLst>
          </p:cNvPr>
          <p:cNvSpPr>
            <a:spLocks noGrp="1"/>
          </p:cNvSpPr>
          <p:nvPr>
            <p:ph idx="4294967295"/>
          </p:nvPr>
        </p:nvSpPr>
        <p:spPr>
          <a:xfrm>
            <a:off x="371475" y="1215331"/>
            <a:ext cx="7487735" cy="3914775"/>
          </a:xfrm>
        </p:spPr>
        <p:txBody>
          <a:bodyPr/>
          <a:lstStyle/>
          <a:p>
            <a:pPr marL="0" indent="0">
              <a:lnSpc>
                <a:spcPct val="107000"/>
              </a:lnSpc>
              <a:spcBef>
                <a:spcPts val="0"/>
              </a:spcBef>
              <a:spcAft>
                <a:spcPts val="800"/>
              </a:spcAft>
              <a:buNone/>
            </a:pPr>
            <a:r>
              <a:rPr lang="en-GB" sz="1400" dirty="0">
                <a:effectLst/>
              </a:rPr>
              <a:t>We have shared the priorities in this strategy with key stakeholders across the ICS. Members of our Strategy Working Group have also considered the implications for individual organisations and how we work together. </a:t>
            </a:r>
          </a:p>
          <a:p>
            <a:pPr marL="0" indent="0">
              <a:lnSpc>
                <a:spcPct val="107000"/>
              </a:lnSpc>
              <a:spcBef>
                <a:spcPts val="0"/>
              </a:spcBef>
              <a:spcAft>
                <a:spcPts val="800"/>
              </a:spcAft>
              <a:buNone/>
            </a:pPr>
            <a:r>
              <a:rPr lang="en-GB" sz="1400" dirty="0">
                <a:effectLst/>
              </a:rPr>
              <a:t>We have put together an indicative roadmap for both the implementation of the digital TOM and for the deliverables in this strategy.</a:t>
            </a:r>
          </a:p>
          <a:p>
            <a:pPr marL="0" indent="0">
              <a:lnSpc>
                <a:spcPct val="107000"/>
              </a:lnSpc>
              <a:spcBef>
                <a:spcPts val="0"/>
              </a:spcBef>
              <a:spcAft>
                <a:spcPts val="800"/>
              </a:spcAft>
              <a:buNone/>
            </a:pPr>
            <a:r>
              <a:rPr lang="en-GB" sz="1400" dirty="0">
                <a:effectLst/>
              </a:rPr>
              <a:t>We recognise that these are challenging but agree we need to be ambitious. The timelines and deliverables have been designed to provide a clear direction and to support the incoming central team, particularly the ICS CDIO, the central team, and new </a:t>
            </a:r>
            <a:r>
              <a:rPr lang="en-GB" sz="1400" dirty="0" err="1">
                <a:effectLst/>
              </a:rPr>
              <a:t>Digtial</a:t>
            </a:r>
            <a:r>
              <a:rPr lang="en-GB" sz="1400" dirty="0">
                <a:effectLst/>
              </a:rPr>
              <a:t> Clinical Leads.</a:t>
            </a:r>
          </a:p>
          <a:p>
            <a:pPr marL="0" indent="0">
              <a:lnSpc>
                <a:spcPct val="107000"/>
              </a:lnSpc>
              <a:spcBef>
                <a:spcPts val="0"/>
              </a:spcBef>
              <a:spcAft>
                <a:spcPts val="800"/>
              </a:spcAft>
              <a:buNone/>
            </a:pPr>
            <a:r>
              <a:rPr lang="en-GB" sz="1400" dirty="0">
                <a:effectLst/>
              </a:rPr>
              <a:t>The detail that will underpin these indicative timelines will be developed collaboratively with individual organisations and with MSE Partners. This will take into account the wider work of the ICS and the timelines of key workstreams, such as the implementation of our Business Intelligence strategy. </a:t>
            </a:r>
          </a:p>
          <a:p>
            <a:pPr marL="0" indent="0">
              <a:lnSpc>
                <a:spcPct val="107000"/>
              </a:lnSpc>
              <a:spcBef>
                <a:spcPts val="0"/>
              </a:spcBef>
              <a:spcAft>
                <a:spcPts val="800"/>
              </a:spcAft>
              <a:buNone/>
            </a:pPr>
            <a:r>
              <a:rPr lang="en-GB" sz="1400" dirty="0">
                <a:effectLst/>
              </a:rPr>
              <a:t>The proposed timelines and detailed tasks will also need to align with emerging organisational digital strategies (currently being developed) and with the changes in national policy. For example, we are anticipating the publication of a National Data Strategy in June.</a:t>
            </a:r>
          </a:p>
          <a:p>
            <a:pPr marL="0" indent="0">
              <a:lnSpc>
                <a:spcPct val="107000"/>
              </a:lnSpc>
              <a:spcBef>
                <a:spcPts val="0"/>
              </a:spcBef>
              <a:spcAft>
                <a:spcPts val="800"/>
              </a:spcAft>
              <a:buNone/>
            </a:pPr>
            <a:r>
              <a:rPr lang="en-GB" sz="1400" dirty="0">
                <a:effectLst/>
              </a:rPr>
              <a:t>As outlined at the beginning of this document,</a:t>
            </a:r>
            <a:r>
              <a:rPr lang="en-GB" sz="1400" kern="1200" dirty="0">
                <a:solidFill>
                  <a:srgbClr val="000000"/>
                </a:solidFill>
                <a:effectLst/>
              </a:rPr>
              <a:t> </a:t>
            </a:r>
            <a:r>
              <a:rPr lang="en-GB" sz="1400" dirty="0">
                <a:effectLst/>
              </a:rPr>
              <a:t>this Digital Strategy will lay the foundations that will enable MSE to develop an integrated ICS strategy and facilitate service line delivery. It has been developed in advance of some other areas of work and we will need to revisit it regularly to ensure it aligns with evolving developments across the wider ICS.</a:t>
            </a:r>
          </a:p>
        </p:txBody>
      </p:sp>
      <p:pic>
        <p:nvPicPr>
          <p:cNvPr id="5" name="Picture 4">
            <a:extLst>
              <a:ext uri="{FF2B5EF4-FFF2-40B4-BE49-F238E27FC236}">
                <a16:creationId xmlns:a16="http://schemas.microsoft.com/office/drawing/2014/main" id="{5F1F346E-5AA4-0B42-8F87-54C884113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698" y="1297650"/>
            <a:ext cx="4162302" cy="2765063"/>
          </a:xfrm>
          <a:prstGeom prst="rect">
            <a:avLst/>
          </a:prstGeom>
        </p:spPr>
      </p:pic>
    </p:spTree>
    <p:extLst>
      <p:ext uri="{BB962C8B-B14F-4D97-AF65-F5344CB8AC3E}">
        <p14:creationId xmlns:p14="http://schemas.microsoft.com/office/powerpoint/2010/main" val="2772800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FAA1EC82-C383-4368-9D39-02294605FDCE}"/>
              </a:ext>
            </a:extLst>
          </p:cNvPr>
          <p:cNvSpPr/>
          <p:nvPr>
            <p:custDataLst>
              <p:tags r:id="rId1"/>
            </p:custDataLst>
          </p:nvPr>
        </p:nvSpPr>
        <p:spPr bwMode="auto">
          <a:xfrm>
            <a:off x="427064" y="3266510"/>
            <a:ext cx="11574000" cy="684000"/>
          </a:xfrm>
          <a:prstGeom prst="rect">
            <a:avLst/>
          </a:prstGeom>
          <a:solidFill>
            <a:schemeClr val="bg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a:solidFill>
                <a:schemeClr val="bg1"/>
              </a:solidFill>
              <a:latin typeface="Roboto Regular" panose="02000000000000000000" pitchFamily="2" charset="0"/>
              <a:cs typeface="Arial" pitchFamily="34" charset="0"/>
            </a:endParaRPr>
          </a:p>
        </p:txBody>
      </p:sp>
      <p:sp>
        <p:nvSpPr>
          <p:cNvPr id="5" name="Rectangle 4">
            <a:extLst>
              <a:ext uri="{FF2B5EF4-FFF2-40B4-BE49-F238E27FC236}">
                <a16:creationId xmlns:a16="http://schemas.microsoft.com/office/drawing/2014/main" id="{2EA1820A-9727-49C7-9FDF-9641757F0499}"/>
              </a:ext>
            </a:extLst>
          </p:cNvPr>
          <p:cNvSpPr/>
          <p:nvPr/>
        </p:nvSpPr>
        <p:spPr>
          <a:xfrm>
            <a:off x="11023820" y="6394626"/>
            <a:ext cx="1168180" cy="347275"/>
          </a:xfrm>
          <a:prstGeom prst="rect">
            <a:avLst/>
          </a:prstGeom>
          <a:solidFill>
            <a:schemeClr val="bg1"/>
          </a:solidFill>
          <a:ln>
            <a:solidFill>
              <a:srgbClr val="73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Roboto Regular" panose="02000000000000000000" pitchFamily="2" charset="0"/>
            </a:endParaRPr>
          </a:p>
        </p:txBody>
      </p:sp>
      <p:sp>
        <p:nvSpPr>
          <p:cNvPr id="88" name="Rectangle 87">
            <a:extLst>
              <a:ext uri="{FF2B5EF4-FFF2-40B4-BE49-F238E27FC236}">
                <a16:creationId xmlns:a16="http://schemas.microsoft.com/office/drawing/2014/main" id="{670184BF-D594-4793-AEB7-5B33D2D91F44}"/>
              </a:ext>
            </a:extLst>
          </p:cNvPr>
          <p:cNvSpPr/>
          <p:nvPr>
            <p:custDataLst>
              <p:tags r:id="rId2"/>
            </p:custDataLst>
          </p:nvPr>
        </p:nvSpPr>
        <p:spPr bwMode="auto">
          <a:xfrm>
            <a:off x="427064" y="6076205"/>
            <a:ext cx="11574000" cy="684000"/>
          </a:xfrm>
          <a:prstGeom prst="rect">
            <a:avLst/>
          </a:prstGeom>
          <a:solidFill>
            <a:schemeClr val="bg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a:solidFill>
                <a:schemeClr val="bg1"/>
              </a:solidFill>
              <a:latin typeface="Roboto Regular" panose="02000000000000000000" pitchFamily="2" charset="0"/>
              <a:cs typeface="Arial" pitchFamily="34" charset="0"/>
            </a:endParaRPr>
          </a:p>
        </p:txBody>
      </p:sp>
      <p:sp>
        <p:nvSpPr>
          <p:cNvPr id="87" name="Rectangle 86">
            <a:extLst>
              <a:ext uri="{FF2B5EF4-FFF2-40B4-BE49-F238E27FC236}">
                <a16:creationId xmlns:a16="http://schemas.microsoft.com/office/drawing/2014/main" id="{12B66662-AE3D-4E63-80E4-ECFA8F7A0789}"/>
              </a:ext>
            </a:extLst>
          </p:cNvPr>
          <p:cNvSpPr/>
          <p:nvPr>
            <p:custDataLst>
              <p:tags r:id="rId3"/>
            </p:custDataLst>
          </p:nvPr>
        </p:nvSpPr>
        <p:spPr bwMode="auto">
          <a:xfrm>
            <a:off x="400937" y="1836872"/>
            <a:ext cx="11574000" cy="684000"/>
          </a:xfrm>
          <a:prstGeom prst="rect">
            <a:avLst/>
          </a:prstGeom>
          <a:solidFill>
            <a:schemeClr val="bg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a:solidFill>
                <a:schemeClr val="bg1"/>
              </a:solidFill>
              <a:latin typeface="Roboto Regular" panose="02000000000000000000" pitchFamily="2" charset="0"/>
              <a:cs typeface="Arial" pitchFamily="34" charset="0"/>
            </a:endParaRPr>
          </a:p>
        </p:txBody>
      </p:sp>
      <p:graphicFrame>
        <p:nvGraphicFramePr>
          <p:cNvPr id="58" name="Object 57" hidden="1"/>
          <p:cNvGraphicFramePr>
            <a:graphicFrameLocks noChangeAspect="1"/>
          </p:cNvGraphicFramePr>
          <p:nvPr>
            <p:custDataLst>
              <p:tags r:id="rId4"/>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124" imgW="216" imgH="216" progId="TCLayout.ActiveDocument.1">
                  <p:embed/>
                </p:oleObj>
              </mc:Choice>
              <mc:Fallback>
                <p:oleObj name="think-cell Slide" r:id="rId124" imgW="216" imgH="216" progId="TCLayout.ActiveDocument.1">
                  <p:embed/>
                  <p:pic>
                    <p:nvPicPr>
                      <p:cNvPr id="58" name="Object 57" hidden="1"/>
                      <p:cNvPicPr/>
                      <p:nvPr/>
                    </p:nvPicPr>
                    <p:blipFill>
                      <a:blip r:embed="rId125"/>
                      <a:stretch>
                        <a:fillRect/>
                      </a:stretch>
                    </p:blipFill>
                    <p:spPr>
                      <a:xfrm>
                        <a:off x="1525589" y="1589"/>
                        <a:ext cx="1587" cy="1587"/>
                      </a:xfrm>
                      <a:prstGeom prst="rect">
                        <a:avLst/>
                      </a:prstGeom>
                    </p:spPr>
                  </p:pic>
                </p:oleObj>
              </mc:Fallback>
            </mc:AlternateContent>
          </a:graphicData>
        </a:graphic>
      </p:graphicFrame>
      <p:sp>
        <p:nvSpPr>
          <p:cNvPr id="4" name="Rectangle 3" hidden="1"/>
          <p:cNvSpPr/>
          <p:nvPr>
            <p:custDataLst>
              <p:tags r:id="rId5"/>
            </p:custDataLst>
          </p:nvPr>
        </p:nvSpPr>
        <p:spPr bwMode="auto">
          <a:xfrm>
            <a:off x="1524000" y="0"/>
            <a:ext cx="158750" cy="158750"/>
          </a:xfrm>
          <a:prstGeom prst="rect">
            <a:avLst/>
          </a:prstGeom>
          <a:solidFill>
            <a:schemeClr val="accent3"/>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200" dirty="0">
              <a:solidFill>
                <a:schemeClr val="bg1"/>
              </a:solidFill>
              <a:latin typeface="Roboto Regular" panose="02000000000000000000" pitchFamily="2"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71475" y="412690"/>
            <a:ext cx="10161935" cy="802641"/>
          </a:xfrm>
        </p:spPr>
        <p:txBody>
          <a:bodyPr/>
          <a:lstStyle/>
          <a:p>
            <a:r>
              <a:rPr lang="en-GB" dirty="0"/>
              <a:t>TOM Implementation Roadmap (Draft)</a:t>
            </a:r>
          </a:p>
        </p:txBody>
      </p:sp>
      <p:sp>
        <p:nvSpPr>
          <p:cNvPr id="11" name="Rectangle 10"/>
          <p:cNvSpPr/>
          <p:nvPr>
            <p:custDataLst>
              <p:tags r:id="rId6"/>
            </p:custDataLst>
          </p:nvPr>
        </p:nvSpPr>
        <p:spPr bwMode="auto">
          <a:xfrm>
            <a:off x="427064" y="5363005"/>
            <a:ext cx="11574000" cy="684000"/>
          </a:xfrm>
          <a:prstGeom prst="rect">
            <a:avLst/>
          </a:prstGeom>
          <a:solidFill>
            <a:schemeClr val="bg1">
              <a:lumMod val="85000"/>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a:solidFill>
                <a:schemeClr val="bg1"/>
              </a:solidFill>
              <a:latin typeface="Roboto Regular" panose="02000000000000000000" pitchFamily="2" charset="0"/>
              <a:cs typeface="Arial" pitchFamily="34" charset="0"/>
            </a:endParaRPr>
          </a:p>
        </p:txBody>
      </p:sp>
      <p:sp>
        <p:nvSpPr>
          <p:cNvPr id="103" name="Rectangle 102"/>
          <p:cNvSpPr/>
          <p:nvPr>
            <p:custDataLst>
              <p:tags r:id="rId7"/>
            </p:custDataLst>
          </p:nvPr>
        </p:nvSpPr>
        <p:spPr bwMode="auto">
          <a:xfrm>
            <a:off x="427064" y="4670942"/>
            <a:ext cx="11574000" cy="684000"/>
          </a:xfrm>
          <a:prstGeom prst="rect">
            <a:avLst/>
          </a:prstGeom>
          <a:solidFill>
            <a:schemeClr val="bg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a:solidFill>
                <a:schemeClr val="bg1"/>
              </a:solidFill>
              <a:latin typeface="Roboto Regular" panose="02000000000000000000" pitchFamily="2" charset="0"/>
              <a:cs typeface="Arial" pitchFamily="34" charset="0"/>
            </a:endParaRPr>
          </a:p>
        </p:txBody>
      </p:sp>
      <p:sp>
        <p:nvSpPr>
          <p:cNvPr id="102" name="Rectangle 101"/>
          <p:cNvSpPr/>
          <p:nvPr>
            <p:custDataLst>
              <p:tags r:id="rId8"/>
            </p:custDataLst>
          </p:nvPr>
        </p:nvSpPr>
        <p:spPr bwMode="auto">
          <a:xfrm>
            <a:off x="411116" y="2551764"/>
            <a:ext cx="11574000" cy="684000"/>
          </a:xfrm>
          <a:prstGeom prst="rect">
            <a:avLst/>
          </a:prstGeom>
          <a:solidFill>
            <a:schemeClr val="bg1">
              <a:lumMod val="85000"/>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a:solidFill>
                <a:schemeClr val="bg1"/>
              </a:solidFill>
              <a:latin typeface="Roboto Regular" panose="02000000000000000000" pitchFamily="2" charset="0"/>
              <a:cs typeface="Arial" pitchFamily="34" charset="0"/>
            </a:endParaRPr>
          </a:p>
        </p:txBody>
      </p:sp>
      <p:sp>
        <p:nvSpPr>
          <p:cNvPr id="101" name="Rectangle 100"/>
          <p:cNvSpPr/>
          <p:nvPr>
            <p:custDataLst>
              <p:tags r:id="rId9"/>
            </p:custDataLst>
          </p:nvPr>
        </p:nvSpPr>
        <p:spPr bwMode="auto">
          <a:xfrm>
            <a:off x="427064" y="3967495"/>
            <a:ext cx="11574000" cy="684000"/>
          </a:xfrm>
          <a:prstGeom prst="rect">
            <a:avLst/>
          </a:prstGeom>
          <a:solidFill>
            <a:schemeClr val="bg1">
              <a:lumMod val="85000"/>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a:solidFill>
                <a:schemeClr val="bg1"/>
              </a:solidFill>
              <a:latin typeface="Roboto Regular" panose="02000000000000000000" pitchFamily="2" charset="0"/>
              <a:cs typeface="Arial" pitchFamily="34" charset="0"/>
            </a:endParaRPr>
          </a:p>
        </p:txBody>
      </p:sp>
      <p:sp>
        <p:nvSpPr>
          <p:cNvPr id="124" name="Text Placeholder 1">
            <a:extLst>
              <a:ext uri="{FF2B5EF4-FFF2-40B4-BE49-F238E27FC236}">
                <a16:creationId xmlns:a16="http://schemas.microsoft.com/office/drawing/2014/main" id="{EA2E9A8D-0043-4009-99F1-426B65897D41}"/>
              </a:ext>
            </a:extLst>
          </p:cNvPr>
          <p:cNvSpPr>
            <a:spLocks noGrp="1"/>
          </p:cNvSpPr>
          <p:nvPr>
            <p:custDataLst>
              <p:tags r:id="rId10"/>
            </p:custDataLst>
          </p:nvPr>
        </p:nvSpPr>
        <p:spPr bwMode="auto">
          <a:xfrm>
            <a:off x="3090193" y="1355031"/>
            <a:ext cx="2970000" cy="255588"/>
          </a:xfrm>
          <a:prstGeom prst="rect">
            <a:avLst/>
          </a:prstGeom>
          <a:solidFill>
            <a:schemeClr val="accent5">
              <a:lumMod val="75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a:latin typeface="Roboto Regular" panose="02000000000000000000" pitchFamily="2" charset="0"/>
                <a:sym typeface="+mn-lt"/>
              </a:rPr>
              <a:t>2021/22</a:t>
            </a:r>
            <a:endParaRPr lang="en-GB" sz="1200" dirty="0">
              <a:latin typeface="Roboto Regular" panose="02000000000000000000" pitchFamily="2" charset="0"/>
              <a:sym typeface="+mn-lt"/>
            </a:endParaRPr>
          </a:p>
        </p:txBody>
      </p:sp>
      <p:sp>
        <p:nvSpPr>
          <p:cNvPr id="125" name="Text Placeholder 1">
            <a:extLst>
              <a:ext uri="{FF2B5EF4-FFF2-40B4-BE49-F238E27FC236}">
                <a16:creationId xmlns:a16="http://schemas.microsoft.com/office/drawing/2014/main" id="{67241589-0313-4F0A-9B76-D31F5A38E122}"/>
              </a:ext>
            </a:extLst>
          </p:cNvPr>
          <p:cNvSpPr>
            <a:spLocks noGrp="1"/>
          </p:cNvSpPr>
          <p:nvPr>
            <p:custDataLst>
              <p:tags r:id="rId11"/>
            </p:custDataLst>
          </p:nvPr>
        </p:nvSpPr>
        <p:spPr bwMode="auto">
          <a:xfrm>
            <a:off x="6066508" y="1355031"/>
            <a:ext cx="2970000" cy="255588"/>
          </a:xfrm>
          <a:prstGeom prst="rect">
            <a:avLst/>
          </a:prstGeom>
          <a:solidFill>
            <a:schemeClr val="accent5">
              <a:lumMod val="75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a:latin typeface="Roboto Regular" panose="02000000000000000000" pitchFamily="2" charset="0"/>
                <a:sym typeface="+mn-lt"/>
              </a:rPr>
              <a:t>2022/23</a:t>
            </a:r>
            <a:endParaRPr lang="en-GB" sz="1200" dirty="0">
              <a:latin typeface="Roboto Regular" panose="02000000000000000000" pitchFamily="2" charset="0"/>
              <a:sym typeface="+mn-lt"/>
            </a:endParaRPr>
          </a:p>
        </p:txBody>
      </p:sp>
      <p:sp>
        <p:nvSpPr>
          <p:cNvPr id="126" name="Text Placeholder 1">
            <a:extLst>
              <a:ext uri="{FF2B5EF4-FFF2-40B4-BE49-F238E27FC236}">
                <a16:creationId xmlns:a16="http://schemas.microsoft.com/office/drawing/2014/main" id="{E27C9DD4-D292-40C2-956D-6EDE7FEED6A4}"/>
              </a:ext>
            </a:extLst>
          </p:cNvPr>
          <p:cNvSpPr>
            <a:spLocks noGrp="1"/>
          </p:cNvSpPr>
          <p:nvPr>
            <p:custDataLst>
              <p:tags r:id="rId12"/>
            </p:custDataLst>
          </p:nvPr>
        </p:nvSpPr>
        <p:spPr bwMode="auto">
          <a:xfrm>
            <a:off x="9045999" y="1355031"/>
            <a:ext cx="2970000" cy="255588"/>
          </a:xfrm>
          <a:prstGeom prst="rect">
            <a:avLst/>
          </a:prstGeom>
          <a:solidFill>
            <a:schemeClr val="accent5">
              <a:lumMod val="75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1200" dirty="0">
                <a:latin typeface="Roboto Regular" panose="02000000000000000000" pitchFamily="2" charset="0"/>
                <a:sym typeface="+mn-lt"/>
              </a:rPr>
              <a:t>2023/24</a:t>
            </a:r>
          </a:p>
        </p:txBody>
      </p:sp>
      <p:sp>
        <p:nvSpPr>
          <p:cNvPr id="81" name="Text Placeholder 1">
            <a:extLst>
              <a:ext uri="{FF2B5EF4-FFF2-40B4-BE49-F238E27FC236}">
                <a16:creationId xmlns:a16="http://schemas.microsoft.com/office/drawing/2014/main" id="{2F4C3CD0-B7BF-4283-81CD-0C18D1C09B50}"/>
              </a:ext>
            </a:extLst>
          </p:cNvPr>
          <p:cNvSpPr>
            <a:spLocks noGrp="1"/>
          </p:cNvSpPr>
          <p:nvPr>
            <p:custDataLst>
              <p:tags r:id="rId13"/>
            </p:custDataLst>
          </p:nvPr>
        </p:nvSpPr>
        <p:spPr bwMode="gray">
          <a:xfrm>
            <a:off x="9039649"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Q1</a:t>
            </a:r>
            <a:endParaRPr lang="en-GB" sz="1000" dirty="0">
              <a:solidFill>
                <a:schemeClr val="bg1"/>
              </a:solidFill>
              <a:latin typeface="Roboto Regular" panose="02000000000000000000" pitchFamily="2" charset="0"/>
              <a:sym typeface="+mn-lt"/>
            </a:endParaRPr>
          </a:p>
        </p:txBody>
      </p:sp>
      <p:sp>
        <p:nvSpPr>
          <p:cNvPr id="82" name="Text Placeholder 1">
            <a:extLst>
              <a:ext uri="{FF2B5EF4-FFF2-40B4-BE49-F238E27FC236}">
                <a16:creationId xmlns:a16="http://schemas.microsoft.com/office/drawing/2014/main" id="{9546C9E8-6690-4534-AEFB-D539C09880BA}"/>
              </a:ext>
            </a:extLst>
          </p:cNvPr>
          <p:cNvSpPr>
            <a:spLocks noGrp="1"/>
          </p:cNvSpPr>
          <p:nvPr>
            <p:custDataLst>
              <p:tags r:id="rId14"/>
            </p:custDataLst>
          </p:nvPr>
        </p:nvSpPr>
        <p:spPr bwMode="gray">
          <a:xfrm>
            <a:off x="9785032"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Q2</a:t>
            </a:r>
            <a:endParaRPr lang="en-GB" sz="1000" dirty="0">
              <a:solidFill>
                <a:schemeClr val="bg1"/>
              </a:solidFill>
              <a:latin typeface="Roboto Regular" panose="02000000000000000000" pitchFamily="2" charset="0"/>
              <a:sym typeface="+mn-lt"/>
            </a:endParaRPr>
          </a:p>
        </p:txBody>
      </p:sp>
      <p:sp>
        <p:nvSpPr>
          <p:cNvPr id="83" name="Text Placeholder 1">
            <a:extLst>
              <a:ext uri="{FF2B5EF4-FFF2-40B4-BE49-F238E27FC236}">
                <a16:creationId xmlns:a16="http://schemas.microsoft.com/office/drawing/2014/main" id="{08876D08-39BC-4944-8F33-AFC93D26F873}"/>
              </a:ext>
            </a:extLst>
          </p:cNvPr>
          <p:cNvSpPr>
            <a:spLocks noGrp="1"/>
          </p:cNvSpPr>
          <p:nvPr>
            <p:custDataLst>
              <p:tags r:id="rId15"/>
            </p:custDataLst>
          </p:nvPr>
        </p:nvSpPr>
        <p:spPr bwMode="gray">
          <a:xfrm>
            <a:off x="10530414"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Q3</a:t>
            </a:r>
            <a:endParaRPr lang="en-GB" sz="1000" dirty="0">
              <a:solidFill>
                <a:schemeClr val="bg1"/>
              </a:solidFill>
              <a:latin typeface="Roboto Regular" panose="02000000000000000000" pitchFamily="2" charset="0"/>
              <a:sym typeface="+mn-lt"/>
            </a:endParaRPr>
          </a:p>
        </p:txBody>
      </p:sp>
      <p:sp>
        <p:nvSpPr>
          <p:cNvPr id="84" name="Text Placeholder 1">
            <a:extLst>
              <a:ext uri="{FF2B5EF4-FFF2-40B4-BE49-F238E27FC236}">
                <a16:creationId xmlns:a16="http://schemas.microsoft.com/office/drawing/2014/main" id="{1474890B-A38B-40BE-A32F-25686864945F}"/>
              </a:ext>
            </a:extLst>
          </p:cNvPr>
          <p:cNvSpPr>
            <a:spLocks noGrp="1"/>
          </p:cNvSpPr>
          <p:nvPr>
            <p:custDataLst>
              <p:tags r:id="rId16"/>
            </p:custDataLst>
          </p:nvPr>
        </p:nvSpPr>
        <p:spPr bwMode="gray">
          <a:xfrm>
            <a:off x="11275797"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sym typeface="+mn-lt"/>
              </a:rPr>
              <a:t>Q4</a:t>
            </a:r>
            <a:endParaRPr lang="en-GB" sz="1000" dirty="0">
              <a:solidFill>
                <a:schemeClr val="bg1"/>
              </a:solidFill>
              <a:latin typeface="Roboto Regular" panose="02000000000000000000" pitchFamily="2" charset="0"/>
              <a:sym typeface="+mn-lt"/>
            </a:endParaRPr>
          </a:p>
        </p:txBody>
      </p:sp>
      <p:cxnSp>
        <p:nvCxnSpPr>
          <p:cNvPr id="50" name="Straight Connector 49">
            <a:extLst>
              <a:ext uri="{FF2B5EF4-FFF2-40B4-BE49-F238E27FC236}">
                <a16:creationId xmlns:a16="http://schemas.microsoft.com/office/drawing/2014/main" id="{BEC877C2-A89F-4F60-9114-7B9A9D631410}"/>
              </a:ext>
            </a:extLst>
          </p:cNvPr>
          <p:cNvCxnSpPr/>
          <p:nvPr>
            <p:custDataLst>
              <p:tags r:id="rId17"/>
            </p:custDataLst>
          </p:nvPr>
        </p:nvCxnSpPr>
        <p:spPr bwMode="grayWhite">
          <a:xfrm>
            <a:off x="10528767" y="1825621"/>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D4CA504-1A92-463D-AF52-B1C91D628942}"/>
              </a:ext>
            </a:extLst>
          </p:cNvPr>
          <p:cNvCxnSpPr/>
          <p:nvPr>
            <p:custDataLst>
              <p:tags r:id="rId18"/>
            </p:custDataLst>
          </p:nvPr>
        </p:nvCxnSpPr>
        <p:spPr bwMode="grayWhite">
          <a:xfrm>
            <a:off x="9778064"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A8E4FA8-8D36-42F4-B1CB-01230D6E0800}"/>
              </a:ext>
            </a:extLst>
          </p:cNvPr>
          <p:cNvCxnSpPr/>
          <p:nvPr>
            <p:custDataLst>
              <p:tags r:id="rId19"/>
            </p:custDataLst>
          </p:nvPr>
        </p:nvCxnSpPr>
        <p:spPr bwMode="grayWhite">
          <a:xfrm>
            <a:off x="4584514"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C07250-96ED-49D9-B37F-0802A4E46692}"/>
              </a:ext>
            </a:extLst>
          </p:cNvPr>
          <p:cNvCxnSpPr/>
          <p:nvPr>
            <p:custDataLst>
              <p:tags r:id="rId20"/>
            </p:custDataLst>
          </p:nvPr>
        </p:nvCxnSpPr>
        <p:spPr bwMode="grayWhite">
          <a:xfrm>
            <a:off x="5341189"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C01F3C3-A4CE-499C-B1AD-52DA3296496C}"/>
              </a:ext>
            </a:extLst>
          </p:cNvPr>
          <p:cNvCxnSpPr/>
          <p:nvPr>
            <p:custDataLst>
              <p:tags r:id="rId21"/>
            </p:custDataLst>
          </p:nvPr>
        </p:nvCxnSpPr>
        <p:spPr bwMode="grayWhite">
          <a:xfrm>
            <a:off x="3833806"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87390FF-2A47-43C7-A9A8-3FE31D297A4D}"/>
              </a:ext>
            </a:extLst>
          </p:cNvPr>
          <p:cNvCxnSpPr/>
          <p:nvPr>
            <p:custDataLst>
              <p:tags r:id="rId22"/>
            </p:custDataLst>
          </p:nvPr>
        </p:nvCxnSpPr>
        <p:spPr bwMode="grayWhite">
          <a:xfrm>
            <a:off x="9033332" y="1836044"/>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426A8E9-2B9A-49E4-B170-AA0F2B48E009}"/>
              </a:ext>
            </a:extLst>
          </p:cNvPr>
          <p:cNvCxnSpPr/>
          <p:nvPr>
            <p:custDataLst>
              <p:tags r:id="rId23"/>
            </p:custDataLst>
          </p:nvPr>
        </p:nvCxnSpPr>
        <p:spPr bwMode="grayWhite">
          <a:xfrm>
            <a:off x="8282650"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A81190-C6D7-46B5-8598-4C12046C8323}"/>
              </a:ext>
            </a:extLst>
          </p:cNvPr>
          <p:cNvCxnSpPr/>
          <p:nvPr>
            <p:custDataLst>
              <p:tags r:id="rId24"/>
            </p:custDataLst>
          </p:nvPr>
        </p:nvCxnSpPr>
        <p:spPr bwMode="grayWhite">
          <a:xfrm>
            <a:off x="7539511"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048CD01-DF42-4847-83D4-6023F23E1407}"/>
              </a:ext>
            </a:extLst>
          </p:cNvPr>
          <p:cNvCxnSpPr/>
          <p:nvPr>
            <p:custDataLst>
              <p:tags r:id="rId25"/>
            </p:custDataLst>
          </p:nvPr>
        </p:nvCxnSpPr>
        <p:spPr bwMode="grayWhite">
          <a:xfrm>
            <a:off x="11267617"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45EF55-A019-4E95-B85F-9F55C1F826CD}"/>
              </a:ext>
            </a:extLst>
          </p:cNvPr>
          <p:cNvCxnSpPr/>
          <p:nvPr>
            <p:custDataLst>
              <p:tags r:id="rId26"/>
            </p:custDataLst>
          </p:nvPr>
        </p:nvCxnSpPr>
        <p:spPr bwMode="grayWhite">
          <a:xfrm>
            <a:off x="6782824"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569270-4760-47AC-8ECD-F207E0833C3F}"/>
              </a:ext>
            </a:extLst>
          </p:cNvPr>
          <p:cNvCxnSpPr/>
          <p:nvPr>
            <p:custDataLst>
              <p:tags r:id="rId27"/>
            </p:custDataLst>
          </p:nvPr>
        </p:nvCxnSpPr>
        <p:spPr bwMode="grayWhite">
          <a:xfrm>
            <a:off x="6061999" y="1836043"/>
            <a:ext cx="0" cy="4932000"/>
          </a:xfrm>
          <a:prstGeom prst="line">
            <a:avLst/>
          </a:prstGeom>
          <a:ln w="6350" cap="flat">
            <a:solidFill>
              <a:srgbClr val="FFFF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 Placeholder 1">
            <a:extLst>
              <a:ext uri="{FF2B5EF4-FFF2-40B4-BE49-F238E27FC236}">
                <a16:creationId xmlns:a16="http://schemas.microsoft.com/office/drawing/2014/main" id="{3F18421E-551D-49A3-8CC6-A595FBB86332}"/>
              </a:ext>
            </a:extLst>
          </p:cNvPr>
          <p:cNvSpPr>
            <a:spLocks noGrp="1"/>
          </p:cNvSpPr>
          <p:nvPr>
            <p:custDataLst>
              <p:tags r:id="rId28"/>
            </p:custDataLst>
          </p:nvPr>
        </p:nvSpPr>
        <p:spPr bwMode="gray">
          <a:xfrm>
            <a:off x="7557313" y="3798319"/>
            <a:ext cx="4428000" cy="151200"/>
          </a:xfrm>
          <a:prstGeom prst="homePlate">
            <a:avLst>
              <a:gd name="adj" fmla="val 26061"/>
            </a:avLst>
          </a:prstGeom>
          <a:solidFill>
            <a:schemeClr val="accent2"/>
          </a:solidFill>
          <a:ln w="9525">
            <a:solidFill>
              <a:schemeClr val="tx1"/>
            </a:solidFill>
            <a:miter lim="800000"/>
          </a:ln>
        </p:spPr>
        <p:txBody>
          <a:bodyPr vert="horz" lIns="90488" tIns="46038" rIns="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en-GB" sz="700" dirty="0">
                <a:solidFill>
                  <a:schemeClr val="bg1"/>
                </a:solidFill>
                <a:latin typeface="Roboto Regular" panose="02000000000000000000" pitchFamily="2" charset="0"/>
                <a:sym typeface="+mn-lt"/>
              </a:rPr>
              <a:t>Potential to implement Security Operation Centre (SOC) centralised monitoring/management across ICS</a:t>
            </a:r>
          </a:p>
        </p:txBody>
      </p:sp>
      <p:sp>
        <p:nvSpPr>
          <p:cNvPr id="79" name="Text Placeholder 1"/>
          <p:cNvSpPr>
            <a:spLocks noGrp="1"/>
          </p:cNvSpPr>
          <p:nvPr>
            <p:custDataLst>
              <p:tags r:id="rId29"/>
            </p:custDataLst>
          </p:nvPr>
        </p:nvSpPr>
        <p:spPr bwMode="gray">
          <a:xfrm>
            <a:off x="5146450" y="6088437"/>
            <a:ext cx="2376000" cy="144000"/>
          </a:xfrm>
          <a:prstGeom prst="homePlate">
            <a:avLst>
              <a:gd name="adj" fmla="val 26061"/>
            </a:avLst>
          </a:prstGeom>
          <a:solidFill>
            <a:srgbClr val="C00000"/>
          </a:solidFill>
          <a:ln w="9525">
            <a:solidFill>
              <a:srgbClr val="730000"/>
            </a:solidFill>
            <a:miter lim="800000"/>
          </a:ln>
        </p:spPr>
        <p:txBody>
          <a:bodyPr vert="horz" wrap="square"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Comply with NHS principles and move data to the cloud</a:t>
            </a:r>
          </a:p>
        </p:txBody>
      </p:sp>
      <p:sp>
        <p:nvSpPr>
          <p:cNvPr id="110" name="Text Placeholder 1">
            <a:extLst>
              <a:ext uri="{FF2B5EF4-FFF2-40B4-BE49-F238E27FC236}">
                <a16:creationId xmlns:a16="http://schemas.microsoft.com/office/drawing/2014/main" id="{02D9ABCB-B30F-4755-9A59-12B91C6CAE46}"/>
              </a:ext>
            </a:extLst>
          </p:cNvPr>
          <p:cNvSpPr>
            <a:spLocks noGrp="1"/>
          </p:cNvSpPr>
          <p:nvPr>
            <p:custDataLst>
              <p:tags r:id="rId30"/>
            </p:custDataLst>
          </p:nvPr>
        </p:nvSpPr>
        <p:spPr bwMode="gray">
          <a:xfrm>
            <a:off x="3472038" y="2190493"/>
            <a:ext cx="1417833"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Governance framework agreed</a:t>
            </a:r>
          </a:p>
        </p:txBody>
      </p:sp>
      <p:sp>
        <p:nvSpPr>
          <p:cNvPr id="108" name="Text Placeholder 1">
            <a:extLst>
              <a:ext uri="{FF2B5EF4-FFF2-40B4-BE49-F238E27FC236}">
                <a16:creationId xmlns:a16="http://schemas.microsoft.com/office/drawing/2014/main" id="{9A7E8767-6E52-43AE-AA7B-65B8B03C4971}"/>
              </a:ext>
            </a:extLst>
          </p:cNvPr>
          <p:cNvSpPr>
            <a:spLocks noGrp="1"/>
          </p:cNvSpPr>
          <p:nvPr>
            <p:custDataLst>
              <p:tags r:id="rId31"/>
            </p:custDataLst>
          </p:nvPr>
        </p:nvSpPr>
        <p:spPr bwMode="gray">
          <a:xfrm>
            <a:off x="3869205" y="2019735"/>
            <a:ext cx="1728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Establish PMO and Delivery capabilities </a:t>
            </a:r>
          </a:p>
        </p:txBody>
      </p:sp>
      <p:sp>
        <p:nvSpPr>
          <p:cNvPr id="106" name="Text Placeholder 1">
            <a:extLst>
              <a:ext uri="{FF2B5EF4-FFF2-40B4-BE49-F238E27FC236}">
                <a16:creationId xmlns:a16="http://schemas.microsoft.com/office/drawing/2014/main" id="{207D853F-F65C-4564-BEB7-60026616D42F}"/>
              </a:ext>
            </a:extLst>
          </p:cNvPr>
          <p:cNvSpPr>
            <a:spLocks noGrp="1"/>
          </p:cNvSpPr>
          <p:nvPr>
            <p:custDataLst>
              <p:tags r:id="rId32"/>
            </p:custDataLst>
          </p:nvPr>
        </p:nvSpPr>
        <p:spPr bwMode="gray">
          <a:xfrm>
            <a:off x="3110002" y="1850917"/>
            <a:ext cx="700827" cy="261938"/>
          </a:xfrm>
          <a:prstGeom prst="homePlate">
            <a:avLst>
              <a:gd name="adj" fmla="val 26061"/>
            </a:avLst>
          </a:prstGeom>
          <a:solidFill>
            <a:srgbClr val="92D050"/>
          </a:solidFill>
          <a:ln w="9525">
            <a:solidFill>
              <a:schemeClr val="accent4">
                <a:lumMod val="75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Phase 1 review</a:t>
            </a:r>
          </a:p>
        </p:txBody>
      </p:sp>
      <p:sp>
        <p:nvSpPr>
          <p:cNvPr id="74" name="Text Placeholder 1"/>
          <p:cNvSpPr>
            <a:spLocks noGrp="1"/>
          </p:cNvSpPr>
          <p:nvPr>
            <p:custDataLst>
              <p:tags r:id="rId33"/>
            </p:custDataLst>
          </p:nvPr>
        </p:nvSpPr>
        <p:spPr bwMode="gray">
          <a:xfrm>
            <a:off x="3874371" y="4664446"/>
            <a:ext cx="1440000" cy="144000"/>
          </a:xfrm>
          <a:prstGeom prst="homePlate">
            <a:avLst>
              <a:gd name="adj" fmla="val 26061"/>
            </a:avLst>
          </a:prstGeom>
          <a:solidFill>
            <a:srgbClr val="00B050"/>
          </a:solidFill>
          <a:ln w="9525">
            <a:solidFill>
              <a:srgbClr val="006F50"/>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Develop and improve services</a:t>
            </a:r>
          </a:p>
        </p:txBody>
      </p:sp>
      <p:sp>
        <p:nvSpPr>
          <p:cNvPr id="61" name="Text Placeholder 1">
            <a:extLst>
              <a:ext uri="{FF2B5EF4-FFF2-40B4-BE49-F238E27FC236}">
                <a16:creationId xmlns:a16="http://schemas.microsoft.com/office/drawing/2014/main" id="{644ACFC1-66EB-4A34-9F31-DF66F329E5D6}"/>
              </a:ext>
            </a:extLst>
          </p:cNvPr>
          <p:cNvSpPr>
            <a:spLocks noGrp="1"/>
          </p:cNvSpPr>
          <p:nvPr>
            <p:custDataLst>
              <p:tags r:id="rId34"/>
            </p:custDataLst>
          </p:nvPr>
        </p:nvSpPr>
        <p:spPr bwMode="auto">
          <a:xfrm>
            <a:off x="718550" y="3507695"/>
            <a:ext cx="2275443" cy="182563"/>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r>
              <a:rPr lang="en-GB" altLang="en-US" sz="1200" dirty="0">
                <a:latin typeface="Roboto Regular" panose="02000000000000000000" pitchFamily="2" charset="0"/>
              </a:rPr>
              <a:t>Cyber Security</a:t>
            </a:r>
          </a:p>
        </p:txBody>
      </p:sp>
      <p:sp>
        <p:nvSpPr>
          <p:cNvPr id="136" name="Text Placeholder 1">
            <a:extLst>
              <a:ext uri="{FF2B5EF4-FFF2-40B4-BE49-F238E27FC236}">
                <a16:creationId xmlns:a16="http://schemas.microsoft.com/office/drawing/2014/main" id="{01CF56E5-264F-4145-A533-02B35A57A92C}"/>
              </a:ext>
            </a:extLst>
          </p:cNvPr>
          <p:cNvSpPr>
            <a:spLocks noGrp="1"/>
          </p:cNvSpPr>
          <p:nvPr>
            <p:custDataLst>
              <p:tags r:id="rId35"/>
            </p:custDataLst>
          </p:nvPr>
        </p:nvSpPr>
        <p:spPr bwMode="auto">
          <a:xfrm>
            <a:off x="2532528" y="1547347"/>
            <a:ext cx="477838" cy="165100"/>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r>
              <a:rPr lang="en-GB" altLang="en-US" sz="1200" dirty="0">
                <a:latin typeface="Roboto Regular" panose="02000000000000000000" pitchFamily="2" charset="0"/>
                <a:sym typeface="+mn-lt"/>
              </a:rPr>
              <a:t>Quarters</a:t>
            </a:r>
            <a:endParaRPr lang="en-GB" sz="1200" dirty="0">
              <a:latin typeface="Roboto Regular" panose="02000000000000000000" pitchFamily="2" charset="0"/>
              <a:sym typeface="+mn-lt"/>
            </a:endParaRPr>
          </a:p>
        </p:txBody>
      </p:sp>
      <p:sp>
        <p:nvSpPr>
          <p:cNvPr id="64" name="Text Placeholder 1">
            <a:extLst>
              <a:ext uri="{FF2B5EF4-FFF2-40B4-BE49-F238E27FC236}">
                <a16:creationId xmlns:a16="http://schemas.microsoft.com/office/drawing/2014/main" id="{CBBA682A-1BAB-456B-AA4B-6057EE55425A}"/>
              </a:ext>
            </a:extLst>
          </p:cNvPr>
          <p:cNvSpPr>
            <a:spLocks noGrp="1"/>
          </p:cNvSpPr>
          <p:nvPr>
            <p:custDataLst>
              <p:tags r:id="rId36"/>
            </p:custDataLst>
          </p:nvPr>
        </p:nvSpPr>
        <p:spPr bwMode="auto">
          <a:xfrm>
            <a:off x="717910" y="5514558"/>
            <a:ext cx="2260945" cy="404129"/>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r>
              <a:rPr lang="en-GB" altLang="en-US" sz="1200" dirty="0">
                <a:latin typeface="Roboto Regular" panose="02000000000000000000" pitchFamily="2" charset="0"/>
              </a:rPr>
              <a:t>Information Exchange and Integration Engines</a:t>
            </a:r>
          </a:p>
        </p:txBody>
      </p:sp>
      <p:sp>
        <p:nvSpPr>
          <p:cNvPr id="60" name="Text Placeholder 1">
            <a:extLst>
              <a:ext uri="{FF2B5EF4-FFF2-40B4-BE49-F238E27FC236}">
                <a16:creationId xmlns:a16="http://schemas.microsoft.com/office/drawing/2014/main" id="{21EE053B-0689-40AE-AFD7-7035B5428F4A}"/>
              </a:ext>
            </a:extLst>
          </p:cNvPr>
          <p:cNvSpPr>
            <a:spLocks noGrp="1"/>
          </p:cNvSpPr>
          <p:nvPr>
            <p:custDataLst>
              <p:tags r:id="rId37"/>
            </p:custDataLst>
          </p:nvPr>
        </p:nvSpPr>
        <p:spPr bwMode="auto">
          <a:xfrm>
            <a:off x="718550" y="2766597"/>
            <a:ext cx="2275443" cy="182563"/>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r>
              <a:rPr lang="en-GB" altLang="en-US" sz="1200" dirty="0">
                <a:latin typeface="Roboto Regular" panose="02000000000000000000" pitchFamily="2" charset="0"/>
              </a:rPr>
              <a:t>Applications and Systems  </a:t>
            </a:r>
            <a:endParaRPr lang="en-GB" sz="1200" dirty="0">
              <a:latin typeface="Roboto Regular" panose="02000000000000000000" pitchFamily="2" charset="0"/>
              <a:sym typeface="+mn-lt"/>
            </a:endParaRPr>
          </a:p>
        </p:txBody>
      </p:sp>
      <p:sp>
        <p:nvSpPr>
          <p:cNvPr id="3" name="Text Placeholder 1"/>
          <p:cNvSpPr>
            <a:spLocks noGrp="1"/>
          </p:cNvSpPr>
          <p:nvPr>
            <p:custDataLst>
              <p:tags r:id="rId38"/>
            </p:custDataLst>
          </p:nvPr>
        </p:nvSpPr>
        <p:spPr bwMode="auto">
          <a:xfrm>
            <a:off x="718550" y="1997915"/>
            <a:ext cx="2275443" cy="401878"/>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r>
              <a:rPr lang="en-GB" sz="1200" dirty="0">
                <a:latin typeface="Roboto Regular" panose="02000000000000000000" pitchFamily="2" charset="0"/>
                <a:sym typeface="+mn-lt"/>
              </a:rPr>
              <a:t>Policies, Procedures, Standards, </a:t>
            </a:r>
          </a:p>
          <a:p>
            <a:pPr marL="0" indent="0">
              <a:lnSpc>
                <a:spcPct val="100000"/>
              </a:lnSpc>
              <a:spcBef>
                <a:spcPct val="0"/>
              </a:spcBef>
              <a:spcAft>
                <a:spcPct val="0"/>
              </a:spcAft>
              <a:buNone/>
            </a:pPr>
            <a:r>
              <a:rPr lang="en-GB" sz="1200" dirty="0">
                <a:latin typeface="Roboto Regular" panose="02000000000000000000" pitchFamily="2" charset="0"/>
                <a:sym typeface="+mn-lt"/>
              </a:rPr>
              <a:t>Governance, Strategy</a:t>
            </a:r>
          </a:p>
          <a:p>
            <a:pPr marL="0" indent="0">
              <a:lnSpc>
                <a:spcPct val="100000"/>
              </a:lnSpc>
              <a:spcBef>
                <a:spcPct val="0"/>
              </a:spcBef>
              <a:spcAft>
                <a:spcPct val="0"/>
              </a:spcAft>
              <a:buNone/>
            </a:pPr>
            <a:endParaRPr lang="en-GB" sz="1200" dirty="0">
              <a:latin typeface="Roboto Regular" panose="02000000000000000000" pitchFamily="2" charset="0"/>
              <a:sym typeface="+mn-lt"/>
            </a:endParaRPr>
          </a:p>
        </p:txBody>
      </p:sp>
      <p:sp>
        <p:nvSpPr>
          <p:cNvPr id="63" name="Text Placeholder 1">
            <a:extLst>
              <a:ext uri="{FF2B5EF4-FFF2-40B4-BE49-F238E27FC236}">
                <a16:creationId xmlns:a16="http://schemas.microsoft.com/office/drawing/2014/main" id="{1B7D0474-BE55-48DA-A9B5-909D0A7F13C9}"/>
              </a:ext>
            </a:extLst>
          </p:cNvPr>
          <p:cNvSpPr>
            <a:spLocks noGrp="1"/>
          </p:cNvSpPr>
          <p:nvPr>
            <p:custDataLst>
              <p:tags r:id="rId39"/>
            </p:custDataLst>
          </p:nvPr>
        </p:nvSpPr>
        <p:spPr bwMode="auto">
          <a:xfrm>
            <a:off x="718550" y="4923356"/>
            <a:ext cx="2275443" cy="225937"/>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r>
              <a:rPr lang="en-GB" altLang="en-US" sz="1200" dirty="0">
                <a:latin typeface="Roboto Regular" panose="02000000000000000000" pitchFamily="2" charset="0"/>
              </a:rPr>
              <a:t>Data Platforms and Registries</a:t>
            </a:r>
          </a:p>
        </p:txBody>
      </p:sp>
      <p:sp>
        <p:nvSpPr>
          <p:cNvPr id="62" name="Text Placeholder 1">
            <a:extLst>
              <a:ext uri="{FF2B5EF4-FFF2-40B4-BE49-F238E27FC236}">
                <a16:creationId xmlns:a16="http://schemas.microsoft.com/office/drawing/2014/main" id="{8FE7A82A-3DF9-4FA4-A747-C6F9402E7DBF}"/>
              </a:ext>
            </a:extLst>
          </p:cNvPr>
          <p:cNvSpPr>
            <a:spLocks noGrp="1"/>
          </p:cNvSpPr>
          <p:nvPr>
            <p:custDataLst>
              <p:tags r:id="rId40"/>
            </p:custDataLst>
          </p:nvPr>
        </p:nvSpPr>
        <p:spPr bwMode="auto">
          <a:xfrm>
            <a:off x="718550" y="4187264"/>
            <a:ext cx="2275443" cy="182563"/>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r>
              <a:rPr lang="en-GB" altLang="en-US" sz="1200" dirty="0">
                <a:latin typeface="Roboto Regular" panose="02000000000000000000" pitchFamily="2" charset="0"/>
              </a:rPr>
              <a:t>Operations and Technical Support</a:t>
            </a:r>
          </a:p>
        </p:txBody>
      </p:sp>
      <p:sp>
        <p:nvSpPr>
          <p:cNvPr id="67" name="Text Placeholder 1">
            <a:extLst>
              <a:ext uri="{FF2B5EF4-FFF2-40B4-BE49-F238E27FC236}">
                <a16:creationId xmlns:a16="http://schemas.microsoft.com/office/drawing/2014/main" id="{934C4145-E290-4C54-BCA9-B83BDF486454}"/>
              </a:ext>
            </a:extLst>
          </p:cNvPr>
          <p:cNvSpPr>
            <a:spLocks noGrp="1"/>
          </p:cNvSpPr>
          <p:nvPr>
            <p:custDataLst>
              <p:tags r:id="rId41"/>
            </p:custDataLst>
          </p:nvPr>
        </p:nvSpPr>
        <p:spPr bwMode="gray">
          <a:xfrm>
            <a:off x="6054563"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Q1</a:t>
            </a:r>
            <a:endParaRPr lang="en-GB" sz="1000" dirty="0">
              <a:solidFill>
                <a:schemeClr val="bg1"/>
              </a:solidFill>
              <a:latin typeface="Roboto Regular" panose="02000000000000000000" pitchFamily="2" charset="0"/>
              <a:sym typeface="+mn-lt"/>
            </a:endParaRPr>
          </a:p>
        </p:txBody>
      </p:sp>
      <p:sp>
        <p:nvSpPr>
          <p:cNvPr id="68" name="Text Placeholder 1">
            <a:extLst>
              <a:ext uri="{FF2B5EF4-FFF2-40B4-BE49-F238E27FC236}">
                <a16:creationId xmlns:a16="http://schemas.microsoft.com/office/drawing/2014/main" id="{35708B1B-2768-478B-8D51-C110D2F240BA}"/>
              </a:ext>
            </a:extLst>
          </p:cNvPr>
          <p:cNvSpPr>
            <a:spLocks noGrp="1"/>
          </p:cNvSpPr>
          <p:nvPr>
            <p:custDataLst>
              <p:tags r:id="rId42"/>
            </p:custDataLst>
          </p:nvPr>
        </p:nvSpPr>
        <p:spPr bwMode="gray">
          <a:xfrm>
            <a:off x="6799946"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Q2</a:t>
            </a:r>
            <a:endParaRPr lang="en-GB" sz="1000" dirty="0">
              <a:solidFill>
                <a:schemeClr val="bg1"/>
              </a:solidFill>
              <a:latin typeface="Roboto Regular" panose="02000000000000000000" pitchFamily="2" charset="0"/>
              <a:sym typeface="+mn-lt"/>
            </a:endParaRPr>
          </a:p>
        </p:txBody>
      </p:sp>
      <p:sp>
        <p:nvSpPr>
          <p:cNvPr id="69" name="Text Placeholder 1">
            <a:extLst>
              <a:ext uri="{FF2B5EF4-FFF2-40B4-BE49-F238E27FC236}">
                <a16:creationId xmlns:a16="http://schemas.microsoft.com/office/drawing/2014/main" id="{4BEBA149-C2E6-4FE8-A0A7-8E2202A09D96}"/>
              </a:ext>
            </a:extLst>
          </p:cNvPr>
          <p:cNvSpPr>
            <a:spLocks noGrp="1"/>
          </p:cNvSpPr>
          <p:nvPr>
            <p:custDataLst>
              <p:tags r:id="rId43"/>
            </p:custDataLst>
          </p:nvPr>
        </p:nvSpPr>
        <p:spPr bwMode="gray">
          <a:xfrm>
            <a:off x="7545328"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Q3</a:t>
            </a:r>
            <a:endParaRPr lang="en-GB" sz="1000" dirty="0">
              <a:solidFill>
                <a:schemeClr val="bg1"/>
              </a:solidFill>
              <a:latin typeface="Roboto Regular" panose="02000000000000000000" pitchFamily="2" charset="0"/>
              <a:sym typeface="+mn-lt"/>
            </a:endParaRPr>
          </a:p>
        </p:txBody>
      </p:sp>
      <p:sp>
        <p:nvSpPr>
          <p:cNvPr id="70" name="Text Placeholder 1">
            <a:extLst>
              <a:ext uri="{FF2B5EF4-FFF2-40B4-BE49-F238E27FC236}">
                <a16:creationId xmlns:a16="http://schemas.microsoft.com/office/drawing/2014/main" id="{FE2A0317-771C-4B4D-8CE1-BB1C1E0AD50E}"/>
              </a:ext>
            </a:extLst>
          </p:cNvPr>
          <p:cNvSpPr>
            <a:spLocks noGrp="1"/>
          </p:cNvSpPr>
          <p:nvPr>
            <p:custDataLst>
              <p:tags r:id="rId44"/>
            </p:custDataLst>
          </p:nvPr>
        </p:nvSpPr>
        <p:spPr bwMode="gray">
          <a:xfrm>
            <a:off x="8299100" y="1594766"/>
            <a:ext cx="738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sym typeface="+mn-lt"/>
              </a:rPr>
              <a:t>Q4</a:t>
            </a:r>
            <a:endParaRPr lang="en-GB" sz="1000" dirty="0">
              <a:solidFill>
                <a:schemeClr val="bg1"/>
              </a:solidFill>
              <a:latin typeface="Roboto Regular" panose="02000000000000000000" pitchFamily="2" charset="0"/>
              <a:sym typeface="+mn-lt"/>
            </a:endParaRPr>
          </a:p>
        </p:txBody>
      </p:sp>
      <p:sp>
        <p:nvSpPr>
          <p:cNvPr id="71" name="Text Placeholder 1">
            <a:extLst>
              <a:ext uri="{FF2B5EF4-FFF2-40B4-BE49-F238E27FC236}">
                <a16:creationId xmlns:a16="http://schemas.microsoft.com/office/drawing/2014/main" id="{00C167D6-58D9-4CB2-8C4A-53F55BC5327C}"/>
              </a:ext>
            </a:extLst>
          </p:cNvPr>
          <p:cNvSpPr>
            <a:spLocks noGrp="1"/>
          </p:cNvSpPr>
          <p:nvPr>
            <p:custDataLst>
              <p:tags r:id="rId45"/>
            </p:custDataLst>
          </p:nvPr>
        </p:nvSpPr>
        <p:spPr bwMode="gray">
          <a:xfrm>
            <a:off x="3085580" y="1594766"/>
            <a:ext cx="756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Q1</a:t>
            </a:r>
            <a:endParaRPr lang="en-GB" sz="1000" dirty="0">
              <a:solidFill>
                <a:schemeClr val="bg1"/>
              </a:solidFill>
              <a:latin typeface="Roboto Regular" panose="02000000000000000000" pitchFamily="2" charset="0"/>
              <a:sym typeface="+mn-lt"/>
            </a:endParaRPr>
          </a:p>
        </p:txBody>
      </p:sp>
      <p:sp>
        <p:nvSpPr>
          <p:cNvPr id="72" name="Text Placeholder 1">
            <a:extLst>
              <a:ext uri="{FF2B5EF4-FFF2-40B4-BE49-F238E27FC236}">
                <a16:creationId xmlns:a16="http://schemas.microsoft.com/office/drawing/2014/main" id="{33527ACD-8CAB-4F5D-92B2-2858B3B27C2F}"/>
              </a:ext>
            </a:extLst>
          </p:cNvPr>
          <p:cNvSpPr>
            <a:spLocks noGrp="1"/>
          </p:cNvSpPr>
          <p:nvPr>
            <p:custDataLst>
              <p:tags r:id="rId46"/>
            </p:custDataLst>
          </p:nvPr>
        </p:nvSpPr>
        <p:spPr bwMode="gray">
          <a:xfrm>
            <a:off x="3847741" y="1594766"/>
            <a:ext cx="756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Q2</a:t>
            </a:r>
            <a:endParaRPr lang="en-GB" sz="1000" dirty="0">
              <a:solidFill>
                <a:schemeClr val="bg1"/>
              </a:solidFill>
              <a:latin typeface="Roboto Regular" panose="02000000000000000000" pitchFamily="2" charset="0"/>
              <a:sym typeface="+mn-lt"/>
            </a:endParaRPr>
          </a:p>
        </p:txBody>
      </p:sp>
      <p:sp>
        <p:nvSpPr>
          <p:cNvPr id="73" name="Text Placeholder 1">
            <a:extLst>
              <a:ext uri="{FF2B5EF4-FFF2-40B4-BE49-F238E27FC236}">
                <a16:creationId xmlns:a16="http://schemas.microsoft.com/office/drawing/2014/main" id="{4B28AA17-DF07-4F94-9662-7F2E7C8AD0E4}"/>
              </a:ext>
            </a:extLst>
          </p:cNvPr>
          <p:cNvSpPr>
            <a:spLocks noGrp="1"/>
          </p:cNvSpPr>
          <p:nvPr>
            <p:custDataLst>
              <p:tags r:id="rId47"/>
            </p:custDataLst>
          </p:nvPr>
        </p:nvSpPr>
        <p:spPr bwMode="gray">
          <a:xfrm>
            <a:off x="4593123" y="1594766"/>
            <a:ext cx="756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rPr>
              <a:t>Q3</a:t>
            </a:r>
            <a:endParaRPr lang="en-GB" sz="1000" dirty="0">
              <a:solidFill>
                <a:schemeClr val="bg1"/>
              </a:solidFill>
              <a:latin typeface="Roboto Regular" panose="02000000000000000000" pitchFamily="2" charset="0"/>
              <a:sym typeface="+mn-lt"/>
            </a:endParaRPr>
          </a:p>
        </p:txBody>
      </p:sp>
      <p:sp>
        <p:nvSpPr>
          <p:cNvPr id="75" name="Text Placeholder 1">
            <a:extLst>
              <a:ext uri="{FF2B5EF4-FFF2-40B4-BE49-F238E27FC236}">
                <a16:creationId xmlns:a16="http://schemas.microsoft.com/office/drawing/2014/main" id="{75E325D2-8470-4C9C-AD80-357E83C51BCE}"/>
              </a:ext>
            </a:extLst>
          </p:cNvPr>
          <p:cNvSpPr>
            <a:spLocks noGrp="1"/>
          </p:cNvSpPr>
          <p:nvPr>
            <p:custDataLst>
              <p:tags r:id="rId48"/>
            </p:custDataLst>
          </p:nvPr>
        </p:nvSpPr>
        <p:spPr bwMode="gray">
          <a:xfrm>
            <a:off x="5346895" y="1594766"/>
            <a:ext cx="720000" cy="225425"/>
          </a:xfrm>
          <a:prstGeom prst="rect">
            <a:avLst/>
          </a:prstGeom>
          <a:solidFill>
            <a:schemeClr val="accent5">
              <a:lumMod val="50000"/>
            </a:schemeClr>
          </a:solidFill>
          <a:ln w="9525">
            <a:solidFill>
              <a:srgbClr val="FFFFFF"/>
            </a:solidFill>
            <a:miter lim="800000"/>
          </a:ln>
        </p:spPr>
        <p:txBody>
          <a:bodyPr vert="horz" wrap="none" lIns="73025" tIns="36513" rIns="73025" bIns="36513"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a:solidFill>
                  <a:schemeClr val="bg1"/>
                </a:solidFill>
                <a:latin typeface="Roboto Regular" panose="02000000000000000000" pitchFamily="2" charset="0"/>
                <a:sym typeface="+mn-lt"/>
              </a:rPr>
              <a:t>Q4</a:t>
            </a:r>
            <a:endParaRPr lang="en-GB" sz="1000" dirty="0">
              <a:solidFill>
                <a:schemeClr val="bg1"/>
              </a:solidFill>
              <a:latin typeface="Roboto Regular" panose="02000000000000000000" pitchFamily="2" charset="0"/>
              <a:sym typeface="+mn-lt"/>
            </a:endParaRPr>
          </a:p>
        </p:txBody>
      </p:sp>
      <p:sp>
        <p:nvSpPr>
          <p:cNvPr id="89" name="Text Placeholder 1">
            <a:extLst>
              <a:ext uri="{FF2B5EF4-FFF2-40B4-BE49-F238E27FC236}">
                <a16:creationId xmlns:a16="http://schemas.microsoft.com/office/drawing/2014/main" id="{95B946CB-1C18-403F-B4FE-CEAD80C135DE}"/>
              </a:ext>
            </a:extLst>
          </p:cNvPr>
          <p:cNvSpPr>
            <a:spLocks noGrp="1"/>
          </p:cNvSpPr>
          <p:nvPr>
            <p:custDataLst>
              <p:tags r:id="rId49"/>
            </p:custDataLst>
          </p:nvPr>
        </p:nvSpPr>
        <p:spPr bwMode="auto">
          <a:xfrm>
            <a:off x="718550" y="6322957"/>
            <a:ext cx="2275443" cy="182563"/>
          </a:xfrm>
          <a:prstGeom prst="rect">
            <a:avLst/>
          </a:prstGeom>
          <a:noFill/>
          <a:ln w="6350">
            <a:noFill/>
            <a:miter lim="800000"/>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r>
              <a:rPr lang="en-GB" altLang="en-US" sz="1200" dirty="0">
                <a:latin typeface="Roboto Regular" panose="02000000000000000000" pitchFamily="2" charset="0"/>
              </a:rPr>
              <a:t>Infrastructure</a:t>
            </a:r>
            <a:endParaRPr lang="en-GB" sz="1200" dirty="0">
              <a:latin typeface="Roboto Regular" panose="02000000000000000000" pitchFamily="2" charset="0"/>
              <a:sym typeface="+mn-lt"/>
            </a:endParaRPr>
          </a:p>
        </p:txBody>
      </p:sp>
      <p:cxnSp>
        <p:nvCxnSpPr>
          <p:cNvPr id="53" name="Straight Connector 52"/>
          <p:cNvCxnSpPr/>
          <p:nvPr>
            <p:custDataLst>
              <p:tags r:id="rId50"/>
            </p:custDataLst>
          </p:nvPr>
        </p:nvCxnSpPr>
        <p:spPr bwMode="auto">
          <a:xfrm>
            <a:off x="3080207" y="1349481"/>
            <a:ext cx="0" cy="5418000"/>
          </a:xfrm>
          <a:prstGeom prst="line">
            <a:avLst/>
          </a:prstGeom>
          <a:ln w="9525" cap="flat">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Oval 2">
            <a:extLst>
              <a:ext uri="{FF2B5EF4-FFF2-40B4-BE49-F238E27FC236}">
                <a16:creationId xmlns:a16="http://schemas.microsoft.com/office/drawing/2014/main" id="{394DB014-3C0D-4293-8EB3-786DA8767FDF}"/>
              </a:ext>
            </a:extLst>
          </p:cNvPr>
          <p:cNvSpPr>
            <a:spLocks noChangeArrowheads="1"/>
          </p:cNvSpPr>
          <p:nvPr/>
        </p:nvSpPr>
        <p:spPr bwMode="gray">
          <a:xfrm>
            <a:off x="436050" y="1861010"/>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1</a:t>
            </a:r>
          </a:p>
        </p:txBody>
      </p:sp>
      <p:sp>
        <p:nvSpPr>
          <p:cNvPr id="92" name="Oval 2">
            <a:extLst>
              <a:ext uri="{FF2B5EF4-FFF2-40B4-BE49-F238E27FC236}">
                <a16:creationId xmlns:a16="http://schemas.microsoft.com/office/drawing/2014/main" id="{BD83925C-0468-4684-836E-72738CC49B26}"/>
              </a:ext>
            </a:extLst>
          </p:cNvPr>
          <p:cNvSpPr>
            <a:spLocks noChangeArrowheads="1"/>
          </p:cNvSpPr>
          <p:nvPr/>
        </p:nvSpPr>
        <p:spPr bwMode="gray">
          <a:xfrm>
            <a:off x="436050" y="2569264"/>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2</a:t>
            </a:r>
          </a:p>
        </p:txBody>
      </p:sp>
      <p:sp>
        <p:nvSpPr>
          <p:cNvPr id="93" name="Oval 2">
            <a:extLst>
              <a:ext uri="{FF2B5EF4-FFF2-40B4-BE49-F238E27FC236}">
                <a16:creationId xmlns:a16="http://schemas.microsoft.com/office/drawing/2014/main" id="{03BF5D7B-889F-466C-BB7A-58C8CF60FA1A}"/>
              </a:ext>
            </a:extLst>
          </p:cNvPr>
          <p:cNvSpPr>
            <a:spLocks noChangeArrowheads="1"/>
          </p:cNvSpPr>
          <p:nvPr/>
        </p:nvSpPr>
        <p:spPr bwMode="gray">
          <a:xfrm>
            <a:off x="436050" y="3286039"/>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3</a:t>
            </a:r>
          </a:p>
        </p:txBody>
      </p:sp>
      <p:sp>
        <p:nvSpPr>
          <p:cNvPr id="94" name="Oval 2">
            <a:extLst>
              <a:ext uri="{FF2B5EF4-FFF2-40B4-BE49-F238E27FC236}">
                <a16:creationId xmlns:a16="http://schemas.microsoft.com/office/drawing/2014/main" id="{3216BED9-8E54-468E-8345-74AF8FDF24C6}"/>
              </a:ext>
            </a:extLst>
          </p:cNvPr>
          <p:cNvSpPr>
            <a:spLocks noChangeArrowheads="1"/>
          </p:cNvSpPr>
          <p:nvPr/>
        </p:nvSpPr>
        <p:spPr bwMode="gray">
          <a:xfrm>
            <a:off x="436050" y="3989966"/>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4</a:t>
            </a:r>
          </a:p>
        </p:txBody>
      </p:sp>
      <p:sp>
        <p:nvSpPr>
          <p:cNvPr id="95" name="Oval 2">
            <a:extLst>
              <a:ext uri="{FF2B5EF4-FFF2-40B4-BE49-F238E27FC236}">
                <a16:creationId xmlns:a16="http://schemas.microsoft.com/office/drawing/2014/main" id="{969B45F7-3A12-4746-8BFF-66EA6BD2A615}"/>
              </a:ext>
            </a:extLst>
          </p:cNvPr>
          <p:cNvSpPr>
            <a:spLocks noChangeArrowheads="1"/>
          </p:cNvSpPr>
          <p:nvPr/>
        </p:nvSpPr>
        <p:spPr bwMode="gray">
          <a:xfrm>
            <a:off x="436050" y="4682174"/>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5</a:t>
            </a:r>
          </a:p>
        </p:txBody>
      </p:sp>
      <p:sp>
        <p:nvSpPr>
          <p:cNvPr id="96" name="Oval 2">
            <a:extLst>
              <a:ext uri="{FF2B5EF4-FFF2-40B4-BE49-F238E27FC236}">
                <a16:creationId xmlns:a16="http://schemas.microsoft.com/office/drawing/2014/main" id="{60E302D1-C47D-4785-ADA5-01A3F454C473}"/>
              </a:ext>
            </a:extLst>
          </p:cNvPr>
          <p:cNvSpPr>
            <a:spLocks noChangeArrowheads="1"/>
          </p:cNvSpPr>
          <p:nvPr/>
        </p:nvSpPr>
        <p:spPr bwMode="gray">
          <a:xfrm>
            <a:off x="436050" y="5389782"/>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6</a:t>
            </a:r>
          </a:p>
        </p:txBody>
      </p:sp>
      <p:sp>
        <p:nvSpPr>
          <p:cNvPr id="97" name="Oval 2">
            <a:extLst>
              <a:ext uri="{FF2B5EF4-FFF2-40B4-BE49-F238E27FC236}">
                <a16:creationId xmlns:a16="http://schemas.microsoft.com/office/drawing/2014/main" id="{8BDE12A2-339A-48FC-8038-88D1F5940486}"/>
              </a:ext>
            </a:extLst>
          </p:cNvPr>
          <p:cNvSpPr>
            <a:spLocks noChangeArrowheads="1"/>
          </p:cNvSpPr>
          <p:nvPr/>
        </p:nvSpPr>
        <p:spPr bwMode="gray">
          <a:xfrm>
            <a:off x="436050" y="6101934"/>
            <a:ext cx="214576" cy="208265"/>
          </a:xfrm>
          <a:prstGeom prst="ellipse">
            <a:avLst/>
          </a:prstGeom>
          <a:solidFill>
            <a:schemeClr val="accent1"/>
          </a:solidFill>
          <a:ln w="9525" algn="ctr">
            <a:noFill/>
            <a:round/>
            <a:headEnd/>
            <a:tailEnd/>
          </a:ln>
          <a:effectLst/>
        </p:spPr>
        <p:txBody>
          <a:bodyPr wrap="none" lIns="0" tIns="0" rIns="0" bIns="0" anchor="ctr"/>
          <a:lstStyle/>
          <a:p>
            <a:pPr algn="ctr" eaLnBrk="0" fontAlgn="base" hangingPunct="0">
              <a:spcBef>
                <a:spcPct val="0"/>
              </a:spcBef>
              <a:spcAft>
                <a:spcPct val="0"/>
              </a:spcAft>
            </a:pPr>
            <a:r>
              <a:rPr lang="en-GB" sz="1200" dirty="0">
                <a:solidFill>
                  <a:schemeClr val="bg1"/>
                </a:solidFill>
                <a:latin typeface="Roboto Regular" panose="02000000000000000000" pitchFamily="2" charset="0"/>
                <a:ea typeface="Roboto Regular" panose="02000000000000000000" pitchFamily="2" charset="0"/>
              </a:rPr>
              <a:t>7</a:t>
            </a:r>
          </a:p>
        </p:txBody>
      </p:sp>
      <p:sp>
        <p:nvSpPr>
          <p:cNvPr id="98" name="Text Placeholder 1">
            <a:extLst>
              <a:ext uri="{FF2B5EF4-FFF2-40B4-BE49-F238E27FC236}">
                <a16:creationId xmlns:a16="http://schemas.microsoft.com/office/drawing/2014/main" id="{F8D1D993-2F34-4A77-839E-23AC5C3D3D33}"/>
              </a:ext>
            </a:extLst>
          </p:cNvPr>
          <p:cNvSpPr>
            <a:spLocks noGrp="1"/>
          </p:cNvSpPr>
          <p:nvPr>
            <p:custDataLst>
              <p:tags r:id="rId51"/>
            </p:custDataLst>
          </p:nvPr>
        </p:nvSpPr>
        <p:spPr bwMode="gray">
          <a:xfrm>
            <a:off x="5583984" y="1850364"/>
            <a:ext cx="6408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Iterative review and development of Policies, Procedures, Standards, Governance </a:t>
            </a:r>
          </a:p>
        </p:txBody>
      </p:sp>
      <p:sp>
        <p:nvSpPr>
          <p:cNvPr id="99" name="Text Placeholder 1">
            <a:extLst>
              <a:ext uri="{FF2B5EF4-FFF2-40B4-BE49-F238E27FC236}">
                <a16:creationId xmlns:a16="http://schemas.microsoft.com/office/drawing/2014/main" id="{E2F0ED23-7CB7-4E68-96B1-5FA61D02AF63}"/>
              </a:ext>
            </a:extLst>
          </p:cNvPr>
          <p:cNvSpPr>
            <a:spLocks noGrp="1"/>
          </p:cNvSpPr>
          <p:nvPr>
            <p:custDataLst>
              <p:tags r:id="rId52"/>
            </p:custDataLst>
          </p:nvPr>
        </p:nvSpPr>
        <p:spPr bwMode="gray">
          <a:xfrm>
            <a:off x="7492567" y="2025763"/>
            <a:ext cx="4500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All Policies, Procedures, Standards and Governance aligned with the ICS Digital Strategy</a:t>
            </a:r>
          </a:p>
        </p:txBody>
      </p:sp>
      <p:sp>
        <p:nvSpPr>
          <p:cNvPr id="100" name="Text Placeholder 1">
            <a:extLst>
              <a:ext uri="{FF2B5EF4-FFF2-40B4-BE49-F238E27FC236}">
                <a16:creationId xmlns:a16="http://schemas.microsoft.com/office/drawing/2014/main" id="{555F5CEE-1A5E-4166-849A-A7D98D6DC07F}"/>
              </a:ext>
            </a:extLst>
          </p:cNvPr>
          <p:cNvSpPr>
            <a:spLocks noGrp="1"/>
          </p:cNvSpPr>
          <p:nvPr>
            <p:custDataLst>
              <p:tags r:id="rId53"/>
            </p:custDataLst>
          </p:nvPr>
        </p:nvSpPr>
        <p:spPr bwMode="gray">
          <a:xfrm>
            <a:off x="3113303" y="2563926"/>
            <a:ext cx="700827" cy="261938"/>
          </a:xfrm>
          <a:prstGeom prst="homePlate">
            <a:avLst>
              <a:gd name="adj" fmla="val 26061"/>
            </a:avLst>
          </a:prstGeom>
          <a:solidFill>
            <a:srgbClr val="FFC000"/>
          </a:solidFill>
          <a:ln w="9525">
            <a:solidFill>
              <a:srgbClr val="D7C005"/>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Phase 1 review</a:t>
            </a:r>
          </a:p>
        </p:txBody>
      </p:sp>
      <p:sp>
        <p:nvSpPr>
          <p:cNvPr id="104" name="Text Placeholder 1">
            <a:extLst>
              <a:ext uri="{FF2B5EF4-FFF2-40B4-BE49-F238E27FC236}">
                <a16:creationId xmlns:a16="http://schemas.microsoft.com/office/drawing/2014/main" id="{5F66702C-1FEC-460B-B2EC-97252326FF2A}"/>
              </a:ext>
            </a:extLst>
          </p:cNvPr>
          <p:cNvSpPr>
            <a:spLocks noGrp="1"/>
          </p:cNvSpPr>
          <p:nvPr>
            <p:custDataLst>
              <p:tags r:id="rId54"/>
            </p:custDataLst>
          </p:nvPr>
        </p:nvSpPr>
        <p:spPr bwMode="gray">
          <a:xfrm>
            <a:off x="3112867" y="3276680"/>
            <a:ext cx="700827" cy="261938"/>
          </a:xfrm>
          <a:prstGeom prst="homePlate">
            <a:avLst>
              <a:gd name="adj" fmla="val 26061"/>
            </a:avLst>
          </a:prstGeom>
          <a:solidFill>
            <a:schemeClr val="accent2">
              <a:lumMod val="50000"/>
            </a:schemeClr>
          </a:solidFill>
          <a:ln w="9525">
            <a:solidFill>
              <a:schemeClr val="tx1"/>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Phase 1 review</a:t>
            </a:r>
          </a:p>
        </p:txBody>
      </p:sp>
      <p:sp>
        <p:nvSpPr>
          <p:cNvPr id="105" name="Text Placeholder 1">
            <a:extLst>
              <a:ext uri="{FF2B5EF4-FFF2-40B4-BE49-F238E27FC236}">
                <a16:creationId xmlns:a16="http://schemas.microsoft.com/office/drawing/2014/main" id="{320D4C86-ECBE-4F07-8CCF-3E7FCA523834}"/>
              </a:ext>
            </a:extLst>
          </p:cNvPr>
          <p:cNvSpPr>
            <a:spLocks noGrp="1"/>
          </p:cNvSpPr>
          <p:nvPr>
            <p:custDataLst>
              <p:tags r:id="rId55"/>
            </p:custDataLst>
          </p:nvPr>
        </p:nvSpPr>
        <p:spPr bwMode="gray">
          <a:xfrm>
            <a:off x="3105966" y="3970248"/>
            <a:ext cx="700827" cy="261938"/>
          </a:xfrm>
          <a:prstGeom prst="homePlate">
            <a:avLst>
              <a:gd name="adj" fmla="val 26061"/>
            </a:avLst>
          </a:prstGeom>
          <a:solidFill>
            <a:schemeClr val="accent3"/>
          </a:solidFill>
          <a:ln w="9525">
            <a:solidFill>
              <a:schemeClr val="tx1"/>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Phase 1 review</a:t>
            </a:r>
          </a:p>
        </p:txBody>
      </p:sp>
      <p:sp>
        <p:nvSpPr>
          <p:cNvPr id="107" name="Text Placeholder 1">
            <a:extLst>
              <a:ext uri="{FF2B5EF4-FFF2-40B4-BE49-F238E27FC236}">
                <a16:creationId xmlns:a16="http://schemas.microsoft.com/office/drawing/2014/main" id="{DF179704-FD73-40DB-8FD4-71E2A0509F3B}"/>
              </a:ext>
            </a:extLst>
          </p:cNvPr>
          <p:cNvSpPr>
            <a:spLocks noGrp="1"/>
          </p:cNvSpPr>
          <p:nvPr>
            <p:custDataLst>
              <p:tags r:id="rId56"/>
            </p:custDataLst>
          </p:nvPr>
        </p:nvSpPr>
        <p:spPr bwMode="gray">
          <a:xfrm>
            <a:off x="3105965" y="4666029"/>
            <a:ext cx="720000" cy="261938"/>
          </a:xfrm>
          <a:prstGeom prst="homePlate">
            <a:avLst>
              <a:gd name="adj" fmla="val 26061"/>
            </a:avLst>
          </a:prstGeom>
          <a:solidFill>
            <a:srgbClr val="00B050"/>
          </a:solidFill>
          <a:ln w="9525">
            <a:solidFill>
              <a:srgbClr val="006F50"/>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Phase 1 review</a:t>
            </a:r>
          </a:p>
        </p:txBody>
      </p:sp>
      <p:sp>
        <p:nvSpPr>
          <p:cNvPr id="109" name="Text Placeholder 1">
            <a:extLst>
              <a:ext uri="{FF2B5EF4-FFF2-40B4-BE49-F238E27FC236}">
                <a16:creationId xmlns:a16="http://schemas.microsoft.com/office/drawing/2014/main" id="{4D6A63E2-0742-42DD-B24B-591188CACD2E}"/>
              </a:ext>
            </a:extLst>
          </p:cNvPr>
          <p:cNvSpPr>
            <a:spLocks noGrp="1"/>
          </p:cNvSpPr>
          <p:nvPr>
            <p:custDataLst>
              <p:tags r:id="rId57"/>
            </p:custDataLst>
          </p:nvPr>
        </p:nvSpPr>
        <p:spPr bwMode="gray">
          <a:xfrm>
            <a:off x="3105401" y="5383589"/>
            <a:ext cx="700827" cy="261938"/>
          </a:xfrm>
          <a:prstGeom prst="homePlate">
            <a:avLst>
              <a:gd name="adj" fmla="val 26061"/>
            </a:avLst>
          </a:prstGeom>
          <a:solidFill>
            <a:srgbClr val="7030A0"/>
          </a:solidFill>
          <a:ln w="9525">
            <a:solidFill>
              <a:schemeClr val="accent1">
                <a:lumMod val="50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Phase 1 review</a:t>
            </a:r>
          </a:p>
        </p:txBody>
      </p:sp>
      <p:sp>
        <p:nvSpPr>
          <p:cNvPr id="111" name="Text Placeholder 1">
            <a:extLst>
              <a:ext uri="{FF2B5EF4-FFF2-40B4-BE49-F238E27FC236}">
                <a16:creationId xmlns:a16="http://schemas.microsoft.com/office/drawing/2014/main" id="{65999CCC-A562-4F97-83A9-E7677D0F2401}"/>
              </a:ext>
            </a:extLst>
          </p:cNvPr>
          <p:cNvSpPr>
            <a:spLocks noGrp="1"/>
          </p:cNvSpPr>
          <p:nvPr>
            <p:custDataLst>
              <p:tags r:id="rId58"/>
            </p:custDataLst>
          </p:nvPr>
        </p:nvSpPr>
        <p:spPr bwMode="gray">
          <a:xfrm>
            <a:off x="3112867" y="6091847"/>
            <a:ext cx="700827" cy="261938"/>
          </a:xfrm>
          <a:prstGeom prst="homePlate">
            <a:avLst>
              <a:gd name="adj" fmla="val 26061"/>
            </a:avLst>
          </a:prstGeom>
          <a:solidFill>
            <a:srgbClr val="C00000"/>
          </a:solidFill>
          <a:ln w="9525">
            <a:solidFill>
              <a:srgbClr val="730000"/>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Phase 1 review</a:t>
            </a:r>
          </a:p>
        </p:txBody>
      </p:sp>
      <p:sp>
        <p:nvSpPr>
          <p:cNvPr id="113" name="Text Placeholder 1">
            <a:extLst>
              <a:ext uri="{FF2B5EF4-FFF2-40B4-BE49-F238E27FC236}">
                <a16:creationId xmlns:a16="http://schemas.microsoft.com/office/drawing/2014/main" id="{FD440AB3-DB94-4563-93DE-1EE94A2DEA9A}"/>
              </a:ext>
            </a:extLst>
          </p:cNvPr>
          <p:cNvSpPr>
            <a:spLocks noGrp="1"/>
          </p:cNvSpPr>
          <p:nvPr>
            <p:custDataLst>
              <p:tags r:id="rId59"/>
            </p:custDataLst>
          </p:nvPr>
        </p:nvSpPr>
        <p:spPr bwMode="gray">
          <a:xfrm>
            <a:off x="4901293" y="2194355"/>
            <a:ext cx="7092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Communications, engagement, education, training, improving digital literacy </a:t>
            </a:r>
          </a:p>
        </p:txBody>
      </p:sp>
      <p:sp>
        <p:nvSpPr>
          <p:cNvPr id="115" name="Text Placeholder 1">
            <a:extLst>
              <a:ext uri="{FF2B5EF4-FFF2-40B4-BE49-F238E27FC236}">
                <a16:creationId xmlns:a16="http://schemas.microsoft.com/office/drawing/2014/main" id="{4ED96FE8-F47F-42EE-A373-CFF5C2013F3F}"/>
              </a:ext>
            </a:extLst>
          </p:cNvPr>
          <p:cNvSpPr>
            <a:spLocks noGrp="1"/>
          </p:cNvSpPr>
          <p:nvPr>
            <p:custDataLst>
              <p:tags r:id="rId60"/>
            </p:custDataLst>
          </p:nvPr>
        </p:nvSpPr>
        <p:spPr bwMode="gray">
          <a:xfrm>
            <a:off x="5676831" y="2027401"/>
            <a:ext cx="1765981"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Support ICS  programme delivery</a:t>
            </a:r>
          </a:p>
        </p:txBody>
      </p:sp>
      <p:sp>
        <p:nvSpPr>
          <p:cNvPr id="116" name="Text Placeholder 1">
            <a:extLst>
              <a:ext uri="{FF2B5EF4-FFF2-40B4-BE49-F238E27FC236}">
                <a16:creationId xmlns:a16="http://schemas.microsoft.com/office/drawing/2014/main" id="{ACCE335F-D0C5-49DB-BD21-9547E071909E}"/>
              </a:ext>
            </a:extLst>
          </p:cNvPr>
          <p:cNvSpPr>
            <a:spLocks noGrp="1"/>
          </p:cNvSpPr>
          <p:nvPr>
            <p:custDataLst>
              <p:tags r:id="rId61"/>
            </p:custDataLst>
          </p:nvPr>
        </p:nvSpPr>
        <p:spPr bwMode="gray">
          <a:xfrm>
            <a:off x="3103876" y="3622918"/>
            <a:ext cx="1188000" cy="144000"/>
          </a:xfrm>
          <a:prstGeom prst="homePlate">
            <a:avLst>
              <a:gd name="adj" fmla="val 26061"/>
            </a:avLst>
          </a:prstGeom>
          <a:solidFill>
            <a:schemeClr val="accent2">
              <a:lumMod val="50000"/>
            </a:schemeClr>
          </a:solidFill>
          <a:ln w="9525">
            <a:solidFill>
              <a:schemeClr val="tx1"/>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Establish ICS Cyber group</a:t>
            </a:r>
          </a:p>
        </p:txBody>
      </p:sp>
      <p:sp>
        <p:nvSpPr>
          <p:cNvPr id="117" name="Text Placeholder 1">
            <a:extLst>
              <a:ext uri="{FF2B5EF4-FFF2-40B4-BE49-F238E27FC236}">
                <a16:creationId xmlns:a16="http://schemas.microsoft.com/office/drawing/2014/main" id="{DB732E08-B3FA-411E-8B08-B8BC8FCEA032}"/>
              </a:ext>
            </a:extLst>
          </p:cNvPr>
          <p:cNvSpPr>
            <a:spLocks noGrp="1"/>
          </p:cNvSpPr>
          <p:nvPr>
            <p:custDataLst>
              <p:tags r:id="rId62"/>
            </p:custDataLst>
          </p:nvPr>
        </p:nvSpPr>
        <p:spPr bwMode="gray">
          <a:xfrm>
            <a:off x="9163271" y="2363161"/>
            <a:ext cx="2844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Compliance monitoring and improvement planning</a:t>
            </a:r>
          </a:p>
        </p:txBody>
      </p:sp>
      <p:sp>
        <p:nvSpPr>
          <p:cNvPr id="118" name="Text Placeholder 1">
            <a:extLst>
              <a:ext uri="{FF2B5EF4-FFF2-40B4-BE49-F238E27FC236}">
                <a16:creationId xmlns:a16="http://schemas.microsoft.com/office/drawing/2014/main" id="{7437B36A-F9B2-4912-989A-2614A8FA118D}"/>
              </a:ext>
            </a:extLst>
          </p:cNvPr>
          <p:cNvSpPr>
            <a:spLocks noGrp="1"/>
          </p:cNvSpPr>
          <p:nvPr>
            <p:custDataLst>
              <p:tags r:id="rId63"/>
            </p:custDataLst>
          </p:nvPr>
        </p:nvSpPr>
        <p:spPr bwMode="gray">
          <a:xfrm>
            <a:off x="6884176" y="2363161"/>
            <a:ext cx="2268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Agreed standards implemented across all entities</a:t>
            </a:r>
          </a:p>
        </p:txBody>
      </p:sp>
      <p:sp>
        <p:nvSpPr>
          <p:cNvPr id="119" name="Text Placeholder 1">
            <a:extLst>
              <a:ext uri="{FF2B5EF4-FFF2-40B4-BE49-F238E27FC236}">
                <a16:creationId xmlns:a16="http://schemas.microsoft.com/office/drawing/2014/main" id="{B8F2DFE2-5C7E-414A-94ED-87E5DD1D24B8}"/>
              </a:ext>
            </a:extLst>
          </p:cNvPr>
          <p:cNvSpPr>
            <a:spLocks noGrp="1"/>
          </p:cNvSpPr>
          <p:nvPr>
            <p:custDataLst>
              <p:tags r:id="rId64"/>
            </p:custDataLst>
          </p:nvPr>
        </p:nvSpPr>
        <p:spPr bwMode="gray">
          <a:xfrm>
            <a:off x="3099791" y="2897560"/>
            <a:ext cx="2484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Assess EA, data principles and Digital framework standards</a:t>
            </a:r>
          </a:p>
        </p:txBody>
      </p:sp>
      <p:sp>
        <p:nvSpPr>
          <p:cNvPr id="128" name="Text Placeholder 1">
            <a:extLst>
              <a:ext uri="{FF2B5EF4-FFF2-40B4-BE49-F238E27FC236}">
                <a16:creationId xmlns:a16="http://schemas.microsoft.com/office/drawing/2014/main" id="{E2971C9F-2B07-421A-89BC-B41CDDA66A79}"/>
              </a:ext>
            </a:extLst>
          </p:cNvPr>
          <p:cNvSpPr>
            <a:spLocks noGrp="1"/>
          </p:cNvSpPr>
          <p:nvPr>
            <p:custDataLst>
              <p:tags r:id="rId65"/>
            </p:custDataLst>
          </p:nvPr>
        </p:nvSpPr>
        <p:spPr bwMode="gray">
          <a:xfrm>
            <a:off x="3830111" y="2557633"/>
            <a:ext cx="1908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Optimise configuration and use of systems </a:t>
            </a:r>
          </a:p>
        </p:txBody>
      </p:sp>
      <p:sp>
        <p:nvSpPr>
          <p:cNvPr id="129" name="Text Placeholder 1">
            <a:extLst>
              <a:ext uri="{FF2B5EF4-FFF2-40B4-BE49-F238E27FC236}">
                <a16:creationId xmlns:a16="http://schemas.microsoft.com/office/drawing/2014/main" id="{485C74EB-0951-4C23-AEF9-C6CAE46BADBA}"/>
              </a:ext>
            </a:extLst>
          </p:cNvPr>
          <p:cNvSpPr>
            <a:spLocks noGrp="1"/>
          </p:cNvSpPr>
          <p:nvPr>
            <p:custDataLst>
              <p:tags r:id="rId66"/>
            </p:custDataLst>
          </p:nvPr>
        </p:nvSpPr>
        <p:spPr bwMode="gray">
          <a:xfrm>
            <a:off x="3821306" y="1849910"/>
            <a:ext cx="1620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Establish Technical Design Authority</a:t>
            </a:r>
          </a:p>
        </p:txBody>
      </p:sp>
      <p:sp>
        <p:nvSpPr>
          <p:cNvPr id="130" name="Text Placeholder 1">
            <a:extLst>
              <a:ext uri="{FF2B5EF4-FFF2-40B4-BE49-F238E27FC236}">
                <a16:creationId xmlns:a16="http://schemas.microsoft.com/office/drawing/2014/main" id="{7E417676-D2FA-4197-A21F-386623C239BC}"/>
              </a:ext>
            </a:extLst>
          </p:cNvPr>
          <p:cNvSpPr>
            <a:spLocks noGrp="1"/>
          </p:cNvSpPr>
          <p:nvPr>
            <p:custDataLst>
              <p:tags r:id="rId67"/>
            </p:custDataLst>
          </p:nvPr>
        </p:nvSpPr>
        <p:spPr bwMode="gray">
          <a:xfrm>
            <a:off x="3826882" y="2729775"/>
            <a:ext cx="1224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Standards, NHS applications</a:t>
            </a:r>
          </a:p>
        </p:txBody>
      </p:sp>
      <p:sp>
        <p:nvSpPr>
          <p:cNvPr id="135" name="Text Placeholder 1">
            <a:extLst>
              <a:ext uri="{FF2B5EF4-FFF2-40B4-BE49-F238E27FC236}">
                <a16:creationId xmlns:a16="http://schemas.microsoft.com/office/drawing/2014/main" id="{BD63C861-7855-438F-A60E-696F0DB2B6B6}"/>
              </a:ext>
            </a:extLst>
          </p:cNvPr>
          <p:cNvSpPr>
            <a:spLocks noGrp="1"/>
          </p:cNvSpPr>
          <p:nvPr>
            <p:custDataLst>
              <p:tags r:id="rId68"/>
            </p:custDataLst>
          </p:nvPr>
        </p:nvSpPr>
        <p:spPr bwMode="gray">
          <a:xfrm>
            <a:off x="5759880" y="2560909"/>
            <a:ext cx="1800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ICS apps &amp; systems central/local org level</a:t>
            </a:r>
          </a:p>
        </p:txBody>
      </p:sp>
      <p:sp>
        <p:nvSpPr>
          <p:cNvPr id="137" name="Text Placeholder 1">
            <a:extLst>
              <a:ext uri="{FF2B5EF4-FFF2-40B4-BE49-F238E27FC236}">
                <a16:creationId xmlns:a16="http://schemas.microsoft.com/office/drawing/2014/main" id="{556C1C5F-E8DB-4736-BD35-70FD1AE65F69}"/>
              </a:ext>
            </a:extLst>
          </p:cNvPr>
          <p:cNvSpPr>
            <a:spLocks noGrp="1"/>
          </p:cNvSpPr>
          <p:nvPr>
            <p:custDataLst>
              <p:tags r:id="rId69"/>
            </p:custDataLst>
          </p:nvPr>
        </p:nvSpPr>
        <p:spPr bwMode="gray">
          <a:xfrm>
            <a:off x="7586160" y="2560909"/>
            <a:ext cx="4428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ICS requirements supporting other workstreams e.g., clinical, estate, workforce, corporate services etc.</a:t>
            </a:r>
          </a:p>
        </p:txBody>
      </p:sp>
      <p:sp>
        <p:nvSpPr>
          <p:cNvPr id="138" name="Text Placeholder 1">
            <a:extLst>
              <a:ext uri="{FF2B5EF4-FFF2-40B4-BE49-F238E27FC236}">
                <a16:creationId xmlns:a16="http://schemas.microsoft.com/office/drawing/2014/main" id="{056DE7F2-BCEA-4234-B32D-979C62AB5B7F}"/>
              </a:ext>
            </a:extLst>
          </p:cNvPr>
          <p:cNvSpPr>
            <a:spLocks noGrp="1"/>
          </p:cNvSpPr>
          <p:nvPr>
            <p:custDataLst>
              <p:tags r:id="rId70"/>
            </p:custDataLst>
          </p:nvPr>
        </p:nvSpPr>
        <p:spPr bwMode="gray">
          <a:xfrm>
            <a:off x="3096767" y="3071781"/>
            <a:ext cx="2628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Assess record sharing capability, workflow, MVS-1 compliance</a:t>
            </a:r>
          </a:p>
        </p:txBody>
      </p:sp>
      <p:sp>
        <p:nvSpPr>
          <p:cNvPr id="139" name="Text Placeholder 1">
            <a:extLst>
              <a:ext uri="{FF2B5EF4-FFF2-40B4-BE49-F238E27FC236}">
                <a16:creationId xmlns:a16="http://schemas.microsoft.com/office/drawing/2014/main" id="{865EEEB9-3AF2-4AFF-A717-6EDB2D57B079}"/>
              </a:ext>
            </a:extLst>
          </p:cNvPr>
          <p:cNvSpPr>
            <a:spLocks noGrp="1"/>
          </p:cNvSpPr>
          <p:nvPr>
            <p:custDataLst>
              <p:tags r:id="rId71"/>
            </p:custDataLst>
          </p:nvPr>
        </p:nvSpPr>
        <p:spPr bwMode="gray">
          <a:xfrm>
            <a:off x="5609436" y="2902626"/>
            <a:ext cx="2088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Improve and expand utilisation of current estate</a:t>
            </a:r>
          </a:p>
        </p:txBody>
      </p:sp>
      <p:sp>
        <p:nvSpPr>
          <p:cNvPr id="141" name="Text Placeholder 1">
            <a:extLst>
              <a:ext uri="{FF2B5EF4-FFF2-40B4-BE49-F238E27FC236}">
                <a16:creationId xmlns:a16="http://schemas.microsoft.com/office/drawing/2014/main" id="{219870D1-5401-4B0A-B2EE-F18B00DC71F2}"/>
              </a:ext>
            </a:extLst>
          </p:cNvPr>
          <p:cNvSpPr>
            <a:spLocks noGrp="1"/>
          </p:cNvSpPr>
          <p:nvPr>
            <p:custDataLst>
              <p:tags r:id="rId72"/>
            </p:custDataLst>
          </p:nvPr>
        </p:nvSpPr>
        <p:spPr bwMode="gray">
          <a:xfrm>
            <a:off x="5740343" y="3071781"/>
            <a:ext cx="2700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Unified Shared Care Record (USCR/ data platform requirements</a:t>
            </a:r>
          </a:p>
        </p:txBody>
      </p:sp>
      <p:sp>
        <p:nvSpPr>
          <p:cNvPr id="142" name="Text Placeholder 1">
            <a:extLst>
              <a:ext uri="{FF2B5EF4-FFF2-40B4-BE49-F238E27FC236}">
                <a16:creationId xmlns:a16="http://schemas.microsoft.com/office/drawing/2014/main" id="{D5FF4F7B-8E77-45EE-911C-A6B3BED04CF1}"/>
              </a:ext>
            </a:extLst>
          </p:cNvPr>
          <p:cNvSpPr>
            <a:spLocks noGrp="1"/>
          </p:cNvSpPr>
          <p:nvPr>
            <p:custDataLst>
              <p:tags r:id="rId73"/>
            </p:custDataLst>
          </p:nvPr>
        </p:nvSpPr>
        <p:spPr bwMode="gray">
          <a:xfrm>
            <a:off x="3840682" y="5392556"/>
            <a:ext cx="1404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Define the USCR requirements</a:t>
            </a:r>
          </a:p>
        </p:txBody>
      </p:sp>
      <p:sp>
        <p:nvSpPr>
          <p:cNvPr id="143" name="Text Placeholder 1">
            <a:extLst>
              <a:ext uri="{FF2B5EF4-FFF2-40B4-BE49-F238E27FC236}">
                <a16:creationId xmlns:a16="http://schemas.microsoft.com/office/drawing/2014/main" id="{9AB639DA-CB85-462A-996C-C81917F9C0BD}"/>
              </a:ext>
            </a:extLst>
          </p:cNvPr>
          <p:cNvSpPr>
            <a:spLocks noGrp="1"/>
          </p:cNvSpPr>
          <p:nvPr>
            <p:custDataLst>
              <p:tags r:id="rId74"/>
            </p:custDataLst>
          </p:nvPr>
        </p:nvSpPr>
        <p:spPr bwMode="gray">
          <a:xfrm>
            <a:off x="3863917" y="3970248"/>
            <a:ext cx="1872000" cy="144000"/>
          </a:xfrm>
          <a:prstGeom prst="homePlate">
            <a:avLst>
              <a:gd name="adj" fmla="val 26061"/>
            </a:avLst>
          </a:prstGeom>
          <a:solidFill>
            <a:schemeClr val="accent3"/>
          </a:solidFill>
          <a:ln w="9525">
            <a:solidFill>
              <a:schemeClr val="tx1"/>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Establish required tiers of technical support </a:t>
            </a:r>
          </a:p>
        </p:txBody>
      </p:sp>
      <p:sp>
        <p:nvSpPr>
          <p:cNvPr id="144" name="Text Placeholder 1">
            <a:extLst>
              <a:ext uri="{FF2B5EF4-FFF2-40B4-BE49-F238E27FC236}">
                <a16:creationId xmlns:a16="http://schemas.microsoft.com/office/drawing/2014/main" id="{E4C20375-07C3-4C44-AC6A-397CEFBB5127}"/>
              </a:ext>
            </a:extLst>
          </p:cNvPr>
          <p:cNvSpPr>
            <a:spLocks noGrp="1"/>
          </p:cNvSpPr>
          <p:nvPr>
            <p:custDataLst>
              <p:tags r:id="rId75"/>
            </p:custDataLst>
          </p:nvPr>
        </p:nvSpPr>
        <p:spPr bwMode="gray">
          <a:xfrm>
            <a:off x="6803199" y="2731109"/>
            <a:ext cx="792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Market research</a:t>
            </a:r>
          </a:p>
        </p:txBody>
      </p:sp>
      <p:sp>
        <p:nvSpPr>
          <p:cNvPr id="145" name="Text Placeholder 1">
            <a:extLst>
              <a:ext uri="{FF2B5EF4-FFF2-40B4-BE49-F238E27FC236}">
                <a16:creationId xmlns:a16="http://schemas.microsoft.com/office/drawing/2014/main" id="{81F8E912-3046-4A3E-A40E-CDC26256C0A7}"/>
              </a:ext>
            </a:extLst>
          </p:cNvPr>
          <p:cNvSpPr>
            <a:spLocks noGrp="1"/>
          </p:cNvSpPr>
          <p:nvPr>
            <p:custDataLst>
              <p:tags r:id="rId76"/>
            </p:custDataLst>
          </p:nvPr>
        </p:nvSpPr>
        <p:spPr bwMode="gray">
          <a:xfrm>
            <a:off x="8466525" y="3071781"/>
            <a:ext cx="1872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Implement USCR with preferred supplier</a:t>
            </a:r>
          </a:p>
        </p:txBody>
      </p:sp>
      <p:sp>
        <p:nvSpPr>
          <p:cNvPr id="146" name="Text Placeholder 1">
            <a:extLst>
              <a:ext uri="{FF2B5EF4-FFF2-40B4-BE49-F238E27FC236}">
                <a16:creationId xmlns:a16="http://schemas.microsoft.com/office/drawing/2014/main" id="{20429AAF-DA0A-409F-B428-454465AA9E1A}"/>
              </a:ext>
            </a:extLst>
          </p:cNvPr>
          <p:cNvSpPr>
            <a:spLocks noGrp="1"/>
          </p:cNvSpPr>
          <p:nvPr>
            <p:custDataLst>
              <p:tags r:id="rId77"/>
            </p:custDataLst>
          </p:nvPr>
        </p:nvSpPr>
        <p:spPr bwMode="gray">
          <a:xfrm>
            <a:off x="7713642" y="2901441"/>
            <a:ext cx="972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Procure data platform</a:t>
            </a:r>
          </a:p>
        </p:txBody>
      </p:sp>
      <p:sp>
        <p:nvSpPr>
          <p:cNvPr id="147" name="Text Placeholder 1">
            <a:extLst>
              <a:ext uri="{FF2B5EF4-FFF2-40B4-BE49-F238E27FC236}">
                <a16:creationId xmlns:a16="http://schemas.microsoft.com/office/drawing/2014/main" id="{5602A711-09E0-4C60-89C0-D5CC2403B0AA}"/>
              </a:ext>
            </a:extLst>
          </p:cNvPr>
          <p:cNvSpPr>
            <a:spLocks noGrp="1"/>
          </p:cNvSpPr>
          <p:nvPr>
            <p:custDataLst>
              <p:tags r:id="rId78"/>
            </p:custDataLst>
          </p:nvPr>
        </p:nvSpPr>
        <p:spPr bwMode="gray">
          <a:xfrm>
            <a:off x="9226023" y="2897107"/>
            <a:ext cx="2772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Care plans, resident data, wearables, medical devices, alerting</a:t>
            </a:r>
          </a:p>
        </p:txBody>
      </p:sp>
      <p:sp>
        <p:nvSpPr>
          <p:cNvPr id="148" name="Text Placeholder 1">
            <a:extLst>
              <a:ext uri="{FF2B5EF4-FFF2-40B4-BE49-F238E27FC236}">
                <a16:creationId xmlns:a16="http://schemas.microsoft.com/office/drawing/2014/main" id="{432FC12D-A908-41AD-9E10-D20CB3C16594}"/>
              </a:ext>
            </a:extLst>
          </p:cNvPr>
          <p:cNvSpPr>
            <a:spLocks noGrp="1"/>
          </p:cNvSpPr>
          <p:nvPr>
            <p:custDataLst>
              <p:tags r:id="rId79"/>
            </p:custDataLst>
          </p:nvPr>
        </p:nvSpPr>
        <p:spPr bwMode="gray">
          <a:xfrm>
            <a:off x="9788735" y="2725097"/>
            <a:ext cx="2218221"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PHR SUS</a:t>
            </a:r>
          </a:p>
        </p:txBody>
      </p:sp>
      <p:sp>
        <p:nvSpPr>
          <p:cNvPr id="149" name="Text Placeholder 1">
            <a:extLst>
              <a:ext uri="{FF2B5EF4-FFF2-40B4-BE49-F238E27FC236}">
                <a16:creationId xmlns:a16="http://schemas.microsoft.com/office/drawing/2014/main" id="{B97912DA-E1FE-4BFD-8842-BB975CF12AD6}"/>
              </a:ext>
            </a:extLst>
          </p:cNvPr>
          <p:cNvSpPr>
            <a:spLocks noGrp="1"/>
          </p:cNvSpPr>
          <p:nvPr>
            <p:custDataLst>
              <p:tags r:id="rId80"/>
            </p:custDataLst>
          </p:nvPr>
        </p:nvSpPr>
        <p:spPr bwMode="gray">
          <a:xfrm>
            <a:off x="10362621" y="3071781"/>
            <a:ext cx="684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All ICS orgs</a:t>
            </a:r>
          </a:p>
        </p:txBody>
      </p:sp>
      <p:sp>
        <p:nvSpPr>
          <p:cNvPr id="150" name="Text Placeholder 1">
            <a:extLst>
              <a:ext uri="{FF2B5EF4-FFF2-40B4-BE49-F238E27FC236}">
                <a16:creationId xmlns:a16="http://schemas.microsoft.com/office/drawing/2014/main" id="{5668789F-00B6-4698-A9BD-FB44DFE4C204}"/>
              </a:ext>
            </a:extLst>
          </p:cNvPr>
          <p:cNvSpPr>
            <a:spLocks noGrp="1"/>
          </p:cNvSpPr>
          <p:nvPr>
            <p:custDataLst>
              <p:tags r:id="rId81"/>
            </p:custDataLst>
          </p:nvPr>
        </p:nvSpPr>
        <p:spPr bwMode="gray">
          <a:xfrm>
            <a:off x="6167269" y="2729516"/>
            <a:ext cx="612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Interim DCSP</a:t>
            </a:r>
          </a:p>
        </p:txBody>
      </p:sp>
      <p:sp>
        <p:nvSpPr>
          <p:cNvPr id="151" name="Text Placeholder 1">
            <a:extLst>
              <a:ext uri="{FF2B5EF4-FFF2-40B4-BE49-F238E27FC236}">
                <a16:creationId xmlns:a16="http://schemas.microsoft.com/office/drawing/2014/main" id="{26100141-7F60-4C32-B59A-AEB202D7E7C3}"/>
              </a:ext>
            </a:extLst>
          </p:cNvPr>
          <p:cNvSpPr>
            <a:spLocks noGrp="1"/>
          </p:cNvSpPr>
          <p:nvPr>
            <p:custDataLst>
              <p:tags r:id="rId82"/>
            </p:custDataLst>
          </p:nvPr>
        </p:nvSpPr>
        <p:spPr bwMode="gray">
          <a:xfrm>
            <a:off x="11064861" y="3073203"/>
            <a:ext cx="936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DCSP compliance</a:t>
            </a:r>
          </a:p>
        </p:txBody>
      </p:sp>
      <p:sp>
        <p:nvSpPr>
          <p:cNvPr id="152" name="Text Placeholder 1">
            <a:extLst>
              <a:ext uri="{FF2B5EF4-FFF2-40B4-BE49-F238E27FC236}">
                <a16:creationId xmlns:a16="http://schemas.microsoft.com/office/drawing/2014/main" id="{38E3CD49-34C7-4CAB-8CFA-EC4C7D01DD67}"/>
              </a:ext>
            </a:extLst>
          </p:cNvPr>
          <p:cNvSpPr>
            <a:spLocks noGrp="1"/>
          </p:cNvSpPr>
          <p:nvPr>
            <p:custDataLst>
              <p:tags r:id="rId83"/>
            </p:custDataLst>
          </p:nvPr>
        </p:nvSpPr>
        <p:spPr bwMode="gray">
          <a:xfrm>
            <a:off x="5065217" y="2732905"/>
            <a:ext cx="1080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Resident empowerment</a:t>
            </a:r>
          </a:p>
        </p:txBody>
      </p:sp>
      <p:sp>
        <p:nvSpPr>
          <p:cNvPr id="153" name="Text Placeholder 1">
            <a:extLst>
              <a:ext uri="{FF2B5EF4-FFF2-40B4-BE49-F238E27FC236}">
                <a16:creationId xmlns:a16="http://schemas.microsoft.com/office/drawing/2014/main" id="{68462FE0-7515-44A8-B5E6-1E987202D27A}"/>
              </a:ext>
            </a:extLst>
          </p:cNvPr>
          <p:cNvSpPr>
            <a:spLocks noGrp="1"/>
          </p:cNvSpPr>
          <p:nvPr>
            <p:custDataLst>
              <p:tags r:id="rId84"/>
            </p:custDataLst>
          </p:nvPr>
        </p:nvSpPr>
        <p:spPr bwMode="gray">
          <a:xfrm>
            <a:off x="7611541" y="2737328"/>
            <a:ext cx="648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Procure USCR</a:t>
            </a:r>
          </a:p>
        </p:txBody>
      </p:sp>
      <p:sp>
        <p:nvSpPr>
          <p:cNvPr id="154" name="Text Placeholder 1">
            <a:extLst>
              <a:ext uri="{FF2B5EF4-FFF2-40B4-BE49-F238E27FC236}">
                <a16:creationId xmlns:a16="http://schemas.microsoft.com/office/drawing/2014/main" id="{74E4EAE3-ADFD-4E6E-B38F-3F4904F9410B}"/>
              </a:ext>
            </a:extLst>
          </p:cNvPr>
          <p:cNvSpPr>
            <a:spLocks noGrp="1"/>
          </p:cNvSpPr>
          <p:nvPr>
            <p:custDataLst>
              <p:tags r:id="rId85"/>
            </p:custDataLst>
          </p:nvPr>
        </p:nvSpPr>
        <p:spPr bwMode="gray">
          <a:xfrm>
            <a:off x="8279733" y="2737872"/>
            <a:ext cx="612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User Training</a:t>
            </a:r>
          </a:p>
        </p:txBody>
      </p:sp>
      <p:sp>
        <p:nvSpPr>
          <p:cNvPr id="156" name="Text Placeholder 1">
            <a:extLst>
              <a:ext uri="{FF2B5EF4-FFF2-40B4-BE49-F238E27FC236}">
                <a16:creationId xmlns:a16="http://schemas.microsoft.com/office/drawing/2014/main" id="{8383BA5D-ACF6-4CAF-9A0D-1B18728C3754}"/>
              </a:ext>
            </a:extLst>
          </p:cNvPr>
          <p:cNvSpPr>
            <a:spLocks noGrp="1"/>
          </p:cNvSpPr>
          <p:nvPr>
            <p:custDataLst>
              <p:tags r:id="rId86"/>
            </p:custDataLst>
          </p:nvPr>
        </p:nvSpPr>
        <p:spPr bwMode="gray">
          <a:xfrm>
            <a:off x="8903394" y="2731109"/>
            <a:ext cx="864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PHR Direct Care</a:t>
            </a:r>
          </a:p>
        </p:txBody>
      </p:sp>
      <p:sp>
        <p:nvSpPr>
          <p:cNvPr id="157" name="Text Placeholder 1">
            <a:extLst>
              <a:ext uri="{FF2B5EF4-FFF2-40B4-BE49-F238E27FC236}">
                <a16:creationId xmlns:a16="http://schemas.microsoft.com/office/drawing/2014/main" id="{E395521B-FB87-457D-9B36-7EA99A5195E4}"/>
              </a:ext>
            </a:extLst>
          </p:cNvPr>
          <p:cNvSpPr>
            <a:spLocks noGrp="1"/>
          </p:cNvSpPr>
          <p:nvPr>
            <p:custDataLst>
              <p:tags r:id="rId87"/>
            </p:custDataLst>
          </p:nvPr>
        </p:nvSpPr>
        <p:spPr bwMode="gray">
          <a:xfrm>
            <a:off x="8709844" y="2902423"/>
            <a:ext cx="504000" cy="144000"/>
          </a:xfrm>
          <a:prstGeom prst="homePlate">
            <a:avLst>
              <a:gd name="adj" fmla="val 26061"/>
            </a:avLst>
          </a:prstGeom>
          <a:solidFill>
            <a:srgbClr val="FFC000"/>
          </a:solidFill>
          <a:ln w="9525">
            <a:solidFill>
              <a:srgbClr val="D7C005"/>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BI to cloud</a:t>
            </a:r>
          </a:p>
        </p:txBody>
      </p:sp>
      <p:sp>
        <p:nvSpPr>
          <p:cNvPr id="158" name="Text Placeholder 1">
            <a:extLst>
              <a:ext uri="{FF2B5EF4-FFF2-40B4-BE49-F238E27FC236}">
                <a16:creationId xmlns:a16="http://schemas.microsoft.com/office/drawing/2014/main" id="{5AC2E93C-D653-4DCD-9729-03ACFB87F86E}"/>
              </a:ext>
            </a:extLst>
          </p:cNvPr>
          <p:cNvSpPr>
            <a:spLocks noGrp="1"/>
          </p:cNvSpPr>
          <p:nvPr>
            <p:custDataLst>
              <p:tags r:id="rId88"/>
            </p:custDataLst>
          </p:nvPr>
        </p:nvSpPr>
        <p:spPr bwMode="gray">
          <a:xfrm>
            <a:off x="3110111" y="2365531"/>
            <a:ext cx="1440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Establish codesign/coproduction</a:t>
            </a:r>
          </a:p>
        </p:txBody>
      </p:sp>
      <p:sp>
        <p:nvSpPr>
          <p:cNvPr id="159" name="Text Placeholder 1">
            <a:extLst>
              <a:ext uri="{FF2B5EF4-FFF2-40B4-BE49-F238E27FC236}">
                <a16:creationId xmlns:a16="http://schemas.microsoft.com/office/drawing/2014/main" id="{4A0531A7-AACF-4D06-8507-1369D11B71BF}"/>
              </a:ext>
            </a:extLst>
          </p:cNvPr>
          <p:cNvSpPr>
            <a:spLocks noGrp="1"/>
          </p:cNvSpPr>
          <p:nvPr>
            <p:custDataLst>
              <p:tags r:id="rId89"/>
            </p:custDataLst>
          </p:nvPr>
        </p:nvSpPr>
        <p:spPr bwMode="gray">
          <a:xfrm>
            <a:off x="4318889" y="3613405"/>
            <a:ext cx="2016000" cy="262800"/>
          </a:xfrm>
          <a:prstGeom prst="homePlate">
            <a:avLst>
              <a:gd name="adj" fmla="val 26061"/>
            </a:avLst>
          </a:prstGeom>
          <a:solidFill>
            <a:schemeClr val="accent2">
              <a:lumMod val="50000"/>
            </a:schemeClr>
          </a:solidFill>
          <a:ln w="9525">
            <a:solidFill>
              <a:schemeClr val="tx1"/>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ICS Digital framework: data, network &amp; security, access rights, and business continuity</a:t>
            </a:r>
          </a:p>
        </p:txBody>
      </p:sp>
      <p:sp>
        <p:nvSpPr>
          <p:cNvPr id="160" name="Text Placeholder 1">
            <a:extLst>
              <a:ext uri="{FF2B5EF4-FFF2-40B4-BE49-F238E27FC236}">
                <a16:creationId xmlns:a16="http://schemas.microsoft.com/office/drawing/2014/main" id="{0CC54380-0311-49F1-BFEE-2F0DDD830F2D}"/>
              </a:ext>
            </a:extLst>
          </p:cNvPr>
          <p:cNvSpPr>
            <a:spLocks noGrp="1"/>
          </p:cNvSpPr>
          <p:nvPr>
            <p:custDataLst>
              <p:tags r:id="rId90"/>
            </p:custDataLst>
          </p:nvPr>
        </p:nvSpPr>
        <p:spPr bwMode="gray">
          <a:xfrm>
            <a:off x="3835520" y="3276680"/>
            <a:ext cx="2484000" cy="144000"/>
          </a:xfrm>
          <a:prstGeom prst="homePlate">
            <a:avLst>
              <a:gd name="adj" fmla="val 26061"/>
            </a:avLst>
          </a:prstGeom>
          <a:solidFill>
            <a:schemeClr val="accent2">
              <a:lumMod val="50000"/>
            </a:schemeClr>
          </a:solidFill>
          <a:ln w="9525">
            <a:solidFill>
              <a:schemeClr val="tx1"/>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Develop assessment and support processes for 3rd sector</a:t>
            </a:r>
          </a:p>
        </p:txBody>
      </p:sp>
      <p:sp>
        <p:nvSpPr>
          <p:cNvPr id="161" name="Text Placeholder 1">
            <a:extLst>
              <a:ext uri="{FF2B5EF4-FFF2-40B4-BE49-F238E27FC236}">
                <a16:creationId xmlns:a16="http://schemas.microsoft.com/office/drawing/2014/main" id="{7026FB73-7EF6-456C-8C29-A9C27DAF833E}"/>
              </a:ext>
            </a:extLst>
          </p:cNvPr>
          <p:cNvSpPr>
            <a:spLocks noGrp="1"/>
          </p:cNvSpPr>
          <p:nvPr>
            <p:custDataLst>
              <p:tags r:id="rId91"/>
            </p:custDataLst>
          </p:nvPr>
        </p:nvSpPr>
        <p:spPr bwMode="gray">
          <a:xfrm>
            <a:off x="6349076" y="3275889"/>
            <a:ext cx="1008000" cy="144000"/>
          </a:xfrm>
          <a:prstGeom prst="homePlate">
            <a:avLst>
              <a:gd name="adj" fmla="val 26061"/>
            </a:avLst>
          </a:prstGeom>
          <a:solidFill>
            <a:schemeClr val="accent2">
              <a:lumMod val="50000"/>
            </a:schemeClr>
          </a:solidFill>
          <a:ln w="9525">
            <a:solidFill>
              <a:schemeClr val="tx1"/>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Cyber Essentials Plus</a:t>
            </a:r>
          </a:p>
        </p:txBody>
      </p:sp>
      <p:sp>
        <p:nvSpPr>
          <p:cNvPr id="162" name="Text Placeholder 1">
            <a:extLst>
              <a:ext uri="{FF2B5EF4-FFF2-40B4-BE49-F238E27FC236}">
                <a16:creationId xmlns:a16="http://schemas.microsoft.com/office/drawing/2014/main" id="{51CDBA75-87A0-48C3-A262-DA177BD2678B}"/>
              </a:ext>
            </a:extLst>
          </p:cNvPr>
          <p:cNvSpPr>
            <a:spLocks noGrp="1"/>
          </p:cNvSpPr>
          <p:nvPr>
            <p:custDataLst>
              <p:tags r:id="rId92"/>
            </p:custDataLst>
          </p:nvPr>
        </p:nvSpPr>
        <p:spPr bwMode="gray">
          <a:xfrm>
            <a:off x="9053192" y="3283962"/>
            <a:ext cx="2304000" cy="144000"/>
          </a:xfrm>
          <a:prstGeom prst="homePlate">
            <a:avLst>
              <a:gd name="adj" fmla="val 26061"/>
            </a:avLst>
          </a:prstGeom>
          <a:solidFill>
            <a:schemeClr val="accent2">
              <a:lumMod val="50000"/>
            </a:schemeClr>
          </a:solidFill>
          <a:ln w="9525">
            <a:solidFill>
              <a:schemeClr val="tx1"/>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Organisations work towards ISO27001 certification</a:t>
            </a:r>
          </a:p>
        </p:txBody>
      </p:sp>
      <p:sp>
        <p:nvSpPr>
          <p:cNvPr id="163" name="Text Placeholder 1">
            <a:extLst>
              <a:ext uri="{FF2B5EF4-FFF2-40B4-BE49-F238E27FC236}">
                <a16:creationId xmlns:a16="http://schemas.microsoft.com/office/drawing/2014/main" id="{409622A0-4DD9-4DCB-A5D4-6123B1DB58A4}"/>
              </a:ext>
            </a:extLst>
          </p:cNvPr>
          <p:cNvSpPr>
            <a:spLocks noGrp="1"/>
          </p:cNvSpPr>
          <p:nvPr>
            <p:custDataLst>
              <p:tags r:id="rId93"/>
            </p:custDataLst>
          </p:nvPr>
        </p:nvSpPr>
        <p:spPr bwMode="gray">
          <a:xfrm>
            <a:off x="4569313" y="3451728"/>
            <a:ext cx="7416000" cy="144000"/>
          </a:xfrm>
          <a:prstGeom prst="homePlate">
            <a:avLst>
              <a:gd name="adj" fmla="val 26061"/>
            </a:avLst>
          </a:prstGeom>
          <a:solidFill>
            <a:schemeClr val="accent2">
              <a:lumMod val="50000"/>
            </a:schemeClr>
          </a:solidFill>
          <a:ln w="9525">
            <a:solidFill>
              <a:schemeClr val="tx1"/>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Continuous, capability development, engagement, education and training</a:t>
            </a:r>
          </a:p>
        </p:txBody>
      </p:sp>
      <p:sp>
        <p:nvSpPr>
          <p:cNvPr id="164" name="Text Placeholder 1">
            <a:extLst>
              <a:ext uri="{FF2B5EF4-FFF2-40B4-BE49-F238E27FC236}">
                <a16:creationId xmlns:a16="http://schemas.microsoft.com/office/drawing/2014/main" id="{62499AA0-B945-4FDF-AB23-C20E8AD07CCE}"/>
              </a:ext>
            </a:extLst>
          </p:cNvPr>
          <p:cNvSpPr>
            <a:spLocks noGrp="1"/>
          </p:cNvSpPr>
          <p:nvPr>
            <p:custDataLst>
              <p:tags r:id="rId94"/>
            </p:custDataLst>
          </p:nvPr>
        </p:nvSpPr>
        <p:spPr bwMode="gray">
          <a:xfrm>
            <a:off x="3960655" y="4146501"/>
            <a:ext cx="1584000" cy="144000"/>
          </a:xfrm>
          <a:prstGeom prst="homePlate">
            <a:avLst>
              <a:gd name="adj" fmla="val 26061"/>
            </a:avLst>
          </a:prstGeom>
          <a:solidFill>
            <a:schemeClr val="accent3"/>
          </a:solidFill>
          <a:ln w="9525">
            <a:solidFill>
              <a:schemeClr val="accent3">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Define ICS service desk requirements</a:t>
            </a:r>
          </a:p>
        </p:txBody>
      </p:sp>
      <p:sp>
        <p:nvSpPr>
          <p:cNvPr id="166" name="Text Placeholder 1">
            <a:extLst>
              <a:ext uri="{FF2B5EF4-FFF2-40B4-BE49-F238E27FC236}">
                <a16:creationId xmlns:a16="http://schemas.microsoft.com/office/drawing/2014/main" id="{BB230682-3EA5-4391-A851-17685D2AA9CF}"/>
              </a:ext>
            </a:extLst>
          </p:cNvPr>
          <p:cNvSpPr>
            <a:spLocks noGrp="1"/>
          </p:cNvSpPr>
          <p:nvPr>
            <p:custDataLst>
              <p:tags r:id="rId95"/>
            </p:custDataLst>
          </p:nvPr>
        </p:nvSpPr>
        <p:spPr bwMode="gray">
          <a:xfrm>
            <a:off x="3388171" y="4329382"/>
            <a:ext cx="2160000" cy="144000"/>
          </a:xfrm>
          <a:prstGeom prst="homePlate">
            <a:avLst>
              <a:gd name="adj" fmla="val 26061"/>
            </a:avLst>
          </a:prstGeom>
          <a:solidFill>
            <a:schemeClr val="accent3"/>
          </a:solidFill>
          <a:ln w="9525">
            <a:solidFill>
              <a:schemeClr val="accent3">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Detail the digital operations organisation structure</a:t>
            </a:r>
          </a:p>
        </p:txBody>
      </p:sp>
      <p:sp>
        <p:nvSpPr>
          <p:cNvPr id="167" name="Text Placeholder 1">
            <a:extLst>
              <a:ext uri="{FF2B5EF4-FFF2-40B4-BE49-F238E27FC236}">
                <a16:creationId xmlns:a16="http://schemas.microsoft.com/office/drawing/2014/main" id="{EB518F6D-F881-4F30-9377-C20AFFEE4EDA}"/>
              </a:ext>
            </a:extLst>
          </p:cNvPr>
          <p:cNvSpPr>
            <a:spLocks noGrp="1"/>
          </p:cNvSpPr>
          <p:nvPr>
            <p:custDataLst>
              <p:tags r:id="rId96"/>
            </p:custDataLst>
          </p:nvPr>
        </p:nvSpPr>
        <p:spPr bwMode="gray">
          <a:xfrm>
            <a:off x="5584280" y="4155290"/>
            <a:ext cx="1476000" cy="144000"/>
          </a:xfrm>
          <a:prstGeom prst="homePlate">
            <a:avLst>
              <a:gd name="adj" fmla="val 26061"/>
            </a:avLst>
          </a:prstGeom>
          <a:solidFill>
            <a:schemeClr val="accent3"/>
          </a:solidFill>
          <a:ln w="9525">
            <a:solidFill>
              <a:schemeClr val="accent3">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Establish central ICS service desk</a:t>
            </a:r>
          </a:p>
        </p:txBody>
      </p:sp>
      <p:sp>
        <p:nvSpPr>
          <p:cNvPr id="168" name="Text Placeholder 1">
            <a:extLst>
              <a:ext uri="{FF2B5EF4-FFF2-40B4-BE49-F238E27FC236}">
                <a16:creationId xmlns:a16="http://schemas.microsoft.com/office/drawing/2014/main" id="{7D58B86A-1D11-4055-89E0-A0CFA9C08491}"/>
              </a:ext>
            </a:extLst>
          </p:cNvPr>
          <p:cNvSpPr>
            <a:spLocks noGrp="1"/>
          </p:cNvSpPr>
          <p:nvPr>
            <p:custDataLst>
              <p:tags r:id="rId97"/>
            </p:custDataLst>
          </p:nvPr>
        </p:nvSpPr>
        <p:spPr bwMode="gray">
          <a:xfrm>
            <a:off x="7017313" y="4388227"/>
            <a:ext cx="4968000" cy="144000"/>
          </a:xfrm>
          <a:prstGeom prst="homePlate">
            <a:avLst>
              <a:gd name="adj" fmla="val 26061"/>
            </a:avLst>
          </a:prstGeom>
          <a:solidFill>
            <a:schemeClr val="accent3"/>
          </a:solidFill>
          <a:ln w="9525">
            <a:solidFill>
              <a:schemeClr val="accent3">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Enhanced Service Desk: reporting / triaging of all incidents to resolution, 4th line / service desk-to-service desk support</a:t>
            </a:r>
          </a:p>
        </p:txBody>
      </p:sp>
      <p:sp>
        <p:nvSpPr>
          <p:cNvPr id="169" name="Text Placeholder 1">
            <a:extLst>
              <a:ext uri="{FF2B5EF4-FFF2-40B4-BE49-F238E27FC236}">
                <a16:creationId xmlns:a16="http://schemas.microsoft.com/office/drawing/2014/main" id="{2216C454-F38E-4411-BFAB-501D4909BB37}"/>
              </a:ext>
            </a:extLst>
          </p:cNvPr>
          <p:cNvSpPr>
            <a:spLocks noGrp="1"/>
          </p:cNvSpPr>
          <p:nvPr>
            <p:custDataLst>
              <p:tags r:id="rId98"/>
            </p:custDataLst>
          </p:nvPr>
        </p:nvSpPr>
        <p:spPr bwMode="gray">
          <a:xfrm>
            <a:off x="4559098" y="2365860"/>
            <a:ext cx="2304000" cy="144000"/>
          </a:xfrm>
          <a:prstGeom prst="homePlate">
            <a:avLst>
              <a:gd name="adj" fmla="val 26061"/>
            </a:avLst>
          </a:prstGeom>
          <a:solidFill>
            <a:srgbClr val="92D050"/>
          </a:solidFill>
          <a:ln w="9525">
            <a:solidFill>
              <a:schemeClr val="accent4">
                <a:lumMod val="75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IG defined to support secondary uses (SUS)</a:t>
            </a:r>
          </a:p>
        </p:txBody>
      </p:sp>
      <p:sp>
        <p:nvSpPr>
          <p:cNvPr id="170" name="Text Placeholder 1">
            <a:extLst>
              <a:ext uri="{FF2B5EF4-FFF2-40B4-BE49-F238E27FC236}">
                <a16:creationId xmlns:a16="http://schemas.microsoft.com/office/drawing/2014/main" id="{4BAE39C6-9F2F-4AFD-A4C8-402CD62122BC}"/>
              </a:ext>
            </a:extLst>
          </p:cNvPr>
          <p:cNvSpPr>
            <a:spLocks noGrp="1"/>
          </p:cNvSpPr>
          <p:nvPr>
            <p:custDataLst>
              <p:tags r:id="rId99"/>
            </p:custDataLst>
          </p:nvPr>
        </p:nvSpPr>
        <p:spPr bwMode="gray">
          <a:xfrm>
            <a:off x="3105966" y="4975181"/>
            <a:ext cx="720000" cy="261938"/>
          </a:xfrm>
          <a:prstGeom prst="homePlate">
            <a:avLst>
              <a:gd name="adj" fmla="val 26061"/>
            </a:avLst>
          </a:prstGeom>
          <a:solidFill>
            <a:srgbClr val="00B050"/>
          </a:solidFill>
          <a:ln w="9525">
            <a:solidFill>
              <a:srgbClr val="006F50"/>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National requirements</a:t>
            </a:r>
          </a:p>
        </p:txBody>
      </p:sp>
      <p:sp>
        <p:nvSpPr>
          <p:cNvPr id="171" name="Text Placeholder 1">
            <a:extLst>
              <a:ext uri="{FF2B5EF4-FFF2-40B4-BE49-F238E27FC236}">
                <a16:creationId xmlns:a16="http://schemas.microsoft.com/office/drawing/2014/main" id="{E3172711-E3FE-4B40-BD71-3807514E3BFF}"/>
              </a:ext>
            </a:extLst>
          </p:cNvPr>
          <p:cNvSpPr>
            <a:spLocks noGrp="1"/>
          </p:cNvSpPr>
          <p:nvPr>
            <p:custDataLst>
              <p:tags r:id="rId100"/>
            </p:custDataLst>
          </p:nvPr>
        </p:nvSpPr>
        <p:spPr bwMode="gray">
          <a:xfrm>
            <a:off x="3870009" y="4834264"/>
            <a:ext cx="1728000" cy="144000"/>
          </a:xfrm>
          <a:prstGeom prst="homePlate">
            <a:avLst>
              <a:gd name="adj" fmla="val 26061"/>
            </a:avLst>
          </a:prstGeom>
          <a:solidFill>
            <a:srgbClr val="00B050"/>
          </a:solidFill>
          <a:ln w="9525">
            <a:solidFill>
              <a:srgbClr val="006F50"/>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Define ICS data platform requirements</a:t>
            </a:r>
          </a:p>
        </p:txBody>
      </p:sp>
      <p:sp>
        <p:nvSpPr>
          <p:cNvPr id="172" name="Text Placeholder 1">
            <a:extLst>
              <a:ext uri="{FF2B5EF4-FFF2-40B4-BE49-F238E27FC236}">
                <a16:creationId xmlns:a16="http://schemas.microsoft.com/office/drawing/2014/main" id="{74E64B0A-EC7E-45E6-A14B-7B0D6D574788}"/>
              </a:ext>
            </a:extLst>
          </p:cNvPr>
          <p:cNvSpPr>
            <a:spLocks noGrp="1"/>
          </p:cNvSpPr>
          <p:nvPr>
            <p:custDataLst>
              <p:tags r:id="rId101"/>
            </p:custDataLst>
          </p:nvPr>
        </p:nvSpPr>
        <p:spPr bwMode="gray">
          <a:xfrm>
            <a:off x="4134274" y="5010933"/>
            <a:ext cx="1476000" cy="144000"/>
          </a:xfrm>
          <a:prstGeom prst="homePlate">
            <a:avLst>
              <a:gd name="adj" fmla="val 26061"/>
            </a:avLst>
          </a:prstGeom>
          <a:solidFill>
            <a:srgbClr val="00B050"/>
          </a:solidFill>
          <a:ln w="9525">
            <a:solidFill>
              <a:srgbClr val="006F50"/>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Market research</a:t>
            </a:r>
          </a:p>
        </p:txBody>
      </p:sp>
      <p:sp>
        <p:nvSpPr>
          <p:cNvPr id="173" name="Text Placeholder 1">
            <a:extLst>
              <a:ext uri="{FF2B5EF4-FFF2-40B4-BE49-F238E27FC236}">
                <a16:creationId xmlns:a16="http://schemas.microsoft.com/office/drawing/2014/main" id="{C075BE9D-7AEE-497A-8FF0-9952C06E008D}"/>
              </a:ext>
            </a:extLst>
          </p:cNvPr>
          <p:cNvSpPr>
            <a:spLocks noGrp="1"/>
          </p:cNvSpPr>
          <p:nvPr>
            <p:custDataLst>
              <p:tags r:id="rId102"/>
            </p:custDataLst>
          </p:nvPr>
        </p:nvSpPr>
        <p:spPr bwMode="gray">
          <a:xfrm>
            <a:off x="3868667" y="5198169"/>
            <a:ext cx="1368000" cy="144000"/>
          </a:xfrm>
          <a:prstGeom prst="homePlate">
            <a:avLst>
              <a:gd name="adj" fmla="val 26061"/>
            </a:avLst>
          </a:prstGeom>
          <a:solidFill>
            <a:srgbClr val="00B050"/>
          </a:solidFill>
          <a:ln w="9525">
            <a:solidFill>
              <a:srgbClr val="006F50"/>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Data quality improvement plan</a:t>
            </a:r>
          </a:p>
        </p:txBody>
      </p:sp>
      <p:sp>
        <p:nvSpPr>
          <p:cNvPr id="175" name="Text Placeholder 1">
            <a:extLst>
              <a:ext uri="{FF2B5EF4-FFF2-40B4-BE49-F238E27FC236}">
                <a16:creationId xmlns:a16="http://schemas.microsoft.com/office/drawing/2014/main" id="{53B9AD78-8EB7-440A-8045-A5C3B6B7E14D}"/>
              </a:ext>
            </a:extLst>
          </p:cNvPr>
          <p:cNvSpPr>
            <a:spLocks noGrp="1"/>
          </p:cNvSpPr>
          <p:nvPr>
            <p:custDataLst>
              <p:tags r:id="rId103"/>
            </p:custDataLst>
          </p:nvPr>
        </p:nvSpPr>
        <p:spPr bwMode="gray">
          <a:xfrm>
            <a:off x="5273264" y="5195074"/>
            <a:ext cx="6732000" cy="144000"/>
          </a:xfrm>
          <a:prstGeom prst="homePlate">
            <a:avLst>
              <a:gd name="adj" fmla="val 26061"/>
            </a:avLst>
          </a:prstGeom>
          <a:solidFill>
            <a:srgbClr val="00B050"/>
          </a:solidFill>
          <a:ln w="9525">
            <a:solidFill>
              <a:srgbClr val="006F50"/>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700" dirty="0">
                <a:solidFill>
                  <a:schemeClr val="bg1"/>
                </a:solidFill>
                <a:latin typeface="Roboto Regular" panose="02000000000000000000" pitchFamily="2" charset="0"/>
                <a:sym typeface="+mn-lt"/>
              </a:rPr>
              <a:t>implement continuous data quality improvement plan to ensure records are of a suitable quality to share</a:t>
            </a:r>
          </a:p>
        </p:txBody>
      </p:sp>
      <p:sp>
        <p:nvSpPr>
          <p:cNvPr id="176" name="Text Placeholder 1">
            <a:extLst>
              <a:ext uri="{FF2B5EF4-FFF2-40B4-BE49-F238E27FC236}">
                <a16:creationId xmlns:a16="http://schemas.microsoft.com/office/drawing/2014/main" id="{695A2479-9261-4FB7-9DDB-C80AA0DAB302}"/>
              </a:ext>
            </a:extLst>
          </p:cNvPr>
          <p:cNvSpPr>
            <a:spLocks noGrp="1"/>
          </p:cNvSpPr>
          <p:nvPr>
            <p:custDataLst>
              <p:tags r:id="rId104"/>
            </p:custDataLst>
          </p:nvPr>
        </p:nvSpPr>
        <p:spPr bwMode="gray">
          <a:xfrm>
            <a:off x="5617162" y="4831181"/>
            <a:ext cx="6372000" cy="144000"/>
          </a:xfrm>
          <a:prstGeom prst="homePlate">
            <a:avLst>
              <a:gd name="adj" fmla="val 26061"/>
            </a:avLst>
          </a:prstGeom>
          <a:solidFill>
            <a:srgbClr val="00B050"/>
          </a:solidFill>
          <a:ln w="9525">
            <a:solidFill>
              <a:srgbClr val="006F50"/>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Procure cloud data platform etc. to meet informatics requirements and foundational infrastructure for  USCR; ongoing enhancement for future needs</a:t>
            </a:r>
          </a:p>
        </p:txBody>
      </p:sp>
      <p:sp>
        <p:nvSpPr>
          <p:cNvPr id="177" name="Text Placeholder 1">
            <a:extLst>
              <a:ext uri="{FF2B5EF4-FFF2-40B4-BE49-F238E27FC236}">
                <a16:creationId xmlns:a16="http://schemas.microsoft.com/office/drawing/2014/main" id="{1CB7557B-1D08-422F-869A-AB73A7486F1F}"/>
              </a:ext>
            </a:extLst>
          </p:cNvPr>
          <p:cNvSpPr>
            <a:spLocks noGrp="1"/>
          </p:cNvSpPr>
          <p:nvPr>
            <p:custDataLst>
              <p:tags r:id="rId105"/>
            </p:custDataLst>
          </p:nvPr>
        </p:nvSpPr>
        <p:spPr bwMode="gray">
          <a:xfrm>
            <a:off x="3109674" y="5694183"/>
            <a:ext cx="700827" cy="261938"/>
          </a:xfrm>
          <a:prstGeom prst="homePlate">
            <a:avLst>
              <a:gd name="adj" fmla="val 26061"/>
            </a:avLst>
          </a:prstGeom>
          <a:solidFill>
            <a:srgbClr val="7030A0"/>
          </a:solidFill>
          <a:ln w="9525">
            <a:solidFill>
              <a:schemeClr val="accent1">
                <a:lumMod val="50000"/>
              </a:schemeClr>
            </a:solidFill>
            <a:miter lim="800000"/>
          </a:ln>
        </p:spPr>
        <p:txBody>
          <a:bodyPr vert="horz" lIns="0" tIns="46038" rIns="33338"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GB" sz="800" dirty="0">
                <a:solidFill>
                  <a:schemeClr val="bg1"/>
                </a:solidFill>
                <a:latin typeface="Roboto Regular" panose="02000000000000000000" pitchFamily="2" charset="0"/>
                <a:sym typeface="+mn-lt"/>
              </a:rPr>
              <a:t>Maturity/</a:t>
            </a:r>
          </a:p>
          <a:p>
            <a:pPr marL="0" indent="0" algn="ctr">
              <a:spcBef>
                <a:spcPct val="0"/>
              </a:spcBef>
              <a:spcAft>
                <a:spcPct val="0"/>
              </a:spcAft>
              <a:buNone/>
            </a:pPr>
            <a:r>
              <a:rPr lang="en-GB" sz="800" dirty="0">
                <a:solidFill>
                  <a:schemeClr val="bg1"/>
                </a:solidFill>
                <a:latin typeface="Roboto Regular" panose="02000000000000000000" pitchFamily="2" charset="0"/>
                <a:sym typeface="+mn-lt"/>
              </a:rPr>
              <a:t>Data quality</a:t>
            </a:r>
          </a:p>
        </p:txBody>
      </p:sp>
      <p:sp>
        <p:nvSpPr>
          <p:cNvPr id="178" name="Text Placeholder 1">
            <a:extLst>
              <a:ext uri="{FF2B5EF4-FFF2-40B4-BE49-F238E27FC236}">
                <a16:creationId xmlns:a16="http://schemas.microsoft.com/office/drawing/2014/main" id="{AE6E92EA-6A34-460F-8E75-4F2DA4091D57}"/>
              </a:ext>
            </a:extLst>
          </p:cNvPr>
          <p:cNvSpPr>
            <a:spLocks noGrp="1"/>
          </p:cNvSpPr>
          <p:nvPr>
            <p:custDataLst>
              <p:tags r:id="rId106"/>
            </p:custDataLst>
          </p:nvPr>
        </p:nvSpPr>
        <p:spPr bwMode="gray">
          <a:xfrm>
            <a:off x="4106375" y="5562374"/>
            <a:ext cx="1116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Clarify platform strategy</a:t>
            </a:r>
          </a:p>
        </p:txBody>
      </p:sp>
      <p:sp>
        <p:nvSpPr>
          <p:cNvPr id="179" name="Text Placeholder 1">
            <a:extLst>
              <a:ext uri="{FF2B5EF4-FFF2-40B4-BE49-F238E27FC236}">
                <a16:creationId xmlns:a16="http://schemas.microsoft.com/office/drawing/2014/main" id="{30FDBC5C-3E67-409E-8EFD-456AE53BF17B}"/>
              </a:ext>
            </a:extLst>
          </p:cNvPr>
          <p:cNvSpPr>
            <a:spLocks noGrp="1"/>
          </p:cNvSpPr>
          <p:nvPr>
            <p:custDataLst>
              <p:tags r:id="rId107"/>
            </p:custDataLst>
          </p:nvPr>
        </p:nvSpPr>
        <p:spPr bwMode="gray">
          <a:xfrm>
            <a:off x="3840759" y="5736567"/>
            <a:ext cx="1620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Establish interoperability workstream</a:t>
            </a:r>
          </a:p>
        </p:txBody>
      </p:sp>
      <p:sp>
        <p:nvSpPr>
          <p:cNvPr id="180" name="Text Placeholder 1">
            <a:extLst>
              <a:ext uri="{FF2B5EF4-FFF2-40B4-BE49-F238E27FC236}">
                <a16:creationId xmlns:a16="http://schemas.microsoft.com/office/drawing/2014/main" id="{F6620229-D6D8-4082-96B3-A56791A030DB}"/>
              </a:ext>
            </a:extLst>
          </p:cNvPr>
          <p:cNvSpPr>
            <a:spLocks noGrp="1"/>
          </p:cNvSpPr>
          <p:nvPr>
            <p:custDataLst>
              <p:tags r:id="rId108"/>
            </p:custDataLst>
          </p:nvPr>
        </p:nvSpPr>
        <p:spPr bwMode="gray">
          <a:xfrm>
            <a:off x="4258775" y="5906407"/>
            <a:ext cx="1764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Build workstream capability and capacity</a:t>
            </a:r>
          </a:p>
        </p:txBody>
      </p:sp>
      <p:sp>
        <p:nvSpPr>
          <p:cNvPr id="181" name="Text Placeholder 1">
            <a:extLst>
              <a:ext uri="{FF2B5EF4-FFF2-40B4-BE49-F238E27FC236}">
                <a16:creationId xmlns:a16="http://schemas.microsoft.com/office/drawing/2014/main" id="{AF796CA8-CB68-4519-A9C9-FC3EFA8B1E5E}"/>
              </a:ext>
            </a:extLst>
          </p:cNvPr>
          <p:cNvSpPr>
            <a:spLocks noGrp="1"/>
          </p:cNvSpPr>
          <p:nvPr>
            <p:custDataLst>
              <p:tags r:id="rId109"/>
            </p:custDataLst>
          </p:nvPr>
        </p:nvSpPr>
        <p:spPr bwMode="gray">
          <a:xfrm>
            <a:off x="5245770" y="5565906"/>
            <a:ext cx="1404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Define ICS-wide requirements</a:t>
            </a:r>
          </a:p>
        </p:txBody>
      </p:sp>
      <p:sp>
        <p:nvSpPr>
          <p:cNvPr id="182" name="Text Placeholder 1">
            <a:extLst>
              <a:ext uri="{FF2B5EF4-FFF2-40B4-BE49-F238E27FC236}">
                <a16:creationId xmlns:a16="http://schemas.microsoft.com/office/drawing/2014/main" id="{BA1FBAFD-9228-4B12-82EA-D266C79C7659}"/>
              </a:ext>
            </a:extLst>
          </p:cNvPr>
          <p:cNvSpPr>
            <a:spLocks noGrp="1"/>
          </p:cNvSpPr>
          <p:nvPr>
            <p:custDataLst>
              <p:tags r:id="rId110"/>
            </p:custDataLst>
          </p:nvPr>
        </p:nvSpPr>
        <p:spPr bwMode="gray">
          <a:xfrm>
            <a:off x="5641881" y="5735434"/>
            <a:ext cx="1008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Market research</a:t>
            </a:r>
          </a:p>
        </p:txBody>
      </p:sp>
      <p:sp>
        <p:nvSpPr>
          <p:cNvPr id="183" name="Text Placeholder 1">
            <a:extLst>
              <a:ext uri="{FF2B5EF4-FFF2-40B4-BE49-F238E27FC236}">
                <a16:creationId xmlns:a16="http://schemas.microsoft.com/office/drawing/2014/main" id="{F395B9ED-A6C9-4C9D-9B03-9403DF0F08A8}"/>
              </a:ext>
            </a:extLst>
          </p:cNvPr>
          <p:cNvSpPr>
            <a:spLocks noGrp="1"/>
          </p:cNvSpPr>
          <p:nvPr>
            <p:custDataLst>
              <p:tags r:id="rId111"/>
            </p:custDataLst>
          </p:nvPr>
        </p:nvSpPr>
        <p:spPr bwMode="gray">
          <a:xfrm>
            <a:off x="6668579" y="5569299"/>
            <a:ext cx="900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Procure solution</a:t>
            </a:r>
          </a:p>
        </p:txBody>
      </p:sp>
      <p:sp>
        <p:nvSpPr>
          <p:cNvPr id="184" name="Text Placeholder 1">
            <a:extLst>
              <a:ext uri="{FF2B5EF4-FFF2-40B4-BE49-F238E27FC236}">
                <a16:creationId xmlns:a16="http://schemas.microsoft.com/office/drawing/2014/main" id="{1A047DD7-2FD9-48DA-90C1-7E1C346BF3D2}"/>
              </a:ext>
            </a:extLst>
          </p:cNvPr>
          <p:cNvSpPr>
            <a:spLocks noGrp="1"/>
          </p:cNvSpPr>
          <p:nvPr>
            <p:custDataLst>
              <p:tags r:id="rId112"/>
            </p:custDataLst>
          </p:nvPr>
        </p:nvSpPr>
        <p:spPr bwMode="gray">
          <a:xfrm>
            <a:off x="5270496" y="5393540"/>
            <a:ext cx="1260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Consolidate and standardise</a:t>
            </a:r>
          </a:p>
        </p:txBody>
      </p:sp>
      <p:sp>
        <p:nvSpPr>
          <p:cNvPr id="185" name="Text Placeholder 1">
            <a:extLst>
              <a:ext uri="{FF2B5EF4-FFF2-40B4-BE49-F238E27FC236}">
                <a16:creationId xmlns:a16="http://schemas.microsoft.com/office/drawing/2014/main" id="{FBE8172F-8802-47B0-A876-67C269757207}"/>
              </a:ext>
            </a:extLst>
          </p:cNvPr>
          <p:cNvSpPr>
            <a:spLocks noGrp="1"/>
          </p:cNvSpPr>
          <p:nvPr>
            <p:custDataLst>
              <p:tags r:id="rId113"/>
            </p:custDataLst>
          </p:nvPr>
        </p:nvSpPr>
        <p:spPr bwMode="gray">
          <a:xfrm>
            <a:off x="7586629" y="5562374"/>
            <a:ext cx="1908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Implement solution from preferred supplier</a:t>
            </a:r>
          </a:p>
        </p:txBody>
      </p:sp>
      <p:sp>
        <p:nvSpPr>
          <p:cNvPr id="186" name="Text Placeholder 1">
            <a:extLst>
              <a:ext uri="{FF2B5EF4-FFF2-40B4-BE49-F238E27FC236}">
                <a16:creationId xmlns:a16="http://schemas.microsoft.com/office/drawing/2014/main" id="{8DE471AD-A463-4A79-9606-C165AC50E7B5}"/>
              </a:ext>
            </a:extLst>
          </p:cNvPr>
          <p:cNvSpPr>
            <a:spLocks noGrp="1"/>
          </p:cNvSpPr>
          <p:nvPr>
            <p:custDataLst>
              <p:tags r:id="rId114"/>
            </p:custDataLst>
          </p:nvPr>
        </p:nvSpPr>
        <p:spPr bwMode="gray">
          <a:xfrm>
            <a:off x="7753406" y="5894658"/>
            <a:ext cx="4248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Ongoing development and enhancement of solution, compliance with national and local standards</a:t>
            </a:r>
          </a:p>
        </p:txBody>
      </p:sp>
      <p:sp>
        <p:nvSpPr>
          <p:cNvPr id="187" name="Text Placeholder 1">
            <a:extLst>
              <a:ext uri="{FF2B5EF4-FFF2-40B4-BE49-F238E27FC236}">
                <a16:creationId xmlns:a16="http://schemas.microsoft.com/office/drawing/2014/main" id="{091564C4-8A02-4889-8872-ED49B8691FBC}"/>
              </a:ext>
            </a:extLst>
          </p:cNvPr>
          <p:cNvSpPr>
            <a:spLocks noGrp="1"/>
          </p:cNvSpPr>
          <p:nvPr>
            <p:custDataLst>
              <p:tags r:id="rId115"/>
            </p:custDataLst>
          </p:nvPr>
        </p:nvSpPr>
        <p:spPr bwMode="gray">
          <a:xfrm>
            <a:off x="6038648" y="5911062"/>
            <a:ext cx="1692000" cy="144000"/>
          </a:xfrm>
          <a:prstGeom prst="homePlate">
            <a:avLst>
              <a:gd name="adj" fmla="val 26061"/>
            </a:avLst>
          </a:prstGeom>
          <a:solidFill>
            <a:srgbClr val="7030A0"/>
          </a:solidFill>
          <a:ln w="9525">
            <a:solidFill>
              <a:schemeClr val="accent1">
                <a:lumMod val="50000"/>
              </a:schemeClr>
            </a:solidFill>
            <a:miter lim="800000"/>
          </a:ln>
        </p:spPr>
        <p:txBody>
          <a:bodyPr vert="horz"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Adopt NHS standards, APIs, principles</a:t>
            </a:r>
          </a:p>
        </p:txBody>
      </p:sp>
      <p:sp>
        <p:nvSpPr>
          <p:cNvPr id="188" name="Text Placeholder 1">
            <a:extLst>
              <a:ext uri="{FF2B5EF4-FFF2-40B4-BE49-F238E27FC236}">
                <a16:creationId xmlns:a16="http://schemas.microsoft.com/office/drawing/2014/main" id="{B46BEBAF-56C4-441F-97D7-F730B4781886}"/>
              </a:ext>
            </a:extLst>
          </p:cNvPr>
          <p:cNvSpPr>
            <a:spLocks noGrp="1"/>
          </p:cNvSpPr>
          <p:nvPr>
            <p:custDataLst>
              <p:tags r:id="rId116"/>
            </p:custDataLst>
          </p:nvPr>
        </p:nvSpPr>
        <p:spPr bwMode="gray">
          <a:xfrm>
            <a:off x="3826848" y="6091847"/>
            <a:ext cx="1260000" cy="262800"/>
          </a:xfrm>
          <a:prstGeom prst="homePlate">
            <a:avLst>
              <a:gd name="adj" fmla="val 26061"/>
            </a:avLst>
          </a:prstGeom>
          <a:solidFill>
            <a:srgbClr val="C00000"/>
          </a:solidFill>
          <a:ln w="9525">
            <a:solidFill>
              <a:srgbClr val="730000"/>
            </a:solidFill>
            <a:miter lim="800000"/>
          </a:ln>
        </p:spPr>
        <p:txBody>
          <a:bodyPr vert="horz" wrap="square"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Define ICS minimum infrastructure requirements</a:t>
            </a:r>
          </a:p>
        </p:txBody>
      </p:sp>
      <p:sp>
        <p:nvSpPr>
          <p:cNvPr id="189" name="Text Placeholder 1">
            <a:extLst>
              <a:ext uri="{FF2B5EF4-FFF2-40B4-BE49-F238E27FC236}">
                <a16:creationId xmlns:a16="http://schemas.microsoft.com/office/drawing/2014/main" id="{EF3FBFD6-14D8-475E-B54F-8BAE13D9F5F9}"/>
              </a:ext>
            </a:extLst>
          </p:cNvPr>
          <p:cNvSpPr>
            <a:spLocks noGrp="1"/>
          </p:cNvSpPr>
          <p:nvPr>
            <p:custDataLst>
              <p:tags r:id="rId117"/>
            </p:custDataLst>
          </p:nvPr>
        </p:nvSpPr>
        <p:spPr bwMode="gray">
          <a:xfrm>
            <a:off x="3833663" y="6383847"/>
            <a:ext cx="1260000" cy="262800"/>
          </a:xfrm>
          <a:prstGeom prst="homePlate">
            <a:avLst>
              <a:gd name="adj" fmla="val 26061"/>
            </a:avLst>
          </a:prstGeom>
          <a:solidFill>
            <a:srgbClr val="C00000"/>
          </a:solidFill>
          <a:ln w="9525">
            <a:solidFill>
              <a:srgbClr val="730000"/>
            </a:solidFill>
            <a:miter lim="800000"/>
          </a:ln>
        </p:spPr>
        <p:txBody>
          <a:bodyPr vert="horz" wrap="square"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All procurement references strategic ICS requirements </a:t>
            </a:r>
          </a:p>
        </p:txBody>
      </p:sp>
      <p:sp>
        <p:nvSpPr>
          <p:cNvPr id="190" name="Text Placeholder 1">
            <a:extLst>
              <a:ext uri="{FF2B5EF4-FFF2-40B4-BE49-F238E27FC236}">
                <a16:creationId xmlns:a16="http://schemas.microsoft.com/office/drawing/2014/main" id="{C3AF211F-8B31-4285-986E-25A5469032D0}"/>
              </a:ext>
            </a:extLst>
          </p:cNvPr>
          <p:cNvSpPr>
            <a:spLocks noGrp="1"/>
          </p:cNvSpPr>
          <p:nvPr>
            <p:custDataLst>
              <p:tags r:id="rId118"/>
            </p:custDataLst>
          </p:nvPr>
        </p:nvSpPr>
        <p:spPr bwMode="gray">
          <a:xfrm>
            <a:off x="5146450" y="6259887"/>
            <a:ext cx="1872000" cy="262800"/>
          </a:xfrm>
          <a:prstGeom prst="homePlate">
            <a:avLst>
              <a:gd name="adj" fmla="val 26061"/>
            </a:avLst>
          </a:prstGeom>
          <a:solidFill>
            <a:srgbClr val="C00000"/>
          </a:solidFill>
          <a:ln w="9525">
            <a:solidFill>
              <a:srgbClr val="730000"/>
            </a:solidFill>
            <a:miter lim="800000"/>
          </a:ln>
        </p:spPr>
        <p:txBody>
          <a:bodyPr vert="horz" wrap="square"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Define infrastructure to support ICS-wide integrated working and collaboration</a:t>
            </a:r>
          </a:p>
        </p:txBody>
      </p:sp>
      <p:sp>
        <p:nvSpPr>
          <p:cNvPr id="191" name="Text Placeholder 1">
            <a:extLst>
              <a:ext uri="{FF2B5EF4-FFF2-40B4-BE49-F238E27FC236}">
                <a16:creationId xmlns:a16="http://schemas.microsoft.com/office/drawing/2014/main" id="{76B94127-1A48-4F69-9B49-1130EB04BDE4}"/>
              </a:ext>
            </a:extLst>
          </p:cNvPr>
          <p:cNvSpPr>
            <a:spLocks noGrp="1"/>
          </p:cNvSpPr>
          <p:nvPr>
            <p:custDataLst>
              <p:tags r:id="rId119"/>
            </p:custDataLst>
          </p:nvPr>
        </p:nvSpPr>
        <p:spPr bwMode="gray">
          <a:xfrm>
            <a:off x="5146450" y="6551987"/>
            <a:ext cx="3903800" cy="144000"/>
          </a:xfrm>
          <a:prstGeom prst="homePlate">
            <a:avLst>
              <a:gd name="adj" fmla="val 26061"/>
            </a:avLst>
          </a:prstGeom>
          <a:solidFill>
            <a:srgbClr val="C00000"/>
          </a:solidFill>
          <a:ln w="9525">
            <a:solidFill>
              <a:srgbClr val="730000"/>
            </a:solidFill>
            <a:miter lim="800000"/>
          </a:ln>
        </p:spPr>
        <p:txBody>
          <a:bodyPr vert="horz" wrap="square"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Provide secure, seamless access to networks, systems, unified communications for all users </a:t>
            </a:r>
          </a:p>
        </p:txBody>
      </p:sp>
      <p:sp>
        <p:nvSpPr>
          <p:cNvPr id="192" name="Text Placeholder 1">
            <a:extLst>
              <a:ext uri="{FF2B5EF4-FFF2-40B4-BE49-F238E27FC236}">
                <a16:creationId xmlns:a16="http://schemas.microsoft.com/office/drawing/2014/main" id="{C6D959C5-3833-4910-8B2A-3E5BF1DCB4EA}"/>
              </a:ext>
            </a:extLst>
          </p:cNvPr>
          <p:cNvSpPr>
            <a:spLocks noGrp="1"/>
          </p:cNvSpPr>
          <p:nvPr>
            <p:custDataLst>
              <p:tags r:id="rId120"/>
            </p:custDataLst>
          </p:nvPr>
        </p:nvSpPr>
        <p:spPr bwMode="gray">
          <a:xfrm>
            <a:off x="7748623" y="6088437"/>
            <a:ext cx="4248000" cy="144000"/>
          </a:xfrm>
          <a:prstGeom prst="homePlate">
            <a:avLst>
              <a:gd name="adj" fmla="val 26061"/>
            </a:avLst>
          </a:prstGeom>
          <a:solidFill>
            <a:srgbClr val="C00000"/>
          </a:solidFill>
          <a:ln w="9525">
            <a:solidFill>
              <a:srgbClr val="730000"/>
            </a:solidFill>
            <a:miter lim="800000"/>
          </a:ln>
        </p:spPr>
        <p:txBody>
          <a:bodyPr vert="horz" wrap="square"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Exploit advanced technologies e.g., voice recognition, translation, Medical Imaging AI</a:t>
            </a:r>
          </a:p>
        </p:txBody>
      </p:sp>
      <p:sp>
        <p:nvSpPr>
          <p:cNvPr id="193" name="Text Placeholder 1">
            <a:extLst>
              <a:ext uri="{FF2B5EF4-FFF2-40B4-BE49-F238E27FC236}">
                <a16:creationId xmlns:a16="http://schemas.microsoft.com/office/drawing/2014/main" id="{464710CE-17E7-4E16-B4E0-0C5B4B7297CB}"/>
              </a:ext>
            </a:extLst>
          </p:cNvPr>
          <p:cNvSpPr>
            <a:spLocks noGrp="1"/>
          </p:cNvSpPr>
          <p:nvPr>
            <p:custDataLst>
              <p:tags r:id="rId121"/>
            </p:custDataLst>
          </p:nvPr>
        </p:nvSpPr>
        <p:spPr bwMode="gray">
          <a:xfrm>
            <a:off x="8001101" y="6348787"/>
            <a:ext cx="3996000" cy="144000"/>
          </a:xfrm>
          <a:prstGeom prst="homePlate">
            <a:avLst>
              <a:gd name="adj" fmla="val 26061"/>
            </a:avLst>
          </a:prstGeom>
          <a:solidFill>
            <a:srgbClr val="C00000"/>
          </a:solidFill>
          <a:ln w="9525">
            <a:solidFill>
              <a:srgbClr val="730000"/>
            </a:solidFill>
            <a:miter lim="800000"/>
          </a:ln>
        </p:spPr>
        <p:txBody>
          <a:bodyPr vert="horz" wrap="square" lIns="0" tIns="46038" rIns="31750" bIns="46038" numCol="1" spcCol="0" rtlCol="0" anchor="ctr" anchorCtr="0">
            <a:noAutofit/>
          </a:bodyPr>
          <a:lstStyle>
            <a:lvl1pPr marL="180000" indent="-180000" algn="l" defTabSz="914400" rtl="0" eaLnBrk="1" latinLnBrk="0" hangingPunct="1">
              <a:lnSpc>
                <a:spcPct val="90000"/>
              </a:lnSpc>
              <a:spcBef>
                <a:spcPts val="1400"/>
              </a:spcBef>
              <a:buClr>
                <a:srgbClr val="048962"/>
              </a:buClr>
              <a:buSzPct val="100000"/>
              <a:buFont typeface="Arial" pitchFamily="34" charset="0"/>
              <a:buChar char="■"/>
              <a:defRPr sz="1600" kern="1200">
                <a:solidFill>
                  <a:schemeClr val="tx1"/>
                </a:solidFill>
                <a:latin typeface="Arial" pitchFamily="34" charset="0"/>
                <a:ea typeface="+mn-ea"/>
                <a:cs typeface="Arial" pitchFamily="34" charset="0"/>
              </a:defRPr>
            </a:lvl1pPr>
            <a:lvl2pPr marL="310896" indent="-128016" algn="l" defTabSz="914400" rtl="0" eaLnBrk="1" latinLnBrk="0" hangingPunct="1">
              <a:lnSpc>
                <a:spcPct val="90000"/>
              </a:lnSpc>
              <a:spcBef>
                <a:spcPts val="9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2pPr>
            <a:lvl3pPr marL="489600" indent="-180000" algn="l" defTabSz="914400" rtl="0" eaLnBrk="1" latinLnBrk="0" hangingPunct="1">
              <a:lnSpc>
                <a:spcPct val="90000"/>
              </a:lnSpc>
              <a:spcBef>
                <a:spcPts val="6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3pPr>
            <a:lvl4pPr marL="633600" indent="-137160" algn="l" defTabSz="914400" rtl="0" eaLnBrk="1" latinLnBrk="0" hangingPunct="1">
              <a:lnSpc>
                <a:spcPct val="90000"/>
              </a:lnSpc>
              <a:spcBef>
                <a:spcPts val="2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4pPr>
            <a:lvl5pPr marL="770400" indent="-136800" algn="l" defTabSz="914400" rtl="0" eaLnBrk="1" latinLnBrk="0" hangingPunct="1">
              <a:lnSpc>
                <a:spcPct val="90000"/>
              </a:lnSpc>
              <a:spcBef>
                <a:spcPts val="100"/>
              </a:spcBef>
              <a:buClr>
                <a:srgbClr val="04896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700" dirty="0">
                <a:solidFill>
                  <a:schemeClr val="bg1"/>
                </a:solidFill>
                <a:latin typeface="Roboto Regular" panose="02000000000000000000" pitchFamily="2" charset="0"/>
                <a:sym typeface="+mn-lt"/>
              </a:rPr>
              <a:t>Identify opportunities for increased efficiency, consolidation and increased system resilience</a:t>
            </a:r>
          </a:p>
        </p:txBody>
      </p:sp>
    </p:spTree>
    <p:extLst>
      <p:ext uri="{BB962C8B-B14F-4D97-AF65-F5344CB8AC3E}">
        <p14:creationId xmlns:p14="http://schemas.microsoft.com/office/powerpoint/2010/main" val="333716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98098-A306-0C49-9871-851D5F8C0081}"/>
              </a:ext>
            </a:extLst>
          </p:cNvPr>
          <p:cNvSpPr>
            <a:spLocks noGrp="1"/>
          </p:cNvSpPr>
          <p:nvPr>
            <p:ph type="title"/>
          </p:nvPr>
        </p:nvSpPr>
        <p:spPr>
          <a:xfrm>
            <a:off x="371476" y="412690"/>
            <a:ext cx="8550456" cy="802641"/>
          </a:xfrm>
        </p:spPr>
        <p:txBody>
          <a:bodyPr/>
          <a:lstStyle/>
          <a:p>
            <a:r>
              <a:rPr lang="en-US" dirty="0"/>
              <a:t>Proposed Roadmap to integrate digital as enabler of ICS Strategy</a:t>
            </a:r>
          </a:p>
        </p:txBody>
      </p:sp>
      <p:grpSp>
        <p:nvGrpSpPr>
          <p:cNvPr id="5" name="Group 4">
            <a:extLst>
              <a:ext uri="{FF2B5EF4-FFF2-40B4-BE49-F238E27FC236}">
                <a16:creationId xmlns:a16="http://schemas.microsoft.com/office/drawing/2014/main" id="{A31B2764-3AD9-A94D-ADBE-DBE07535141E}"/>
              </a:ext>
            </a:extLst>
          </p:cNvPr>
          <p:cNvGrpSpPr/>
          <p:nvPr/>
        </p:nvGrpSpPr>
        <p:grpSpPr>
          <a:xfrm>
            <a:off x="2182470" y="1303284"/>
            <a:ext cx="9165385" cy="450520"/>
            <a:chOff x="2156220" y="1393371"/>
            <a:chExt cx="8019713" cy="295470"/>
          </a:xfrm>
          <a:noFill/>
        </p:grpSpPr>
        <p:sp>
          <p:nvSpPr>
            <p:cNvPr id="7" name="Rectangle 6">
              <a:extLst>
                <a:ext uri="{FF2B5EF4-FFF2-40B4-BE49-F238E27FC236}">
                  <a16:creationId xmlns:a16="http://schemas.microsoft.com/office/drawing/2014/main" id="{90ED1D51-CD2C-5E45-B4D2-89A410093D3B}"/>
                </a:ext>
              </a:extLst>
            </p:cNvPr>
            <p:cNvSpPr/>
            <p:nvPr/>
          </p:nvSpPr>
          <p:spPr>
            <a:xfrm>
              <a:off x="2156220" y="1393371"/>
              <a:ext cx="1283154" cy="29547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latin typeface="Roboto Regular" panose="02000000000000000000" pitchFamily="2" charset="0"/>
                </a:rPr>
                <a:t>Feb – Apr</a:t>
              </a:r>
            </a:p>
          </p:txBody>
        </p:sp>
        <p:sp>
          <p:nvSpPr>
            <p:cNvPr id="9" name="Rectangle 8">
              <a:extLst>
                <a:ext uri="{FF2B5EF4-FFF2-40B4-BE49-F238E27FC236}">
                  <a16:creationId xmlns:a16="http://schemas.microsoft.com/office/drawing/2014/main" id="{81B6C0C0-6030-E54D-AB14-D4922FA415AF}"/>
                </a:ext>
              </a:extLst>
            </p:cNvPr>
            <p:cNvSpPr/>
            <p:nvPr/>
          </p:nvSpPr>
          <p:spPr>
            <a:xfrm>
              <a:off x="4401740" y="1393371"/>
              <a:ext cx="1283154" cy="29547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latin typeface="Roboto Regular" panose="02000000000000000000" pitchFamily="2" charset="0"/>
                </a:rPr>
                <a:t>May – Aug</a:t>
              </a:r>
            </a:p>
          </p:txBody>
        </p:sp>
        <p:sp>
          <p:nvSpPr>
            <p:cNvPr id="11" name="Rectangle 10">
              <a:extLst>
                <a:ext uri="{FF2B5EF4-FFF2-40B4-BE49-F238E27FC236}">
                  <a16:creationId xmlns:a16="http://schemas.microsoft.com/office/drawing/2014/main" id="{F934CA1B-490C-4549-A090-0B4E588CAD9C}"/>
                </a:ext>
              </a:extLst>
            </p:cNvPr>
            <p:cNvSpPr/>
            <p:nvPr/>
          </p:nvSpPr>
          <p:spPr>
            <a:xfrm>
              <a:off x="6604527" y="1393371"/>
              <a:ext cx="1283154" cy="29547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latin typeface="Roboto Regular" panose="02000000000000000000" pitchFamily="2" charset="0"/>
                </a:rPr>
                <a:t>Sep</a:t>
              </a:r>
            </a:p>
          </p:txBody>
        </p:sp>
        <p:sp>
          <p:nvSpPr>
            <p:cNvPr id="13" name="Rectangle 12">
              <a:extLst>
                <a:ext uri="{FF2B5EF4-FFF2-40B4-BE49-F238E27FC236}">
                  <a16:creationId xmlns:a16="http://schemas.microsoft.com/office/drawing/2014/main" id="{24097B0C-A8A1-4641-B8B5-E8691CDCA073}"/>
                </a:ext>
              </a:extLst>
            </p:cNvPr>
            <p:cNvSpPr/>
            <p:nvPr/>
          </p:nvSpPr>
          <p:spPr>
            <a:xfrm>
              <a:off x="8892779" y="1393371"/>
              <a:ext cx="1283154" cy="29547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latin typeface="Roboto Regular" panose="02000000000000000000" pitchFamily="2" charset="0"/>
                </a:rPr>
                <a:t>Oct – Dec</a:t>
              </a:r>
            </a:p>
          </p:txBody>
        </p:sp>
      </p:grpSp>
      <p:grpSp>
        <p:nvGrpSpPr>
          <p:cNvPr id="86" name="Group 85">
            <a:extLst>
              <a:ext uri="{FF2B5EF4-FFF2-40B4-BE49-F238E27FC236}">
                <a16:creationId xmlns:a16="http://schemas.microsoft.com/office/drawing/2014/main" id="{5FFC8843-2DE7-6A48-8909-2F511475FB20}"/>
              </a:ext>
            </a:extLst>
          </p:cNvPr>
          <p:cNvGrpSpPr/>
          <p:nvPr/>
        </p:nvGrpSpPr>
        <p:grpSpPr>
          <a:xfrm>
            <a:off x="349396" y="1641690"/>
            <a:ext cx="11548381" cy="4759108"/>
            <a:chOff x="349396" y="1753805"/>
            <a:chExt cx="11548381" cy="3359703"/>
          </a:xfrm>
        </p:grpSpPr>
        <p:sp>
          <p:nvSpPr>
            <p:cNvPr id="16" name="Rectangle 15">
              <a:extLst>
                <a:ext uri="{FF2B5EF4-FFF2-40B4-BE49-F238E27FC236}">
                  <a16:creationId xmlns:a16="http://schemas.microsoft.com/office/drawing/2014/main" id="{565931E7-B9A1-C34D-8CE7-13160B52292A}"/>
                </a:ext>
              </a:extLst>
            </p:cNvPr>
            <p:cNvSpPr/>
            <p:nvPr/>
          </p:nvSpPr>
          <p:spPr>
            <a:xfrm>
              <a:off x="349396" y="1753805"/>
              <a:ext cx="1283154"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Roboto Regular" panose="02000000000000000000" pitchFamily="2" charset="0"/>
                </a:rPr>
                <a:t>ICS System</a:t>
              </a:r>
            </a:p>
          </p:txBody>
        </p:sp>
        <p:sp>
          <p:nvSpPr>
            <p:cNvPr id="17" name="Rectangle 16">
              <a:extLst>
                <a:ext uri="{FF2B5EF4-FFF2-40B4-BE49-F238E27FC236}">
                  <a16:creationId xmlns:a16="http://schemas.microsoft.com/office/drawing/2014/main" id="{9A6EA138-95C6-4E49-8F43-106D3C4DB8B2}"/>
                </a:ext>
              </a:extLst>
            </p:cNvPr>
            <p:cNvSpPr/>
            <p:nvPr/>
          </p:nvSpPr>
          <p:spPr>
            <a:xfrm>
              <a:off x="1632549" y="1753805"/>
              <a:ext cx="2566304"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19" name="Rectangle 18">
              <a:extLst>
                <a:ext uri="{FF2B5EF4-FFF2-40B4-BE49-F238E27FC236}">
                  <a16:creationId xmlns:a16="http://schemas.microsoft.com/office/drawing/2014/main" id="{549116BB-CB13-BF4B-AAB9-0C219C136400}"/>
                </a:ext>
              </a:extLst>
            </p:cNvPr>
            <p:cNvSpPr/>
            <p:nvPr/>
          </p:nvSpPr>
          <p:spPr>
            <a:xfrm>
              <a:off x="4198856" y="1753805"/>
              <a:ext cx="3516596"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21" name="Rectangle 20">
              <a:extLst>
                <a:ext uri="{FF2B5EF4-FFF2-40B4-BE49-F238E27FC236}">
                  <a16:creationId xmlns:a16="http://schemas.microsoft.com/office/drawing/2014/main" id="{24BFFB4E-CA5F-5742-A7AE-51FA23550F17}"/>
                </a:ext>
              </a:extLst>
            </p:cNvPr>
            <p:cNvSpPr/>
            <p:nvPr/>
          </p:nvSpPr>
          <p:spPr>
            <a:xfrm>
              <a:off x="7719320" y="1753805"/>
              <a:ext cx="1609998"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23" name="Rectangle 22">
              <a:extLst>
                <a:ext uri="{FF2B5EF4-FFF2-40B4-BE49-F238E27FC236}">
                  <a16:creationId xmlns:a16="http://schemas.microsoft.com/office/drawing/2014/main" id="{6DC54AFA-33FA-D64E-A43A-77BF862929C6}"/>
                </a:ext>
              </a:extLst>
            </p:cNvPr>
            <p:cNvSpPr/>
            <p:nvPr/>
          </p:nvSpPr>
          <p:spPr>
            <a:xfrm>
              <a:off x="9331471" y="1753805"/>
              <a:ext cx="2566306"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26" name="Rectangle 25">
              <a:extLst>
                <a:ext uri="{FF2B5EF4-FFF2-40B4-BE49-F238E27FC236}">
                  <a16:creationId xmlns:a16="http://schemas.microsoft.com/office/drawing/2014/main" id="{A6E0A1DA-DA26-3A42-9361-AB3216C4AE61}"/>
                </a:ext>
              </a:extLst>
            </p:cNvPr>
            <p:cNvSpPr/>
            <p:nvPr/>
          </p:nvSpPr>
          <p:spPr>
            <a:xfrm>
              <a:off x="349396" y="2851706"/>
              <a:ext cx="1283154"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Roboto Regular" panose="02000000000000000000" pitchFamily="2" charset="0"/>
                </a:rPr>
                <a:t>ICS Digital</a:t>
              </a:r>
            </a:p>
          </p:txBody>
        </p:sp>
        <p:sp>
          <p:nvSpPr>
            <p:cNvPr id="27" name="Rectangle 26">
              <a:extLst>
                <a:ext uri="{FF2B5EF4-FFF2-40B4-BE49-F238E27FC236}">
                  <a16:creationId xmlns:a16="http://schemas.microsoft.com/office/drawing/2014/main" id="{ED90BAAB-A11F-B642-980A-4465D9FDF9CD}"/>
                </a:ext>
              </a:extLst>
            </p:cNvPr>
            <p:cNvSpPr/>
            <p:nvPr/>
          </p:nvSpPr>
          <p:spPr>
            <a:xfrm>
              <a:off x="1632549" y="2851706"/>
              <a:ext cx="2566304"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29" name="Rectangle 28">
              <a:extLst>
                <a:ext uri="{FF2B5EF4-FFF2-40B4-BE49-F238E27FC236}">
                  <a16:creationId xmlns:a16="http://schemas.microsoft.com/office/drawing/2014/main" id="{7A929294-3F3A-4D45-B7CC-84B0DA6EACA0}"/>
                </a:ext>
              </a:extLst>
            </p:cNvPr>
            <p:cNvSpPr/>
            <p:nvPr/>
          </p:nvSpPr>
          <p:spPr>
            <a:xfrm>
              <a:off x="4198856" y="2851706"/>
              <a:ext cx="3512728"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31" name="Rectangle 30">
              <a:extLst>
                <a:ext uri="{FF2B5EF4-FFF2-40B4-BE49-F238E27FC236}">
                  <a16:creationId xmlns:a16="http://schemas.microsoft.com/office/drawing/2014/main" id="{9E883E8A-9E8A-D042-A368-A829DF6DD179}"/>
                </a:ext>
              </a:extLst>
            </p:cNvPr>
            <p:cNvSpPr/>
            <p:nvPr/>
          </p:nvSpPr>
          <p:spPr>
            <a:xfrm>
              <a:off x="7719320" y="2851706"/>
              <a:ext cx="1609998"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33" name="Rectangle 32">
              <a:extLst>
                <a:ext uri="{FF2B5EF4-FFF2-40B4-BE49-F238E27FC236}">
                  <a16:creationId xmlns:a16="http://schemas.microsoft.com/office/drawing/2014/main" id="{7C0A7710-45ED-1A48-B3E1-6552360B5633}"/>
                </a:ext>
              </a:extLst>
            </p:cNvPr>
            <p:cNvSpPr/>
            <p:nvPr/>
          </p:nvSpPr>
          <p:spPr>
            <a:xfrm>
              <a:off x="9331471" y="2851706"/>
              <a:ext cx="2566306" cy="109790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36" name="Rectangle 35">
              <a:extLst>
                <a:ext uri="{FF2B5EF4-FFF2-40B4-BE49-F238E27FC236}">
                  <a16:creationId xmlns:a16="http://schemas.microsoft.com/office/drawing/2014/main" id="{912591DE-D56B-5C43-BC2A-F7E3E1BE4CE3}"/>
                </a:ext>
              </a:extLst>
            </p:cNvPr>
            <p:cNvSpPr/>
            <p:nvPr/>
          </p:nvSpPr>
          <p:spPr>
            <a:xfrm>
              <a:off x="349396" y="3941833"/>
              <a:ext cx="1283154" cy="1171675"/>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Roboto Regular" panose="02000000000000000000" pitchFamily="2" charset="0"/>
                </a:rPr>
                <a:t>Organisations</a:t>
              </a:r>
            </a:p>
          </p:txBody>
        </p:sp>
        <p:sp>
          <p:nvSpPr>
            <p:cNvPr id="37" name="Rectangle 36">
              <a:extLst>
                <a:ext uri="{FF2B5EF4-FFF2-40B4-BE49-F238E27FC236}">
                  <a16:creationId xmlns:a16="http://schemas.microsoft.com/office/drawing/2014/main" id="{709E3516-1110-A045-8B8F-7E3D23622D10}"/>
                </a:ext>
              </a:extLst>
            </p:cNvPr>
            <p:cNvSpPr/>
            <p:nvPr/>
          </p:nvSpPr>
          <p:spPr>
            <a:xfrm>
              <a:off x="1632549" y="3941833"/>
              <a:ext cx="2566304" cy="1171675"/>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39" name="Rectangle 38">
              <a:extLst>
                <a:ext uri="{FF2B5EF4-FFF2-40B4-BE49-F238E27FC236}">
                  <a16:creationId xmlns:a16="http://schemas.microsoft.com/office/drawing/2014/main" id="{F9144E03-FF87-9C44-9C5F-0A8009EA2D1A}"/>
                </a:ext>
              </a:extLst>
            </p:cNvPr>
            <p:cNvSpPr/>
            <p:nvPr/>
          </p:nvSpPr>
          <p:spPr>
            <a:xfrm>
              <a:off x="4198855" y="3941833"/>
              <a:ext cx="3512727" cy="1171675"/>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41" name="Rectangle 40">
              <a:extLst>
                <a:ext uri="{FF2B5EF4-FFF2-40B4-BE49-F238E27FC236}">
                  <a16:creationId xmlns:a16="http://schemas.microsoft.com/office/drawing/2014/main" id="{E3CD74E8-5444-EB4D-9F9A-D897C867652C}"/>
                </a:ext>
              </a:extLst>
            </p:cNvPr>
            <p:cNvSpPr/>
            <p:nvPr/>
          </p:nvSpPr>
          <p:spPr>
            <a:xfrm>
              <a:off x="7719320" y="3941833"/>
              <a:ext cx="1609998" cy="1171675"/>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sp>
          <p:nvSpPr>
            <p:cNvPr id="43" name="Rectangle 42">
              <a:extLst>
                <a:ext uri="{FF2B5EF4-FFF2-40B4-BE49-F238E27FC236}">
                  <a16:creationId xmlns:a16="http://schemas.microsoft.com/office/drawing/2014/main" id="{48D6EF63-1DA5-9040-93F9-4B436D417D96}"/>
                </a:ext>
              </a:extLst>
            </p:cNvPr>
            <p:cNvSpPr/>
            <p:nvPr/>
          </p:nvSpPr>
          <p:spPr>
            <a:xfrm>
              <a:off x="9331471" y="3941833"/>
              <a:ext cx="2566306" cy="1171675"/>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Roboto Regular" panose="02000000000000000000" pitchFamily="2" charset="0"/>
              </a:endParaRPr>
            </a:p>
          </p:txBody>
        </p:sp>
      </p:grpSp>
      <p:sp>
        <p:nvSpPr>
          <p:cNvPr id="63" name="Pentagon 62">
            <a:extLst>
              <a:ext uri="{FF2B5EF4-FFF2-40B4-BE49-F238E27FC236}">
                <a16:creationId xmlns:a16="http://schemas.microsoft.com/office/drawing/2014/main" id="{620A551E-3CD3-9641-B445-1B74C9B2EF00}"/>
              </a:ext>
            </a:extLst>
          </p:cNvPr>
          <p:cNvSpPr/>
          <p:nvPr/>
        </p:nvSpPr>
        <p:spPr>
          <a:xfrm>
            <a:off x="1915685" y="1765243"/>
            <a:ext cx="2000031" cy="51116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chemeClr val="bg1"/>
              </a:buClr>
              <a:buFont typeface="Wingdings" pitchFamily="2" charset="2"/>
              <a:buChar char="§"/>
            </a:pPr>
            <a:r>
              <a:rPr lang="en-US" sz="1000" dirty="0">
                <a:latin typeface="Roboto Regular" panose="02000000000000000000" pitchFamily="2" charset="0"/>
              </a:rPr>
              <a:t>ICS system level development</a:t>
            </a:r>
          </a:p>
          <a:p>
            <a:pPr marL="171450" indent="-171450">
              <a:buClr>
                <a:schemeClr val="bg1"/>
              </a:buClr>
              <a:buFont typeface="Wingdings" pitchFamily="2" charset="2"/>
              <a:buChar char="§"/>
            </a:pPr>
            <a:r>
              <a:rPr lang="en-US" sz="1000" dirty="0">
                <a:latin typeface="Roboto Regular" panose="02000000000000000000" pitchFamily="2" charset="0"/>
              </a:rPr>
              <a:t>MSE Partners planning</a:t>
            </a:r>
          </a:p>
        </p:txBody>
      </p:sp>
      <p:sp>
        <p:nvSpPr>
          <p:cNvPr id="69" name="Rectangle 68">
            <a:extLst>
              <a:ext uri="{FF2B5EF4-FFF2-40B4-BE49-F238E27FC236}">
                <a16:creationId xmlns:a16="http://schemas.microsoft.com/office/drawing/2014/main" id="{84388D4E-7713-084F-94A7-D9314C1209FE}"/>
              </a:ext>
            </a:extLst>
          </p:cNvPr>
          <p:cNvSpPr/>
          <p:nvPr/>
        </p:nvSpPr>
        <p:spPr>
          <a:xfrm>
            <a:off x="5732975" y="2721620"/>
            <a:ext cx="1893546" cy="507831"/>
          </a:xfrm>
          <a:prstGeom prst="rect">
            <a:avLst/>
          </a:prstGeom>
        </p:spPr>
        <p:txBody>
          <a:bodyPr wrap="square">
            <a:spAutoFit/>
          </a:bodyPr>
          <a:lstStyle/>
          <a:p>
            <a:pPr marL="90488" lvl="0" indent="-90488">
              <a:buFont typeface="Wingdings" pitchFamily="2" charset="2"/>
              <a:buChar char="§"/>
            </a:pPr>
            <a:r>
              <a:rPr lang="en-US" sz="900" dirty="0">
                <a:solidFill>
                  <a:schemeClr val="accent1"/>
                </a:solidFill>
                <a:latin typeface="Roboto Regular" panose="02000000000000000000" pitchFamily="2" charset="0"/>
                <a:ea typeface="Roboto Regular" panose="02000000000000000000" pitchFamily="2" charset="0"/>
                <a:cs typeface="+mn-cs"/>
              </a:rPr>
              <a:t>Agree ways of working and governance</a:t>
            </a:r>
          </a:p>
          <a:p>
            <a:pPr marL="90488" lvl="0" indent="-90488">
              <a:buFont typeface="Wingdings" pitchFamily="2" charset="2"/>
              <a:buChar char="§"/>
            </a:pPr>
            <a:r>
              <a:rPr lang="en-US" sz="900" dirty="0">
                <a:solidFill>
                  <a:schemeClr val="accent1"/>
                </a:solidFill>
                <a:latin typeface="Roboto Regular" panose="02000000000000000000" pitchFamily="2" charset="0"/>
                <a:ea typeface="Roboto Regular" panose="02000000000000000000" pitchFamily="2" charset="0"/>
                <a:cs typeface="+mn-cs"/>
              </a:rPr>
              <a:t>Joint planning</a:t>
            </a:r>
          </a:p>
        </p:txBody>
      </p:sp>
      <p:sp>
        <p:nvSpPr>
          <p:cNvPr id="87" name="Pentagon 86">
            <a:extLst>
              <a:ext uri="{FF2B5EF4-FFF2-40B4-BE49-F238E27FC236}">
                <a16:creationId xmlns:a16="http://schemas.microsoft.com/office/drawing/2014/main" id="{0BC9CA77-F24E-AD42-AA9B-098076F0F4C5}"/>
              </a:ext>
            </a:extLst>
          </p:cNvPr>
          <p:cNvSpPr/>
          <p:nvPr/>
        </p:nvSpPr>
        <p:spPr>
          <a:xfrm>
            <a:off x="4271165" y="1745824"/>
            <a:ext cx="2898233" cy="38489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ICS operating model implementation and engagement</a:t>
            </a:r>
          </a:p>
        </p:txBody>
      </p:sp>
      <p:sp>
        <p:nvSpPr>
          <p:cNvPr id="89" name="Pentagon 88">
            <a:extLst>
              <a:ext uri="{FF2B5EF4-FFF2-40B4-BE49-F238E27FC236}">
                <a16:creationId xmlns:a16="http://schemas.microsoft.com/office/drawing/2014/main" id="{AD6A0C3D-E5B0-364B-8630-2C65D62BB4A8}"/>
              </a:ext>
            </a:extLst>
          </p:cNvPr>
          <p:cNvSpPr/>
          <p:nvPr/>
        </p:nvSpPr>
        <p:spPr>
          <a:xfrm>
            <a:off x="4271165" y="2176117"/>
            <a:ext cx="2997751" cy="4819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chemeClr val="bg1"/>
              </a:buClr>
              <a:buFont typeface="Wingdings" pitchFamily="2" charset="2"/>
              <a:buChar char="§"/>
            </a:pPr>
            <a:r>
              <a:rPr lang="en-US" sz="1000" dirty="0">
                <a:latin typeface="Roboto Regular" panose="02000000000000000000" pitchFamily="2" charset="0"/>
              </a:rPr>
              <a:t>MSE Partners Programme set up</a:t>
            </a:r>
          </a:p>
          <a:p>
            <a:pPr marL="171450" indent="-171450">
              <a:buClr>
                <a:schemeClr val="bg1"/>
              </a:buClr>
              <a:buFont typeface="Wingdings" pitchFamily="2" charset="2"/>
              <a:buChar char="§"/>
            </a:pPr>
            <a:r>
              <a:rPr lang="en-US" sz="1000" dirty="0">
                <a:latin typeface="Roboto Regular" panose="02000000000000000000" pitchFamily="2" charset="0"/>
              </a:rPr>
              <a:t>Initial service line approach established</a:t>
            </a:r>
          </a:p>
        </p:txBody>
      </p:sp>
      <p:sp>
        <p:nvSpPr>
          <p:cNvPr id="90" name="Up-Down Arrow 89">
            <a:extLst>
              <a:ext uri="{FF2B5EF4-FFF2-40B4-BE49-F238E27FC236}">
                <a16:creationId xmlns:a16="http://schemas.microsoft.com/office/drawing/2014/main" id="{16D0BC56-1156-B041-BC19-F8E4BB04DA6E}"/>
              </a:ext>
            </a:extLst>
          </p:cNvPr>
          <p:cNvSpPr/>
          <p:nvPr/>
        </p:nvSpPr>
        <p:spPr>
          <a:xfrm>
            <a:off x="5568079" y="2792157"/>
            <a:ext cx="208968" cy="40777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91" name="Pentagon 90">
            <a:extLst>
              <a:ext uri="{FF2B5EF4-FFF2-40B4-BE49-F238E27FC236}">
                <a16:creationId xmlns:a16="http://schemas.microsoft.com/office/drawing/2014/main" id="{EEB8141D-A27E-1C4F-80F2-6F66B706BFFE}"/>
              </a:ext>
            </a:extLst>
          </p:cNvPr>
          <p:cNvSpPr/>
          <p:nvPr/>
        </p:nvSpPr>
        <p:spPr>
          <a:xfrm>
            <a:off x="7761311" y="2262919"/>
            <a:ext cx="1754923" cy="1076157"/>
          </a:xfrm>
          <a:prstGeom prst="homePlate">
            <a:avLst>
              <a:gd name="adj" fmla="val 31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Proposed collaborative ICS programme prioritisation exercise</a:t>
            </a:r>
          </a:p>
          <a:p>
            <a:pPr marL="171450" indent="-171450">
              <a:buClr>
                <a:schemeClr val="bg1"/>
              </a:buClr>
              <a:buFont typeface="Wingdings" pitchFamily="2" charset="2"/>
              <a:buChar char="§"/>
            </a:pPr>
            <a:r>
              <a:rPr lang="en-US" sz="1000" dirty="0">
                <a:latin typeface="Roboto Regular" panose="02000000000000000000" pitchFamily="2" charset="0"/>
              </a:rPr>
              <a:t>MSE partners</a:t>
            </a:r>
          </a:p>
          <a:p>
            <a:pPr marL="171450" indent="-171450">
              <a:buClr>
                <a:schemeClr val="bg1"/>
              </a:buClr>
              <a:buFont typeface="Wingdings" pitchFamily="2" charset="2"/>
              <a:buChar char="§"/>
            </a:pPr>
            <a:r>
              <a:rPr lang="en-US" sz="1000" dirty="0">
                <a:latin typeface="Roboto Regular" panose="02000000000000000000" pitchFamily="2" charset="0"/>
              </a:rPr>
              <a:t>Service lines</a:t>
            </a:r>
          </a:p>
          <a:p>
            <a:pPr marL="171450" indent="-171450">
              <a:buClr>
                <a:schemeClr val="bg1"/>
              </a:buClr>
              <a:buFont typeface="Wingdings" pitchFamily="2" charset="2"/>
              <a:buChar char="§"/>
            </a:pPr>
            <a:r>
              <a:rPr lang="en-US" sz="1000" dirty="0">
                <a:latin typeface="Roboto Regular" panose="02000000000000000000" pitchFamily="2" charset="0"/>
              </a:rPr>
              <a:t>Digital and other functions</a:t>
            </a:r>
          </a:p>
        </p:txBody>
      </p:sp>
      <p:sp>
        <p:nvSpPr>
          <p:cNvPr id="92" name="Pentagon 91">
            <a:extLst>
              <a:ext uri="{FF2B5EF4-FFF2-40B4-BE49-F238E27FC236}">
                <a16:creationId xmlns:a16="http://schemas.microsoft.com/office/drawing/2014/main" id="{202B8463-4C08-8D49-BC44-DF87911A1692}"/>
              </a:ext>
            </a:extLst>
          </p:cNvPr>
          <p:cNvSpPr/>
          <p:nvPr/>
        </p:nvSpPr>
        <p:spPr>
          <a:xfrm>
            <a:off x="1915685" y="3256615"/>
            <a:ext cx="2000031" cy="38489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chemeClr val="bg1"/>
              </a:buClr>
              <a:buFont typeface="Wingdings" pitchFamily="2" charset="2"/>
              <a:buChar char="§"/>
            </a:pPr>
            <a:r>
              <a:rPr lang="en-US" sz="1000" dirty="0">
                <a:latin typeface="Roboto Regular" panose="02000000000000000000" pitchFamily="2" charset="0"/>
              </a:rPr>
              <a:t>ICS Digital Strategy</a:t>
            </a:r>
          </a:p>
        </p:txBody>
      </p:sp>
      <p:sp>
        <p:nvSpPr>
          <p:cNvPr id="93" name="Pentagon 92">
            <a:extLst>
              <a:ext uri="{FF2B5EF4-FFF2-40B4-BE49-F238E27FC236}">
                <a16:creationId xmlns:a16="http://schemas.microsoft.com/office/drawing/2014/main" id="{2693721A-C794-B74B-B17F-D3346D4605E7}"/>
              </a:ext>
            </a:extLst>
          </p:cNvPr>
          <p:cNvSpPr/>
          <p:nvPr/>
        </p:nvSpPr>
        <p:spPr>
          <a:xfrm>
            <a:off x="4276120" y="3256615"/>
            <a:ext cx="2898233" cy="38489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Establish central digital team and initial operating model</a:t>
            </a:r>
          </a:p>
        </p:txBody>
      </p:sp>
      <p:sp>
        <p:nvSpPr>
          <p:cNvPr id="94" name="Rectangle 93">
            <a:extLst>
              <a:ext uri="{FF2B5EF4-FFF2-40B4-BE49-F238E27FC236}">
                <a16:creationId xmlns:a16="http://schemas.microsoft.com/office/drawing/2014/main" id="{155CDB0A-3D35-7A48-8351-70ECAB281832}"/>
              </a:ext>
            </a:extLst>
          </p:cNvPr>
          <p:cNvSpPr/>
          <p:nvPr/>
        </p:nvSpPr>
        <p:spPr>
          <a:xfrm>
            <a:off x="1915681" y="3634857"/>
            <a:ext cx="1843519" cy="507831"/>
          </a:xfrm>
          <a:prstGeom prst="rect">
            <a:avLst/>
          </a:prstGeom>
        </p:spPr>
        <p:txBody>
          <a:bodyPr wrap="square">
            <a:spAutoFit/>
          </a:bodyPr>
          <a:lstStyle/>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Development</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Engagement</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Creating digital community</a:t>
            </a:r>
          </a:p>
        </p:txBody>
      </p:sp>
      <p:sp>
        <p:nvSpPr>
          <p:cNvPr id="95" name="Rectangle 94">
            <a:extLst>
              <a:ext uri="{FF2B5EF4-FFF2-40B4-BE49-F238E27FC236}">
                <a16:creationId xmlns:a16="http://schemas.microsoft.com/office/drawing/2014/main" id="{8FE22B88-1E6B-5F4B-B11D-E9C8ED106941}"/>
              </a:ext>
            </a:extLst>
          </p:cNvPr>
          <p:cNvSpPr/>
          <p:nvPr/>
        </p:nvSpPr>
        <p:spPr>
          <a:xfrm>
            <a:off x="4276118" y="3634857"/>
            <a:ext cx="1532732" cy="1061829"/>
          </a:xfrm>
          <a:prstGeom prst="rect">
            <a:avLst/>
          </a:prstGeom>
        </p:spPr>
        <p:txBody>
          <a:bodyPr wrap="square">
            <a:spAutoFit/>
          </a:bodyPr>
          <a:lstStyle/>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CDIO and team</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PMO and roadmap</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Governance and practice</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System mapping</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Boost infrastructure programmes</a:t>
            </a:r>
          </a:p>
        </p:txBody>
      </p:sp>
      <p:sp>
        <p:nvSpPr>
          <p:cNvPr id="96" name="Rectangle 95">
            <a:extLst>
              <a:ext uri="{FF2B5EF4-FFF2-40B4-BE49-F238E27FC236}">
                <a16:creationId xmlns:a16="http://schemas.microsoft.com/office/drawing/2014/main" id="{BCF597EB-001B-8D4A-ACA5-10FD19CC392F}"/>
              </a:ext>
            </a:extLst>
          </p:cNvPr>
          <p:cNvSpPr/>
          <p:nvPr/>
        </p:nvSpPr>
        <p:spPr>
          <a:xfrm>
            <a:off x="5735154" y="4230487"/>
            <a:ext cx="1500926" cy="507831"/>
          </a:xfrm>
          <a:prstGeom prst="rect">
            <a:avLst/>
          </a:prstGeom>
        </p:spPr>
        <p:txBody>
          <a:bodyPr wrap="square">
            <a:spAutoFit/>
          </a:bodyPr>
          <a:lstStyle/>
          <a:p>
            <a:pPr marL="90488" lvl="0" indent="-90488">
              <a:buFont typeface="Wingdings" pitchFamily="2" charset="2"/>
              <a:buChar char="§"/>
            </a:pPr>
            <a:r>
              <a:rPr lang="en-US" sz="900" dirty="0">
                <a:solidFill>
                  <a:schemeClr val="accent1"/>
                </a:solidFill>
                <a:latin typeface="Roboto Regular" panose="02000000000000000000" pitchFamily="2" charset="0"/>
                <a:ea typeface="Roboto Regular" panose="02000000000000000000" pitchFamily="2" charset="0"/>
                <a:cs typeface="+mn-cs"/>
              </a:rPr>
              <a:t>Agree ways of working and governance</a:t>
            </a:r>
          </a:p>
          <a:p>
            <a:pPr marL="90488" lvl="0" indent="-90488">
              <a:buFont typeface="Wingdings" pitchFamily="2" charset="2"/>
              <a:buChar char="§"/>
            </a:pPr>
            <a:r>
              <a:rPr lang="en-US" sz="900" dirty="0">
                <a:solidFill>
                  <a:schemeClr val="accent1"/>
                </a:solidFill>
                <a:latin typeface="Roboto Regular" panose="02000000000000000000" pitchFamily="2" charset="0"/>
                <a:ea typeface="Roboto Regular" panose="02000000000000000000" pitchFamily="2" charset="0"/>
                <a:cs typeface="+mn-cs"/>
              </a:rPr>
              <a:t>Joint planning</a:t>
            </a:r>
          </a:p>
        </p:txBody>
      </p:sp>
      <p:sp>
        <p:nvSpPr>
          <p:cNvPr id="97" name="Up-Down Arrow 96">
            <a:extLst>
              <a:ext uri="{FF2B5EF4-FFF2-40B4-BE49-F238E27FC236}">
                <a16:creationId xmlns:a16="http://schemas.microsoft.com/office/drawing/2014/main" id="{091AB909-AC88-034C-A8B0-F581C3B2093F}"/>
              </a:ext>
            </a:extLst>
          </p:cNvPr>
          <p:cNvSpPr/>
          <p:nvPr/>
        </p:nvSpPr>
        <p:spPr>
          <a:xfrm>
            <a:off x="5568079" y="4294453"/>
            <a:ext cx="208968" cy="40777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98" name="Pentagon 97">
            <a:extLst>
              <a:ext uri="{FF2B5EF4-FFF2-40B4-BE49-F238E27FC236}">
                <a16:creationId xmlns:a16="http://schemas.microsoft.com/office/drawing/2014/main" id="{9C69BC21-4525-2744-B75D-C1AA3CECB447}"/>
              </a:ext>
            </a:extLst>
          </p:cNvPr>
          <p:cNvSpPr/>
          <p:nvPr/>
        </p:nvSpPr>
        <p:spPr>
          <a:xfrm>
            <a:off x="7236083" y="4282170"/>
            <a:ext cx="4661694" cy="621383"/>
          </a:xfrm>
          <a:prstGeom prst="homePlate">
            <a:avLst>
              <a:gd name="adj" fmla="val 248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Operationalise cross-system collaborative working practice</a:t>
            </a:r>
          </a:p>
          <a:p>
            <a:pPr marL="171450" indent="-171450">
              <a:buClr>
                <a:schemeClr val="bg1"/>
              </a:buClr>
              <a:buFont typeface="Wingdings" pitchFamily="2" charset="2"/>
              <a:buChar char="§"/>
            </a:pPr>
            <a:r>
              <a:rPr lang="en-US" sz="1000" dirty="0">
                <a:latin typeface="Roboto Regular" panose="02000000000000000000" pitchFamily="2" charset="0"/>
              </a:rPr>
              <a:t>With MSE Partners and individual organisations</a:t>
            </a:r>
          </a:p>
          <a:p>
            <a:pPr marL="171450" indent="-171450">
              <a:buClr>
                <a:schemeClr val="bg1"/>
              </a:buClr>
              <a:buFont typeface="Wingdings" pitchFamily="2" charset="2"/>
              <a:buChar char="§"/>
            </a:pPr>
            <a:r>
              <a:rPr lang="en-US" sz="1000" dirty="0">
                <a:latin typeface="Roboto Regular" panose="02000000000000000000" pitchFamily="2" charset="0"/>
              </a:rPr>
              <a:t>Clinically led, user focused</a:t>
            </a:r>
          </a:p>
        </p:txBody>
      </p:sp>
      <p:sp>
        <p:nvSpPr>
          <p:cNvPr id="99" name="Pentagon 98">
            <a:extLst>
              <a:ext uri="{FF2B5EF4-FFF2-40B4-BE49-F238E27FC236}">
                <a16:creationId xmlns:a16="http://schemas.microsoft.com/office/drawing/2014/main" id="{B3D91C12-8609-304D-B1D9-081699724C39}"/>
              </a:ext>
            </a:extLst>
          </p:cNvPr>
          <p:cNvSpPr/>
          <p:nvPr/>
        </p:nvSpPr>
        <p:spPr>
          <a:xfrm>
            <a:off x="1915685" y="4820698"/>
            <a:ext cx="2000031" cy="38489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Organisation digital strategy development</a:t>
            </a:r>
          </a:p>
        </p:txBody>
      </p:sp>
      <p:sp>
        <p:nvSpPr>
          <p:cNvPr id="100" name="Pentagon 99">
            <a:extLst>
              <a:ext uri="{FF2B5EF4-FFF2-40B4-BE49-F238E27FC236}">
                <a16:creationId xmlns:a16="http://schemas.microsoft.com/office/drawing/2014/main" id="{B9C6AE7B-C834-4C40-85F9-E79799CFF001}"/>
              </a:ext>
            </a:extLst>
          </p:cNvPr>
          <p:cNvSpPr/>
          <p:nvPr/>
        </p:nvSpPr>
        <p:spPr>
          <a:xfrm>
            <a:off x="4311710" y="4820698"/>
            <a:ext cx="2862644" cy="50659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Refine organization digital strategies</a:t>
            </a:r>
          </a:p>
          <a:p>
            <a:pPr>
              <a:buClr>
                <a:schemeClr val="bg1"/>
              </a:buClr>
            </a:pPr>
            <a:r>
              <a:rPr lang="en-US" sz="1000" dirty="0">
                <a:latin typeface="Roboto Regular" panose="02000000000000000000" pitchFamily="2" charset="0"/>
              </a:rPr>
              <a:t>Roadmap organisation role in ICS digital strategy delivery</a:t>
            </a:r>
          </a:p>
        </p:txBody>
      </p:sp>
      <p:sp>
        <p:nvSpPr>
          <p:cNvPr id="101" name="Pentagon 100">
            <a:extLst>
              <a:ext uri="{FF2B5EF4-FFF2-40B4-BE49-F238E27FC236}">
                <a16:creationId xmlns:a16="http://schemas.microsoft.com/office/drawing/2014/main" id="{95931151-F133-0B4D-B034-CB1508CC005B}"/>
              </a:ext>
            </a:extLst>
          </p:cNvPr>
          <p:cNvSpPr/>
          <p:nvPr/>
        </p:nvSpPr>
        <p:spPr>
          <a:xfrm>
            <a:off x="4311710" y="5368243"/>
            <a:ext cx="2862644" cy="38489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Acute and primary care digital collaboration</a:t>
            </a:r>
          </a:p>
        </p:txBody>
      </p:sp>
      <p:sp>
        <p:nvSpPr>
          <p:cNvPr id="102" name="Rectangle 101">
            <a:extLst>
              <a:ext uri="{FF2B5EF4-FFF2-40B4-BE49-F238E27FC236}">
                <a16:creationId xmlns:a16="http://schemas.microsoft.com/office/drawing/2014/main" id="{EF12E762-E9EC-5B45-97DD-4C052D42AC80}"/>
              </a:ext>
            </a:extLst>
          </p:cNvPr>
          <p:cNvSpPr/>
          <p:nvPr/>
        </p:nvSpPr>
        <p:spPr>
          <a:xfrm>
            <a:off x="4276118" y="5738534"/>
            <a:ext cx="2758666" cy="646331"/>
          </a:xfrm>
          <a:prstGeom prst="rect">
            <a:avLst/>
          </a:prstGeom>
        </p:spPr>
        <p:txBody>
          <a:bodyPr wrap="square">
            <a:spAutoFit/>
          </a:bodyPr>
          <a:lstStyle/>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Operating model</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Systems</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Outpatient transformation</a:t>
            </a:r>
          </a:p>
          <a:p>
            <a:pPr marL="90488" lvl="0" indent="-90488">
              <a:buFont typeface="Wingdings" pitchFamily="2" charset="2"/>
              <a:buChar char="§"/>
            </a:pPr>
            <a:r>
              <a:rPr lang="en-US" sz="900" dirty="0">
                <a:latin typeface="Roboto Regular" panose="02000000000000000000" pitchFamily="2" charset="0"/>
                <a:ea typeface="Roboto Regular" panose="02000000000000000000" pitchFamily="2" charset="0"/>
                <a:cs typeface="+mn-cs"/>
              </a:rPr>
              <a:t>Resident service mapping and needs analysis</a:t>
            </a:r>
          </a:p>
        </p:txBody>
      </p:sp>
      <p:sp>
        <p:nvSpPr>
          <p:cNvPr id="103" name="Pentagon 102">
            <a:extLst>
              <a:ext uri="{FF2B5EF4-FFF2-40B4-BE49-F238E27FC236}">
                <a16:creationId xmlns:a16="http://schemas.microsoft.com/office/drawing/2014/main" id="{8318FF68-4823-0648-9748-75741D472050}"/>
              </a:ext>
            </a:extLst>
          </p:cNvPr>
          <p:cNvSpPr/>
          <p:nvPr/>
        </p:nvSpPr>
        <p:spPr>
          <a:xfrm>
            <a:off x="7236083" y="3551817"/>
            <a:ext cx="4606521" cy="517612"/>
          </a:xfrm>
          <a:prstGeom prst="homePlate">
            <a:avLst>
              <a:gd name="adj" fmla="val 22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1000" dirty="0">
                <a:latin typeface="Roboto Regular" panose="02000000000000000000" pitchFamily="2" charset="0"/>
              </a:rPr>
              <a:t>Procure and deliver data platform and shared care record capabilities</a:t>
            </a:r>
          </a:p>
          <a:p>
            <a:pPr>
              <a:buClr>
                <a:schemeClr val="bg1"/>
              </a:buClr>
            </a:pPr>
            <a:r>
              <a:rPr lang="en-US" sz="1000" dirty="0">
                <a:latin typeface="Roboto Regular" panose="02000000000000000000" pitchFamily="2" charset="0"/>
              </a:rPr>
              <a:t>Resident service and digital inclusion strategy</a:t>
            </a:r>
          </a:p>
        </p:txBody>
      </p:sp>
    </p:spTree>
    <p:extLst>
      <p:ext uri="{BB962C8B-B14F-4D97-AF65-F5344CB8AC3E}">
        <p14:creationId xmlns:p14="http://schemas.microsoft.com/office/powerpoint/2010/main" val="2648907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2DD7-136A-4D48-A4F8-693F1B59208E}"/>
              </a:ext>
            </a:extLst>
          </p:cNvPr>
          <p:cNvSpPr>
            <a:spLocks noGrp="1"/>
          </p:cNvSpPr>
          <p:nvPr>
            <p:ph type="title"/>
          </p:nvPr>
        </p:nvSpPr>
        <p:spPr>
          <a:xfrm>
            <a:off x="371475" y="412690"/>
            <a:ext cx="10161935" cy="802641"/>
          </a:xfrm>
        </p:spPr>
        <p:txBody>
          <a:bodyPr/>
          <a:lstStyle/>
          <a:p>
            <a:r>
              <a:rPr lang="en-US" dirty="0">
                <a:cs typeface="Times New Roman"/>
              </a:rPr>
              <a:t>Proposed Timelines for Strategy Delivery</a:t>
            </a:r>
            <a:endParaRPr lang="en-US" dirty="0"/>
          </a:p>
        </p:txBody>
      </p:sp>
      <p:sp>
        <p:nvSpPr>
          <p:cNvPr id="10" name="Rectangle 9">
            <a:extLst>
              <a:ext uri="{FF2B5EF4-FFF2-40B4-BE49-F238E27FC236}">
                <a16:creationId xmlns:a16="http://schemas.microsoft.com/office/drawing/2014/main" id="{F4971525-B8BB-C849-AA1A-709EF2F9CC02}"/>
              </a:ext>
            </a:extLst>
          </p:cNvPr>
          <p:cNvSpPr/>
          <p:nvPr/>
        </p:nvSpPr>
        <p:spPr>
          <a:xfrm>
            <a:off x="441270" y="5203096"/>
            <a:ext cx="2196609" cy="1018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Regular" panose="02000000000000000000" pitchFamily="2" charset="0"/>
              </a:rPr>
              <a:t>Effective leadership, strong governance and partnership working</a:t>
            </a:r>
          </a:p>
        </p:txBody>
      </p:sp>
      <p:sp>
        <p:nvSpPr>
          <p:cNvPr id="12" name="Rectangle 11">
            <a:extLst>
              <a:ext uri="{FF2B5EF4-FFF2-40B4-BE49-F238E27FC236}">
                <a16:creationId xmlns:a16="http://schemas.microsoft.com/office/drawing/2014/main" id="{0A115F01-59B9-7F44-A69E-CE8626492441}"/>
              </a:ext>
            </a:extLst>
          </p:cNvPr>
          <p:cNvSpPr/>
          <p:nvPr/>
        </p:nvSpPr>
        <p:spPr>
          <a:xfrm>
            <a:off x="441270" y="1744395"/>
            <a:ext cx="2196609"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Digital services </a:t>
            </a:r>
            <a:br>
              <a:rPr lang="en-US" sz="1600" dirty="0">
                <a:solidFill>
                  <a:schemeClr val="bg1"/>
                </a:solidFill>
                <a:latin typeface="Roboto Regular" panose="02000000000000000000" pitchFamily="2" charset="0"/>
              </a:rPr>
            </a:br>
            <a:r>
              <a:rPr lang="en-US" sz="1600" dirty="0">
                <a:solidFill>
                  <a:schemeClr val="bg1"/>
                </a:solidFill>
                <a:latin typeface="Roboto Regular" panose="02000000000000000000" pitchFamily="2" charset="0"/>
              </a:rPr>
              <a:t>and infrastructure</a:t>
            </a:r>
          </a:p>
        </p:txBody>
      </p:sp>
      <p:sp>
        <p:nvSpPr>
          <p:cNvPr id="13" name="Rectangle 12">
            <a:extLst>
              <a:ext uri="{FF2B5EF4-FFF2-40B4-BE49-F238E27FC236}">
                <a16:creationId xmlns:a16="http://schemas.microsoft.com/office/drawing/2014/main" id="{EA12F0A8-5292-D14B-814E-262B1F32DB3A}"/>
              </a:ext>
            </a:extLst>
          </p:cNvPr>
          <p:cNvSpPr/>
          <p:nvPr/>
        </p:nvSpPr>
        <p:spPr>
          <a:xfrm>
            <a:off x="441270" y="2897851"/>
            <a:ext cx="2196609"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Digital capabilities </a:t>
            </a:r>
            <a:br>
              <a:rPr lang="en-US" sz="1600" dirty="0">
                <a:solidFill>
                  <a:schemeClr val="bg1"/>
                </a:solidFill>
                <a:latin typeface="Roboto Regular" panose="02000000000000000000" pitchFamily="2" charset="0"/>
              </a:rPr>
            </a:br>
            <a:r>
              <a:rPr lang="en-US" sz="1600" dirty="0">
                <a:solidFill>
                  <a:schemeClr val="bg1"/>
                </a:solidFill>
                <a:latin typeface="Roboto Regular" panose="02000000000000000000" pitchFamily="2" charset="0"/>
              </a:rPr>
              <a:t>and capacity</a:t>
            </a:r>
          </a:p>
        </p:txBody>
      </p:sp>
      <p:sp>
        <p:nvSpPr>
          <p:cNvPr id="14" name="Rectangle 13">
            <a:extLst>
              <a:ext uri="{FF2B5EF4-FFF2-40B4-BE49-F238E27FC236}">
                <a16:creationId xmlns:a16="http://schemas.microsoft.com/office/drawing/2014/main" id="{BEE256DD-A3C2-1A4B-8BD2-D7BE20D3ABDE}"/>
              </a:ext>
            </a:extLst>
          </p:cNvPr>
          <p:cNvSpPr/>
          <p:nvPr/>
        </p:nvSpPr>
        <p:spPr>
          <a:xfrm>
            <a:off x="441270" y="4052425"/>
            <a:ext cx="2196609"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Innovation and work with third parties</a:t>
            </a:r>
          </a:p>
        </p:txBody>
      </p:sp>
      <p:sp>
        <p:nvSpPr>
          <p:cNvPr id="15" name="TextBox 14">
            <a:extLst>
              <a:ext uri="{FF2B5EF4-FFF2-40B4-BE49-F238E27FC236}">
                <a16:creationId xmlns:a16="http://schemas.microsoft.com/office/drawing/2014/main" id="{60059F01-9E99-AE44-9387-B1154D7FB041}"/>
              </a:ext>
            </a:extLst>
          </p:cNvPr>
          <p:cNvSpPr txBox="1"/>
          <p:nvPr/>
        </p:nvSpPr>
        <p:spPr>
          <a:xfrm>
            <a:off x="441270" y="1316925"/>
            <a:ext cx="2196609" cy="369332"/>
          </a:xfrm>
          <a:prstGeom prst="rect">
            <a:avLst/>
          </a:prstGeom>
          <a:noFill/>
        </p:spPr>
        <p:txBody>
          <a:bodyPr wrap="square" lIns="91440" tIns="45720" rIns="91440" bIns="45720" rtlCol="0" anchor="t">
            <a:spAutoFit/>
          </a:bodyPr>
          <a:lstStyle/>
          <a:p>
            <a:pPr algn="ctr"/>
            <a:r>
              <a:rPr lang="en-GB" sz="1800" dirty="0">
                <a:solidFill>
                  <a:schemeClr val="tx2"/>
                </a:solidFill>
                <a:latin typeface="Roboto Regular" panose="02000000000000000000" pitchFamily="2" charset="0"/>
                <a:ea typeface="Roboto Regular" panose="02000000000000000000" pitchFamily="2" charset="0"/>
              </a:rPr>
              <a:t>Digitise</a:t>
            </a:r>
          </a:p>
        </p:txBody>
      </p:sp>
      <p:sp>
        <p:nvSpPr>
          <p:cNvPr id="18" name="TextBox 17">
            <a:extLst>
              <a:ext uri="{FF2B5EF4-FFF2-40B4-BE49-F238E27FC236}">
                <a16:creationId xmlns:a16="http://schemas.microsoft.com/office/drawing/2014/main" id="{D5EDAC6E-0637-CA47-B24A-36A9E9092E2F}"/>
              </a:ext>
            </a:extLst>
          </p:cNvPr>
          <p:cNvSpPr txBox="1"/>
          <p:nvPr/>
        </p:nvSpPr>
        <p:spPr>
          <a:xfrm>
            <a:off x="2819930" y="1316925"/>
            <a:ext cx="2901413" cy="369332"/>
          </a:xfrm>
          <a:prstGeom prst="rect">
            <a:avLst/>
          </a:prstGeom>
          <a:noFill/>
        </p:spPr>
        <p:txBody>
          <a:bodyPr wrap="square" lIns="91440" tIns="45720" rIns="91440" bIns="45720" rtlCol="0" anchor="t">
            <a:spAutoFit/>
          </a:bodyPr>
          <a:lstStyle/>
          <a:p>
            <a:pPr algn="ctr"/>
            <a:r>
              <a:rPr lang="en-GB" sz="1800" dirty="0">
                <a:solidFill>
                  <a:schemeClr val="tx2"/>
                </a:solidFill>
                <a:latin typeface="Roboto Regular" panose="02000000000000000000" pitchFamily="2" charset="0"/>
                <a:ea typeface="Roboto Regular" panose="02000000000000000000" pitchFamily="2" charset="0"/>
              </a:rPr>
              <a:t>3 months</a:t>
            </a:r>
          </a:p>
        </p:txBody>
      </p:sp>
      <p:sp>
        <p:nvSpPr>
          <p:cNvPr id="19" name="TextBox 18">
            <a:extLst>
              <a:ext uri="{FF2B5EF4-FFF2-40B4-BE49-F238E27FC236}">
                <a16:creationId xmlns:a16="http://schemas.microsoft.com/office/drawing/2014/main" id="{41BDDD11-65E4-CA40-A42F-50251A946690}"/>
              </a:ext>
            </a:extLst>
          </p:cNvPr>
          <p:cNvSpPr txBox="1"/>
          <p:nvPr/>
        </p:nvSpPr>
        <p:spPr>
          <a:xfrm>
            <a:off x="2741782" y="1688395"/>
            <a:ext cx="3044603" cy="1015663"/>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Plan to implement principle and operating model agreed</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Roadmap and resourcing for infrastructure and application delivery</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Mapped existing and planned services</a:t>
            </a:r>
            <a:endParaRPr lang="en-GB" sz="1200" dirty="0">
              <a:solidFill>
                <a:schemeClr val="tx1"/>
              </a:solidFill>
              <a:latin typeface="Roboto Regular" panose="02000000000000000000" pitchFamily="2" charset="0"/>
              <a:ea typeface="Roboto Regular" panose="02000000000000000000" pitchFamily="2" charset="0"/>
            </a:endParaRPr>
          </a:p>
        </p:txBody>
      </p:sp>
      <p:sp>
        <p:nvSpPr>
          <p:cNvPr id="20" name="TextBox 19">
            <a:extLst>
              <a:ext uri="{FF2B5EF4-FFF2-40B4-BE49-F238E27FC236}">
                <a16:creationId xmlns:a16="http://schemas.microsoft.com/office/drawing/2014/main" id="{8A514EE2-E7C3-F646-8273-FC1F6B26E201}"/>
              </a:ext>
            </a:extLst>
          </p:cNvPr>
          <p:cNvSpPr txBox="1"/>
          <p:nvPr/>
        </p:nvSpPr>
        <p:spPr>
          <a:xfrm>
            <a:off x="6194601" y="1316925"/>
            <a:ext cx="2804352" cy="369332"/>
          </a:xfrm>
          <a:prstGeom prst="rect">
            <a:avLst/>
          </a:prstGeom>
          <a:noFill/>
        </p:spPr>
        <p:txBody>
          <a:bodyPr wrap="square" lIns="91440" tIns="45720" rIns="91440" bIns="45720" rtlCol="0" anchor="t">
            <a:spAutoFit/>
          </a:bodyPr>
          <a:lstStyle/>
          <a:p>
            <a:pPr algn="ctr"/>
            <a:r>
              <a:rPr lang="en-GB" sz="1800" dirty="0">
                <a:solidFill>
                  <a:schemeClr val="tx2"/>
                </a:solidFill>
                <a:latin typeface="Roboto Regular" panose="02000000000000000000" pitchFamily="2" charset="0"/>
                <a:ea typeface="Roboto Regular" panose="02000000000000000000" pitchFamily="2" charset="0"/>
              </a:rPr>
              <a:t>1 year </a:t>
            </a:r>
            <a:r>
              <a:rPr lang="en-GB" sz="1400" dirty="0">
                <a:solidFill>
                  <a:schemeClr val="tx2"/>
                </a:solidFill>
                <a:latin typeface="Roboto Regular" panose="02000000000000000000" pitchFamily="2" charset="0"/>
                <a:ea typeface="Roboto Regular" panose="02000000000000000000" pitchFamily="2" charset="0"/>
              </a:rPr>
              <a:t>(as ICS statutory entity)</a:t>
            </a:r>
            <a:endParaRPr lang="en-GB" sz="1800" dirty="0">
              <a:solidFill>
                <a:schemeClr val="tx2"/>
              </a:solidFill>
              <a:latin typeface="Roboto Regular" panose="02000000000000000000" pitchFamily="2" charset="0"/>
              <a:ea typeface="Roboto Regular" panose="02000000000000000000" pitchFamily="2" charset="0"/>
            </a:endParaRPr>
          </a:p>
        </p:txBody>
      </p:sp>
      <p:sp>
        <p:nvSpPr>
          <p:cNvPr id="21" name="TextBox 20">
            <a:extLst>
              <a:ext uri="{FF2B5EF4-FFF2-40B4-BE49-F238E27FC236}">
                <a16:creationId xmlns:a16="http://schemas.microsoft.com/office/drawing/2014/main" id="{B2A61D3B-BBF7-F047-B845-AD81ABC5CC27}"/>
              </a:ext>
            </a:extLst>
          </p:cNvPr>
          <p:cNvSpPr txBox="1"/>
          <p:nvPr/>
        </p:nvSpPr>
        <p:spPr>
          <a:xfrm>
            <a:off x="6165873" y="1688395"/>
            <a:ext cx="2833080" cy="120032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L="171450" indent="-171450">
              <a:buClr>
                <a:schemeClr val="accent1"/>
              </a:buClr>
              <a:buFont typeface="Wingdings" pitchFamily="2" charset="2"/>
              <a:buChar char="§"/>
              <a:defRPr sz="1200">
                <a:latin typeface="+mn-lt"/>
              </a:defRPr>
            </a:lvl1pPr>
          </a:lstStyle>
          <a:p>
            <a:r>
              <a:rPr lang="en-US" dirty="0">
                <a:latin typeface="Roboto Regular" panose="02000000000000000000" pitchFamily="2" charset="0"/>
                <a:ea typeface="Roboto Regular" panose="02000000000000000000" pitchFamily="2" charset="0"/>
              </a:rPr>
              <a:t>MVS1 shared care record in place</a:t>
            </a:r>
          </a:p>
          <a:p>
            <a:r>
              <a:rPr lang="en-US" dirty="0">
                <a:latin typeface="Roboto Regular" panose="02000000000000000000" pitchFamily="2" charset="0"/>
                <a:ea typeface="Roboto Regular" panose="02000000000000000000" pitchFamily="2" charset="0"/>
              </a:rPr>
              <a:t>Data platform procured and development and implementation  plan agreed</a:t>
            </a:r>
          </a:p>
          <a:p>
            <a:r>
              <a:rPr lang="en-US" dirty="0">
                <a:latin typeface="Roboto Regular" panose="02000000000000000000" pitchFamily="2" charset="0"/>
                <a:ea typeface="Roboto Regular" panose="02000000000000000000" pitchFamily="2" charset="0"/>
              </a:rPr>
              <a:t>Increased standards alignment</a:t>
            </a:r>
          </a:p>
          <a:p>
            <a:r>
              <a:rPr lang="en-US" dirty="0">
                <a:latin typeface="Roboto Regular" panose="02000000000000000000" pitchFamily="2" charset="0"/>
                <a:ea typeface="Roboto Regular" panose="02000000000000000000" pitchFamily="2" charset="0"/>
              </a:rPr>
              <a:t>Resident and staff service roadmap</a:t>
            </a:r>
            <a:endParaRPr lang="en-GB" dirty="0">
              <a:latin typeface="Roboto Regular" panose="02000000000000000000" pitchFamily="2" charset="0"/>
              <a:ea typeface="Roboto Regular" panose="02000000000000000000" pitchFamily="2" charset="0"/>
            </a:endParaRPr>
          </a:p>
        </p:txBody>
      </p:sp>
      <p:sp>
        <p:nvSpPr>
          <p:cNvPr id="22" name="TextBox 21">
            <a:extLst>
              <a:ext uri="{FF2B5EF4-FFF2-40B4-BE49-F238E27FC236}">
                <a16:creationId xmlns:a16="http://schemas.microsoft.com/office/drawing/2014/main" id="{1328DFB8-11BE-1C4B-BE88-3E2638775E06}"/>
              </a:ext>
            </a:extLst>
          </p:cNvPr>
          <p:cNvSpPr txBox="1"/>
          <p:nvPr/>
        </p:nvSpPr>
        <p:spPr>
          <a:xfrm>
            <a:off x="9135488" y="1316925"/>
            <a:ext cx="2237220" cy="369332"/>
          </a:xfrm>
          <a:prstGeom prst="rect">
            <a:avLst/>
          </a:prstGeom>
          <a:noFill/>
        </p:spPr>
        <p:txBody>
          <a:bodyPr wrap="square" lIns="91440" tIns="45720" rIns="91440" bIns="45720" rtlCol="0" anchor="t">
            <a:spAutoFit/>
          </a:bodyPr>
          <a:lstStyle/>
          <a:p>
            <a:pPr algn="ctr"/>
            <a:r>
              <a:rPr lang="en-GB" sz="1800" dirty="0">
                <a:solidFill>
                  <a:schemeClr val="tx2"/>
                </a:solidFill>
                <a:latin typeface="Roboto Regular" panose="02000000000000000000" pitchFamily="2" charset="0"/>
                <a:ea typeface="Roboto Regular" panose="02000000000000000000" pitchFamily="2" charset="0"/>
              </a:rPr>
              <a:t>3 years</a:t>
            </a:r>
          </a:p>
        </p:txBody>
      </p:sp>
      <p:sp>
        <p:nvSpPr>
          <p:cNvPr id="24" name="TextBox 23">
            <a:extLst>
              <a:ext uri="{FF2B5EF4-FFF2-40B4-BE49-F238E27FC236}">
                <a16:creationId xmlns:a16="http://schemas.microsoft.com/office/drawing/2014/main" id="{A6E7FDC3-D520-CE45-A1BD-62F175A151D9}"/>
              </a:ext>
            </a:extLst>
          </p:cNvPr>
          <p:cNvSpPr txBox="1"/>
          <p:nvPr/>
        </p:nvSpPr>
        <p:spPr>
          <a:xfrm>
            <a:off x="2741782" y="2814589"/>
            <a:ext cx="3115845" cy="1015663"/>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CDIO and central team initiated</a:t>
            </a:r>
          </a:p>
          <a:p>
            <a:pPr marL="171450" lvl="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Digital communities and networks established</a:t>
            </a:r>
          </a:p>
          <a:p>
            <a:pPr marL="171450" lvl="0" indent="-171450">
              <a:buClr>
                <a:schemeClr val="accent1"/>
              </a:buClr>
              <a:buFont typeface="Wingdings" pitchFamily="2" charset="2"/>
              <a:buChar char="§"/>
            </a:pPr>
            <a:r>
              <a:rPr lang="en-GB" sz="1200" dirty="0">
                <a:solidFill>
                  <a:schemeClr val="tx1"/>
                </a:solidFill>
                <a:latin typeface="Roboto Regular" panose="02000000000000000000" pitchFamily="2" charset="0"/>
                <a:ea typeface="Roboto Regular" panose="02000000000000000000" pitchFamily="2" charset="0"/>
              </a:rPr>
              <a:t>Organisation specific digital, IT and data resource allocated to system priorities</a:t>
            </a:r>
            <a:endParaRPr lang="en-US" sz="1200" dirty="0">
              <a:latin typeface="Roboto Regular" panose="02000000000000000000" pitchFamily="2" charset="0"/>
              <a:ea typeface="Roboto Regular" panose="02000000000000000000" pitchFamily="2" charset="0"/>
            </a:endParaRPr>
          </a:p>
        </p:txBody>
      </p:sp>
      <p:sp>
        <p:nvSpPr>
          <p:cNvPr id="25" name="TextBox 24">
            <a:extLst>
              <a:ext uri="{FF2B5EF4-FFF2-40B4-BE49-F238E27FC236}">
                <a16:creationId xmlns:a16="http://schemas.microsoft.com/office/drawing/2014/main" id="{6870DA5E-C1E9-744A-8A8C-B0156FB23942}"/>
              </a:ext>
            </a:extLst>
          </p:cNvPr>
          <p:cNvSpPr txBox="1"/>
          <p:nvPr/>
        </p:nvSpPr>
        <p:spPr>
          <a:xfrm>
            <a:off x="6165873" y="2790205"/>
            <a:ext cx="2833080" cy="120032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marL="171450" indent="-171450">
              <a:buClr>
                <a:schemeClr val="accent1"/>
              </a:buClr>
              <a:buFont typeface="Wingdings" pitchFamily="2" charset="2"/>
              <a:buChar char="§"/>
              <a:defRPr sz="1200">
                <a:latin typeface="+mn-lt"/>
              </a:defRPr>
            </a:lvl1pPr>
          </a:lstStyle>
          <a:p>
            <a:r>
              <a:rPr lang="en-US" dirty="0">
                <a:latin typeface="Roboto Regular" panose="02000000000000000000" pitchFamily="2" charset="0"/>
                <a:ea typeface="Roboto Regular" panose="02000000000000000000" pitchFamily="2" charset="0"/>
              </a:rPr>
              <a:t>Central digital function established and working effectively with other ICS system functions and organisations</a:t>
            </a:r>
          </a:p>
          <a:p>
            <a:r>
              <a:rPr lang="en-US" dirty="0">
                <a:latin typeface="Roboto Regular" panose="02000000000000000000" pitchFamily="2" charset="0"/>
                <a:ea typeface="Roboto Regular" panose="02000000000000000000" pitchFamily="2" charset="0"/>
              </a:rPr>
              <a:t>Priority skills and capacity gaps </a:t>
            </a:r>
            <a:r>
              <a:rPr lang="en-GB" dirty="0">
                <a:solidFill>
                  <a:schemeClr val="tx1"/>
                </a:solidFill>
                <a:latin typeface="Roboto Regular" panose="02000000000000000000" pitchFamily="2" charset="0"/>
                <a:ea typeface="Roboto Regular" panose="02000000000000000000" pitchFamily="2" charset="0"/>
              </a:rPr>
              <a:t>addressed in workforce plan</a:t>
            </a:r>
            <a:endParaRPr lang="en-US" dirty="0">
              <a:latin typeface="Roboto Regular" panose="02000000000000000000" pitchFamily="2" charset="0"/>
              <a:ea typeface="Roboto Regular" panose="02000000000000000000" pitchFamily="2" charset="0"/>
            </a:endParaRPr>
          </a:p>
        </p:txBody>
      </p:sp>
      <p:sp>
        <p:nvSpPr>
          <p:cNvPr id="27" name="TextBox 26">
            <a:extLst>
              <a:ext uri="{FF2B5EF4-FFF2-40B4-BE49-F238E27FC236}">
                <a16:creationId xmlns:a16="http://schemas.microsoft.com/office/drawing/2014/main" id="{585F0369-DEAC-024F-A403-330879676D9E}"/>
              </a:ext>
            </a:extLst>
          </p:cNvPr>
          <p:cNvSpPr txBox="1"/>
          <p:nvPr/>
        </p:nvSpPr>
        <p:spPr>
          <a:xfrm>
            <a:off x="2741782" y="3981045"/>
            <a:ext cx="3115845" cy="1200329"/>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solidFill>
                  <a:schemeClr val="tx1"/>
                </a:solidFill>
                <a:latin typeface="Roboto Regular" panose="02000000000000000000" pitchFamily="2" charset="0"/>
                <a:ea typeface="Roboto Regular" panose="02000000000000000000" pitchFamily="2" charset="0"/>
              </a:rPr>
              <a:t>Agree how to work together with innovation activities across the ICS and how to incorporate into governance and operating model</a:t>
            </a:r>
          </a:p>
          <a:p>
            <a:pPr marL="171450" indent="-171450">
              <a:buClr>
                <a:schemeClr val="accent1"/>
              </a:buClr>
              <a:buFont typeface="Wingdings" pitchFamily="2" charset="2"/>
              <a:buChar char="§"/>
            </a:pPr>
            <a:r>
              <a:rPr lang="en-US" sz="1200" dirty="0">
                <a:solidFill>
                  <a:schemeClr val="tx1"/>
                </a:solidFill>
                <a:latin typeface="Roboto Regular" panose="02000000000000000000" pitchFamily="2" charset="0"/>
                <a:ea typeface="Roboto Regular" panose="02000000000000000000" pitchFamily="2" charset="0"/>
              </a:rPr>
              <a:t>Identify priority innovations to scale using new ways of working</a:t>
            </a:r>
            <a:endParaRPr lang="en-GB" sz="1200" dirty="0">
              <a:solidFill>
                <a:schemeClr val="tx1"/>
              </a:solidFill>
              <a:latin typeface="Roboto Regular" panose="02000000000000000000" pitchFamily="2" charset="0"/>
              <a:ea typeface="Roboto Regular" panose="02000000000000000000" pitchFamily="2" charset="0"/>
            </a:endParaRPr>
          </a:p>
        </p:txBody>
      </p:sp>
      <p:sp>
        <p:nvSpPr>
          <p:cNvPr id="28" name="TextBox 27">
            <a:extLst>
              <a:ext uri="{FF2B5EF4-FFF2-40B4-BE49-F238E27FC236}">
                <a16:creationId xmlns:a16="http://schemas.microsoft.com/office/drawing/2014/main" id="{8A2B9B6E-60F1-F444-AC86-F540929999D5}"/>
              </a:ext>
            </a:extLst>
          </p:cNvPr>
          <p:cNvSpPr txBox="1"/>
          <p:nvPr/>
        </p:nvSpPr>
        <p:spPr>
          <a:xfrm>
            <a:off x="6165873" y="3981045"/>
            <a:ext cx="2632636" cy="120032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marL="171450" indent="-171450">
              <a:buClr>
                <a:schemeClr val="accent1"/>
              </a:buClr>
              <a:buFont typeface="Wingdings" pitchFamily="2" charset="2"/>
              <a:buChar char="§"/>
              <a:defRPr sz="1200">
                <a:latin typeface="+mn-lt"/>
              </a:defRPr>
            </a:lvl1pPr>
          </a:lstStyle>
          <a:p>
            <a:r>
              <a:rPr lang="en-US" dirty="0">
                <a:latin typeface="Roboto Regular" panose="02000000000000000000" pitchFamily="2" charset="0"/>
                <a:ea typeface="Roboto Regular" panose="02000000000000000000" pitchFamily="2" charset="0"/>
              </a:rPr>
              <a:t>Scaled innovations with demonstrable benefits delivered through effective collaborative working with digital, change management and clinical, and fitting with our operating model</a:t>
            </a:r>
          </a:p>
        </p:txBody>
      </p:sp>
      <p:sp>
        <p:nvSpPr>
          <p:cNvPr id="30" name="TextBox 29">
            <a:extLst>
              <a:ext uri="{FF2B5EF4-FFF2-40B4-BE49-F238E27FC236}">
                <a16:creationId xmlns:a16="http://schemas.microsoft.com/office/drawing/2014/main" id="{9764E3BE-FE88-DB4C-AE17-CE778C559FB1}"/>
              </a:ext>
            </a:extLst>
          </p:cNvPr>
          <p:cNvSpPr txBox="1"/>
          <p:nvPr/>
        </p:nvSpPr>
        <p:spPr>
          <a:xfrm>
            <a:off x="2741782" y="5206225"/>
            <a:ext cx="3115845" cy="830997"/>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Digital strategy and implications endorsed by MSE leaders</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Integrate digital governance and operating model into wider system</a:t>
            </a:r>
          </a:p>
        </p:txBody>
      </p:sp>
      <p:sp>
        <p:nvSpPr>
          <p:cNvPr id="31" name="TextBox 30">
            <a:extLst>
              <a:ext uri="{FF2B5EF4-FFF2-40B4-BE49-F238E27FC236}">
                <a16:creationId xmlns:a16="http://schemas.microsoft.com/office/drawing/2014/main" id="{2EFCF515-E6CE-DF40-9319-CA407CD621F7}"/>
              </a:ext>
            </a:extLst>
          </p:cNvPr>
          <p:cNvSpPr txBox="1"/>
          <p:nvPr/>
        </p:nvSpPr>
        <p:spPr>
          <a:xfrm>
            <a:off x="6165873" y="5206225"/>
            <a:ext cx="2833080" cy="101566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marL="171450" indent="-171450">
              <a:buClr>
                <a:schemeClr val="accent1"/>
              </a:buClr>
              <a:buFont typeface="Wingdings" pitchFamily="2" charset="2"/>
              <a:buChar char="§"/>
              <a:defRPr sz="1200">
                <a:latin typeface="+mn-lt"/>
              </a:defRPr>
            </a:lvl1pPr>
          </a:lstStyle>
          <a:p>
            <a:r>
              <a:rPr lang="en-US" dirty="0">
                <a:latin typeface="Roboto Regular" panose="02000000000000000000" pitchFamily="2" charset="0"/>
                <a:ea typeface="Roboto Regular" panose="02000000000000000000" pitchFamily="2" charset="0"/>
              </a:rPr>
              <a:t>Digital integrated into MS Partners programmes at all stages</a:t>
            </a:r>
          </a:p>
          <a:p>
            <a:r>
              <a:rPr lang="en-US" dirty="0">
                <a:latin typeface="Roboto Regular" panose="02000000000000000000" pitchFamily="2" charset="0"/>
                <a:ea typeface="Roboto Regular" panose="02000000000000000000" pitchFamily="2" charset="0"/>
              </a:rPr>
              <a:t>System wide change management and governance processes operational</a:t>
            </a:r>
          </a:p>
        </p:txBody>
      </p:sp>
      <p:sp>
        <p:nvSpPr>
          <p:cNvPr id="3" name="Rectangle 2">
            <a:extLst>
              <a:ext uri="{FF2B5EF4-FFF2-40B4-BE49-F238E27FC236}">
                <a16:creationId xmlns:a16="http://schemas.microsoft.com/office/drawing/2014/main" id="{65B83BEC-2A09-5F43-B274-78FF3609683D}"/>
              </a:ext>
            </a:extLst>
          </p:cNvPr>
          <p:cNvSpPr/>
          <p:nvPr/>
        </p:nvSpPr>
        <p:spPr>
          <a:xfrm>
            <a:off x="9290713" y="1744395"/>
            <a:ext cx="1926771" cy="4197027"/>
          </a:xfrm>
          <a:prstGeom prst="rect">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Roboto Regular" panose="02000000000000000000" pitchFamily="2" charset="0"/>
              </a:rPr>
              <a:t>To be developed together with MSE Partners </a:t>
            </a:r>
          </a:p>
          <a:p>
            <a:pPr algn="ctr"/>
            <a:r>
              <a:rPr lang="en-US" dirty="0">
                <a:solidFill>
                  <a:schemeClr val="tx2"/>
                </a:solidFill>
                <a:latin typeface="Roboto Regular" panose="02000000000000000000" pitchFamily="2" charset="0"/>
              </a:rPr>
              <a:t>in September planning exercise</a:t>
            </a:r>
          </a:p>
        </p:txBody>
      </p:sp>
      <p:cxnSp>
        <p:nvCxnSpPr>
          <p:cNvPr id="5" name="Straight Connector 4">
            <a:extLst>
              <a:ext uri="{FF2B5EF4-FFF2-40B4-BE49-F238E27FC236}">
                <a16:creationId xmlns:a16="http://schemas.microsoft.com/office/drawing/2014/main" id="{A692D089-15FD-FA42-BBE8-3BE83F12C6F3}"/>
              </a:ext>
            </a:extLst>
          </p:cNvPr>
          <p:cNvCxnSpPr>
            <a:cxnSpLocks/>
          </p:cNvCxnSpPr>
          <p:nvPr/>
        </p:nvCxnSpPr>
        <p:spPr>
          <a:xfrm>
            <a:off x="441270" y="2845485"/>
            <a:ext cx="85576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4F6A6-8E19-264A-A900-AA211F2FA9F6}"/>
              </a:ext>
            </a:extLst>
          </p:cNvPr>
          <p:cNvCxnSpPr>
            <a:cxnSpLocks/>
          </p:cNvCxnSpPr>
          <p:nvPr/>
        </p:nvCxnSpPr>
        <p:spPr>
          <a:xfrm>
            <a:off x="441270" y="3971818"/>
            <a:ext cx="85576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7DFFB3-9B32-5D44-8E0D-7CEC75F0459D}"/>
              </a:ext>
            </a:extLst>
          </p:cNvPr>
          <p:cNvCxnSpPr>
            <a:cxnSpLocks/>
          </p:cNvCxnSpPr>
          <p:nvPr/>
        </p:nvCxnSpPr>
        <p:spPr>
          <a:xfrm>
            <a:off x="441270" y="5138754"/>
            <a:ext cx="85576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387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91E1DDD-8B3A-164C-916B-BD808FE7F91B}"/>
              </a:ext>
            </a:extLst>
          </p:cNvPr>
          <p:cNvSpPr/>
          <p:nvPr/>
        </p:nvSpPr>
        <p:spPr>
          <a:xfrm>
            <a:off x="371475" y="5026153"/>
            <a:ext cx="2196609" cy="118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Regular" panose="02000000000000000000" pitchFamily="2" charset="0"/>
              </a:rPr>
              <a:t>Effective leadership, strong governance and partnership working</a:t>
            </a:r>
          </a:p>
        </p:txBody>
      </p:sp>
      <p:sp>
        <p:nvSpPr>
          <p:cNvPr id="34" name="Rectangle 33">
            <a:extLst>
              <a:ext uri="{FF2B5EF4-FFF2-40B4-BE49-F238E27FC236}">
                <a16:creationId xmlns:a16="http://schemas.microsoft.com/office/drawing/2014/main" id="{8C8ACEAF-2305-5241-BE05-7747AB871DF9}"/>
              </a:ext>
            </a:extLst>
          </p:cNvPr>
          <p:cNvSpPr/>
          <p:nvPr/>
        </p:nvSpPr>
        <p:spPr>
          <a:xfrm>
            <a:off x="371475" y="1567452"/>
            <a:ext cx="2196609"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Digital services </a:t>
            </a:r>
            <a:br>
              <a:rPr lang="en-US" sz="1600" dirty="0">
                <a:solidFill>
                  <a:schemeClr val="bg1"/>
                </a:solidFill>
                <a:latin typeface="Roboto Regular" panose="02000000000000000000" pitchFamily="2" charset="0"/>
              </a:rPr>
            </a:br>
            <a:r>
              <a:rPr lang="en-US" sz="1600" dirty="0">
                <a:solidFill>
                  <a:schemeClr val="bg1"/>
                </a:solidFill>
                <a:latin typeface="Roboto Regular" panose="02000000000000000000" pitchFamily="2" charset="0"/>
              </a:rPr>
              <a:t>and infrastructure</a:t>
            </a:r>
          </a:p>
        </p:txBody>
      </p:sp>
      <p:sp>
        <p:nvSpPr>
          <p:cNvPr id="35" name="Rectangle 34">
            <a:extLst>
              <a:ext uri="{FF2B5EF4-FFF2-40B4-BE49-F238E27FC236}">
                <a16:creationId xmlns:a16="http://schemas.microsoft.com/office/drawing/2014/main" id="{FE4D600A-F616-AE47-A796-723D2D743685}"/>
              </a:ext>
            </a:extLst>
          </p:cNvPr>
          <p:cNvSpPr/>
          <p:nvPr/>
        </p:nvSpPr>
        <p:spPr>
          <a:xfrm>
            <a:off x="371475" y="2720908"/>
            <a:ext cx="2196609"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Digital capabilities </a:t>
            </a:r>
            <a:br>
              <a:rPr lang="en-US" sz="1600" dirty="0">
                <a:solidFill>
                  <a:schemeClr val="bg1"/>
                </a:solidFill>
                <a:latin typeface="Roboto Regular" panose="02000000000000000000" pitchFamily="2" charset="0"/>
              </a:rPr>
            </a:br>
            <a:r>
              <a:rPr lang="en-US" sz="1600" dirty="0">
                <a:solidFill>
                  <a:schemeClr val="bg1"/>
                </a:solidFill>
                <a:latin typeface="Roboto Regular" panose="02000000000000000000" pitchFamily="2" charset="0"/>
              </a:rPr>
              <a:t>and capacity</a:t>
            </a:r>
          </a:p>
        </p:txBody>
      </p:sp>
      <p:sp>
        <p:nvSpPr>
          <p:cNvPr id="36" name="Rectangle 35">
            <a:extLst>
              <a:ext uri="{FF2B5EF4-FFF2-40B4-BE49-F238E27FC236}">
                <a16:creationId xmlns:a16="http://schemas.microsoft.com/office/drawing/2014/main" id="{884005D9-CD49-8C47-9619-4FD7398B0830}"/>
              </a:ext>
            </a:extLst>
          </p:cNvPr>
          <p:cNvSpPr/>
          <p:nvPr/>
        </p:nvSpPr>
        <p:spPr>
          <a:xfrm>
            <a:off x="371475" y="3875482"/>
            <a:ext cx="2196609"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Innovation and work with third parties</a:t>
            </a:r>
          </a:p>
        </p:txBody>
      </p:sp>
      <p:sp>
        <p:nvSpPr>
          <p:cNvPr id="37" name="TextBox 36">
            <a:extLst>
              <a:ext uri="{FF2B5EF4-FFF2-40B4-BE49-F238E27FC236}">
                <a16:creationId xmlns:a16="http://schemas.microsoft.com/office/drawing/2014/main" id="{4014E909-303A-1243-8E07-7AFB63369AB5}"/>
              </a:ext>
            </a:extLst>
          </p:cNvPr>
          <p:cNvSpPr txBox="1"/>
          <p:nvPr/>
        </p:nvSpPr>
        <p:spPr>
          <a:xfrm>
            <a:off x="371475" y="1215331"/>
            <a:ext cx="2196609" cy="338554"/>
          </a:xfrm>
          <a:prstGeom prst="rect">
            <a:avLst/>
          </a:prstGeom>
          <a:noFill/>
        </p:spPr>
        <p:txBody>
          <a:bodyPr wrap="square" lIns="91440" tIns="45720" rIns="91440" bIns="45720" rtlCol="0" anchor="t">
            <a:spAutoFit/>
          </a:bodyPr>
          <a:lstStyle/>
          <a:p>
            <a:pPr algn="ctr"/>
            <a:r>
              <a:rPr lang="en-GB" sz="1600" dirty="0">
                <a:solidFill>
                  <a:schemeClr val="tx2"/>
                </a:solidFill>
                <a:latin typeface="Roboto Regular" panose="02000000000000000000" pitchFamily="2" charset="0"/>
                <a:ea typeface="Roboto Regular" panose="02000000000000000000" pitchFamily="2" charset="0"/>
              </a:rPr>
              <a:t>Digitise</a:t>
            </a:r>
          </a:p>
        </p:txBody>
      </p:sp>
      <p:sp>
        <p:nvSpPr>
          <p:cNvPr id="38" name="TextBox 37">
            <a:extLst>
              <a:ext uri="{FF2B5EF4-FFF2-40B4-BE49-F238E27FC236}">
                <a16:creationId xmlns:a16="http://schemas.microsoft.com/office/drawing/2014/main" id="{C65E4883-D7B0-8C4E-BB21-D276E347662B}"/>
              </a:ext>
            </a:extLst>
          </p:cNvPr>
          <p:cNvSpPr txBox="1"/>
          <p:nvPr/>
        </p:nvSpPr>
        <p:spPr>
          <a:xfrm>
            <a:off x="2750135" y="1215331"/>
            <a:ext cx="2901413" cy="338554"/>
          </a:xfrm>
          <a:prstGeom prst="rect">
            <a:avLst/>
          </a:prstGeom>
          <a:noFill/>
        </p:spPr>
        <p:txBody>
          <a:bodyPr wrap="square" lIns="91440" tIns="45720" rIns="91440" bIns="45720" rtlCol="0" anchor="t">
            <a:spAutoFit/>
          </a:bodyPr>
          <a:lstStyle/>
          <a:p>
            <a:pPr algn="ctr"/>
            <a:r>
              <a:rPr lang="en-GB" sz="1600" dirty="0">
                <a:solidFill>
                  <a:schemeClr val="tx2"/>
                </a:solidFill>
                <a:latin typeface="Roboto Regular" panose="02000000000000000000" pitchFamily="2" charset="0"/>
                <a:ea typeface="Roboto Regular" panose="02000000000000000000" pitchFamily="2" charset="0"/>
              </a:rPr>
              <a:t>ICS at the centre</a:t>
            </a:r>
          </a:p>
        </p:txBody>
      </p:sp>
      <p:sp>
        <p:nvSpPr>
          <p:cNvPr id="39" name="TextBox 38">
            <a:extLst>
              <a:ext uri="{FF2B5EF4-FFF2-40B4-BE49-F238E27FC236}">
                <a16:creationId xmlns:a16="http://schemas.microsoft.com/office/drawing/2014/main" id="{B321179C-43C3-7244-BBEE-13A078685DEC}"/>
              </a:ext>
            </a:extLst>
          </p:cNvPr>
          <p:cNvSpPr txBox="1"/>
          <p:nvPr/>
        </p:nvSpPr>
        <p:spPr>
          <a:xfrm>
            <a:off x="6042301" y="1217754"/>
            <a:ext cx="2632637" cy="338554"/>
          </a:xfrm>
          <a:prstGeom prst="rect">
            <a:avLst/>
          </a:prstGeom>
          <a:noFill/>
        </p:spPr>
        <p:txBody>
          <a:bodyPr wrap="square" lIns="91440" tIns="45720" rIns="91440" bIns="45720" rtlCol="0" anchor="t">
            <a:spAutoFit/>
          </a:bodyPr>
          <a:lstStyle/>
          <a:p>
            <a:pPr algn="ctr"/>
            <a:r>
              <a:rPr lang="en-GB" sz="1600" dirty="0">
                <a:solidFill>
                  <a:schemeClr val="tx2"/>
                </a:solidFill>
                <a:latin typeface="Roboto Regular" panose="02000000000000000000" pitchFamily="2" charset="0"/>
                <a:ea typeface="Roboto Regular" panose="02000000000000000000" pitchFamily="2" charset="0"/>
              </a:rPr>
              <a:t>Together across the ICS</a:t>
            </a:r>
          </a:p>
        </p:txBody>
      </p:sp>
      <p:sp>
        <p:nvSpPr>
          <p:cNvPr id="40" name="TextBox 39">
            <a:extLst>
              <a:ext uri="{FF2B5EF4-FFF2-40B4-BE49-F238E27FC236}">
                <a16:creationId xmlns:a16="http://schemas.microsoft.com/office/drawing/2014/main" id="{08786334-7B37-8E44-A53F-1A5D3673EDE6}"/>
              </a:ext>
            </a:extLst>
          </p:cNvPr>
          <p:cNvSpPr txBox="1"/>
          <p:nvPr/>
        </p:nvSpPr>
        <p:spPr>
          <a:xfrm>
            <a:off x="9065692" y="1215331"/>
            <a:ext cx="2555769" cy="338554"/>
          </a:xfrm>
          <a:prstGeom prst="rect">
            <a:avLst/>
          </a:prstGeom>
          <a:noFill/>
        </p:spPr>
        <p:txBody>
          <a:bodyPr wrap="square" lIns="91440" tIns="45720" rIns="91440" bIns="45720" rtlCol="0" anchor="t">
            <a:spAutoFit/>
          </a:bodyPr>
          <a:lstStyle/>
          <a:p>
            <a:pPr algn="ctr"/>
            <a:r>
              <a:rPr lang="en-GB" sz="1600" dirty="0">
                <a:solidFill>
                  <a:schemeClr val="tx2"/>
                </a:solidFill>
                <a:latin typeface="Roboto Regular" panose="02000000000000000000" pitchFamily="2" charset="0"/>
                <a:ea typeface="Roboto Regular" panose="02000000000000000000" pitchFamily="2" charset="0"/>
              </a:rPr>
              <a:t>Individual organisations</a:t>
            </a:r>
          </a:p>
        </p:txBody>
      </p:sp>
      <p:grpSp>
        <p:nvGrpSpPr>
          <p:cNvPr id="3" name="Group 2">
            <a:extLst>
              <a:ext uri="{FF2B5EF4-FFF2-40B4-BE49-F238E27FC236}">
                <a16:creationId xmlns:a16="http://schemas.microsoft.com/office/drawing/2014/main" id="{669AC811-6AAE-B242-A6EC-0D899283B229}"/>
              </a:ext>
            </a:extLst>
          </p:cNvPr>
          <p:cNvGrpSpPr/>
          <p:nvPr/>
        </p:nvGrpSpPr>
        <p:grpSpPr>
          <a:xfrm>
            <a:off x="371475" y="2668542"/>
            <a:ext cx="11083073" cy="2293269"/>
            <a:chOff x="702527" y="2845485"/>
            <a:chExt cx="8557683" cy="2293269"/>
          </a:xfrm>
        </p:grpSpPr>
        <p:cxnSp>
          <p:nvCxnSpPr>
            <p:cNvPr id="41" name="Straight Connector 40">
              <a:extLst>
                <a:ext uri="{FF2B5EF4-FFF2-40B4-BE49-F238E27FC236}">
                  <a16:creationId xmlns:a16="http://schemas.microsoft.com/office/drawing/2014/main" id="{5149C110-FF04-EC4E-A543-9EFBA25C7E9D}"/>
                </a:ext>
              </a:extLst>
            </p:cNvPr>
            <p:cNvCxnSpPr>
              <a:cxnSpLocks/>
            </p:cNvCxnSpPr>
            <p:nvPr/>
          </p:nvCxnSpPr>
          <p:spPr>
            <a:xfrm>
              <a:off x="702527" y="2845485"/>
              <a:ext cx="85576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F833C5D-93F0-2C41-BCAB-EA82B2AB1888}"/>
                </a:ext>
              </a:extLst>
            </p:cNvPr>
            <p:cNvCxnSpPr>
              <a:cxnSpLocks/>
            </p:cNvCxnSpPr>
            <p:nvPr/>
          </p:nvCxnSpPr>
          <p:spPr>
            <a:xfrm>
              <a:off x="702527" y="3971818"/>
              <a:ext cx="85576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D384455-40FD-664E-93C3-0D515D311D12}"/>
                </a:ext>
              </a:extLst>
            </p:cNvPr>
            <p:cNvCxnSpPr>
              <a:cxnSpLocks/>
            </p:cNvCxnSpPr>
            <p:nvPr/>
          </p:nvCxnSpPr>
          <p:spPr>
            <a:xfrm>
              <a:off x="702527" y="5138754"/>
              <a:ext cx="855768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5A02DD7-136A-4D48-A4F8-693F1B59208E}"/>
              </a:ext>
            </a:extLst>
          </p:cNvPr>
          <p:cNvSpPr>
            <a:spLocks noGrp="1"/>
          </p:cNvSpPr>
          <p:nvPr>
            <p:ph type="title"/>
          </p:nvPr>
        </p:nvSpPr>
        <p:spPr>
          <a:xfrm>
            <a:off x="371475" y="412690"/>
            <a:ext cx="10161935" cy="802641"/>
          </a:xfrm>
        </p:spPr>
        <p:txBody>
          <a:bodyPr/>
          <a:lstStyle/>
          <a:p>
            <a:r>
              <a:rPr lang="en-US" dirty="0">
                <a:cs typeface="Times New Roman"/>
              </a:rPr>
              <a:t>Accountabilities for Strategy Delivery</a:t>
            </a:r>
            <a:endParaRPr lang="en-US" dirty="0"/>
          </a:p>
        </p:txBody>
      </p:sp>
      <p:sp>
        <p:nvSpPr>
          <p:cNvPr id="19" name="TextBox 18">
            <a:extLst>
              <a:ext uri="{FF2B5EF4-FFF2-40B4-BE49-F238E27FC236}">
                <a16:creationId xmlns:a16="http://schemas.microsoft.com/office/drawing/2014/main" id="{41BDDD11-65E4-CA40-A42F-50251A946690}"/>
              </a:ext>
            </a:extLst>
          </p:cNvPr>
          <p:cNvSpPr txBox="1"/>
          <p:nvPr/>
        </p:nvSpPr>
        <p:spPr>
          <a:xfrm>
            <a:off x="2745780" y="1503227"/>
            <a:ext cx="2840775" cy="1015663"/>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Establish resource to lead design and delivery of ICS infrastructure and applications including shared care record and data platforms</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Agree collaborative approach</a:t>
            </a:r>
            <a:endParaRPr lang="en-GB" sz="1200" dirty="0">
              <a:latin typeface="Roboto Regular" panose="02000000000000000000" pitchFamily="2" charset="0"/>
              <a:ea typeface="Roboto Regular" panose="02000000000000000000" pitchFamily="2" charset="0"/>
            </a:endParaRPr>
          </a:p>
        </p:txBody>
      </p:sp>
      <p:sp>
        <p:nvSpPr>
          <p:cNvPr id="21" name="TextBox 20">
            <a:extLst>
              <a:ext uri="{FF2B5EF4-FFF2-40B4-BE49-F238E27FC236}">
                <a16:creationId xmlns:a16="http://schemas.microsoft.com/office/drawing/2014/main" id="{B2A61D3B-BBF7-F047-B845-AD81ABC5CC27}"/>
              </a:ext>
            </a:extLst>
          </p:cNvPr>
          <p:cNvSpPr txBox="1"/>
          <p:nvPr/>
        </p:nvSpPr>
        <p:spPr>
          <a:xfrm>
            <a:off x="6059303" y="1503227"/>
            <a:ext cx="2632636" cy="1384995"/>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Agree a collaborative approach to delivering ICS infrastructure</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Agree the timelines for implementing architecture principles and TOM</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Identify how to support each other</a:t>
            </a:r>
            <a:endParaRPr lang="en-GB" sz="1200" dirty="0">
              <a:latin typeface="Roboto Regular" panose="02000000000000000000" pitchFamily="2" charset="0"/>
              <a:ea typeface="Roboto Regular" panose="02000000000000000000" pitchFamily="2" charset="0"/>
            </a:endParaRPr>
          </a:p>
        </p:txBody>
      </p:sp>
      <p:sp>
        <p:nvSpPr>
          <p:cNvPr id="23" name="TextBox 22">
            <a:extLst>
              <a:ext uri="{FF2B5EF4-FFF2-40B4-BE49-F238E27FC236}">
                <a16:creationId xmlns:a16="http://schemas.microsoft.com/office/drawing/2014/main" id="{D02F251E-827B-FC4C-BE08-7C0F33C7982E}"/>
              </a:ext>
            </a:extLst>
          </p:cNvPr>
          <p:cNvSpPr txBox="1"/>
          <p:nvPr/>
        </p:nvSpPr>
        <p:spPr>
          <a:xfrm>
            <a:off x="9217328" y="1503227"/>
            <a:ext cx="2237220" cy="1015663"/>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Specify timelines and requirements to implement architecture principles and TOM for organisation services </a:t>
            </a:r>
            <a:endParaRPr lang="en-GB" sz="1200" dirty="0">
              <a:latin typeface="Roboto Regular" panose="02000000000000000000" pitchFamily="2" charset="0"/>
              <a:ea typeface="Roboto Regular" panose="02000000000000000000" pitchFamily="2" charset="0"/>
            </a:endParaRPr>
          </a:p>
        </p:txBody>
      </p:sp>
      <p:sp>
        <p:nvSpPr>
          <p:cNvPr id="24" name="TextBox 23">
            <a:extLst>
              <a:ext uri="{FF2B5EF4-FFF2-40B4-BE49-F238E27FC236}">
                <a16:creationId xmlns:a16="http://schemas.microsoft.com/office/drawing/2014/main" id="{A6E7FDC3-D520-CE45-A1BD-62F175A151D9}"/>
              </a:ext>
            </a:extLst>
          </p:cNvPr>
          <p:cNvSpPr txBox="1"/>
          <p:nvPr/>
        </p:nvSpPr>
        <p:spPr>
          <a:xfrm>
            <a:off x="2745780" y="2746123"/>
            <a:ext cx="2840775" cy="646331"/>
          </a:xfrm>
          <a:prstGeom prst="rect">
            <a:avLst/>
          </a:prstGeom>
          <a:noFill/>
        </p:spPr>
        <p:txBody>
          <a:bodyPr wrap="square" lIns="91440" tIns="45720" rIns="91440" bIns="45720" rtlCol="0" anchor="t">
            <a:spAutoFit/>
          </a:bodyPr>
          <a:lstStyle/>
          <a:p>
            <a:pPr marL="171450" lvl="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Establish new CDIO and priority roles</a:t>
            </a:r>
          </a:p>
          <a:p>
            <a:pPr marL="171450" lvl="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Set up new programme office</a:t>
            </a:r>
            <a:endParaRPr lang="en-GB" sz="1200" dirty="0">
              <a:latin typeface="Roboto Regular" panose="02000000000000000000" pitchFamily="2" charset="0"/>
              <a:ea typeface="Roboto Regular" panose="02000000000000000000" pitchFamily="2" charset="0"/>
            </a:endParaRPr>
          </a:p>
        </p:txBody>
      </p:sp>
      <p:sp>
        <p:nvSpPr>
          <p:cNvPr id="25" name="TextBox 24">
            <a:extLst>
              <a:ext uri="{FF2B5EF4-FFF2-40B4-BE49-F238E27FC236}">
                <a16:creationId xmlns:a16="http://schemas.microsoft.com/office/drawing/2014/main" id="{6870DA5E-C1E9-744A-8A8C-B0156FB23942}"/>
              </a:ext>
            </a:extLst>
          </p:cNvPr>
          <p:cNvSpPr txBox="1"/>
          <p:nvPr/>
        </p:nvSpPr>
        <p:spPr>
          <a:xfrm>
            <a:off x="6059303" y="2746123"/>
            <a:ext cx="2632636" cy="1015663"/>
          </a:xfrm>
          <a:prstGeom prst="rect">
            <a:avLst/>
          </a:prstGeom>
          <a:noFill/>
        </p:spPr>
        <p:txBody>
          <a:bodyPr wrap="square" lIns="91440" tIns="45720" rIns="91440" bIns="45720" rtlCol="0" anchor="t">
            <a:spAutoFit/>
          </a:bodyPr>
          <a:lstStyle/>
          <a:p>
            <a:pPr marL="171450" lvl="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Agree priority programmes and how to resource and involve staff across organisations</a:t>
            </a:r>
          </a:p>
          <a:p>
            <a:pPr marL="171450" lvl="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Identify priority digital skill gaps to address</a:t>
            </a:r>
          </a:p>
        </p:txBody>
      </p:sp>
      <p:sp>
        <p:nvSpPr>
          <p:cNvPr id="26" name="TextBox 25">
            <a:extLst>
              <a:ext uri="{FF2B5EF4-FFF2-40B4-BE49-F238E27FC236}">
                <a16:creationId xmlns:a16="http://schemas.microsoft.com/office/drawing/2014/main" id="{C42E94F3-6503-4B41-91C3-F8991575325E}"/>
              </a:ext>
            </a:extLst>
          </p:cNvPr>
          <p:cNvSpPr txBox="1"/>
          <p:nvPr/>
        </p:nvSpPr>
        <p:spPr>
          <a:xfrm>
            <a:off x="9217328" y="2746123"/>
            <a:ext cx="2237220" cy="1015663"/>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Identify resources for networks and digital professions</a:t>
            </a:r>
          </a:p>
          <a:p>
            <a:pPr marL="171450" lvl="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Protect time of teams for ICS activity</a:t>
            </a:r>
            <a:endParaRPr lang="en-GB" sz="1200" dirty="0">
              <a:latin typeface="Roboto Regular" panose="02000000000000000000" pitchFamily="2" charset="0"/>
              <a:ea typeface="Roboto Regular" panose="02000000000000000000" pitchFamily="2" charset="0"/>
            </a:endParaRPr>
          </a:p>
        </p:txBody>
      </p:sp>
      <p:sp>
        <p:nvSpPr>
          <p:cNvPr id="27" name="TextBox 26">
            <a:extLst>
              <a:ext uri="{FF2B5EF4-FFF2-40B4-BE49-F238E27FC236}">
                <a16:creationId xmlns:a16="http://schemas.microsoft.com/office/drawing/2014/main" id="{585F0369-DEAC-024F-A403-330879676D9E}"/>
              </a:ext>
            </a:extLst>
          </p:cNvPr>
          <p:cNvSpPr txBox="1"/>
          <p:nvPr/>
        </p:nvSpPr>
        <p:spPr>
          <a:xfrm>
            <a:off x="2745780" y="3932153"/>
            <a:ext cx="2840775" cy="646331"/>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Connect digital, innovation and transformation processes and governance</a:t>
            </a:r>
          </a:p>
        </p:txBody>
      </p:sp>
      <p:sp>
        <p:nvSpPr>
          <p:cNvPr id="28" name="TextBox 27">
            <a:extLst>
              <a:ext uri="{FF2B5EF4-FFF2-40B4-BE49-F238E27FC236}">
                <a16:creationId xmlns:a16="http://schemas.microsoft.com/office/drawing/2014/main" id="{8A2B9B6E-60F1-F444-AC86-F540929999D5}"/>
              </a:ext>
            </a:extLst>
          </p:cNvPr>
          <p:cNvSpPr txBox="1"/>
          <p:nvPr/>
        </p:nvSpPr>
        <p:spPr>
          <a:xfrm>
            <a:off x="6059303" y="3932153"/>
            <a:ext cx="2632636" cy="830997"/>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Deliver new insights into service redesign</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Identify and learn from innovations across the system</a:t>
            </a:r>
          </a:p>
        </p:txBody>
      </p:sp>
      <p:sp>
        <p:nvSpPr>
          <p:cNvPr id="29" name="TextBox 28">
            <a:extLst>
              <a:ext uri="{FF2B5EF4-FFF2-40B4-BE49-F238E27FC236}">
                <a16:creationId xmlns:a16="http://schemas.microsoft.com/office/drawing/2014/main" id="{71A734F7-C0B0-AE4F-8CAC-8A40E83440C5}"/>
              </a:ext>
            </a:extLst>
          </p:cNvPr>
          <p:cNvSpPr txBox="1"/>
          <p:nvPr/>
        </p:nvSpPr>
        <p:spPr>
          <a:xfrm>
            <a:off x="9217328" y="3932153"/>
            <a:ext cx="2237220" cy="646331"/>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Follow standards and ICS governance for innovative services</a:t>
            </a:r>
            <a:endParaRPr lang="en-GB" sz="1200" dirty="0">
              <a:latin typeface="Roboto Regular" panose="02000000000000000000" pitchFamily="2" charset="0"/>
              <a:ea typeface="Roboto Regular" panose="02000000000000000000" pitchFamily="2" charset="0"/>
            </a:endParaRPr>
          </a:p>
        </p:txBody>
      </p:sp>
      <p:sp>
        <p:nvSpPr>
          <p:cNvPr id="30" name="TextBox 29">
            <a:extLst>
              <a:ext uri="{FF2B5EF4-FFF2-40B4-BE49-F238E27FC236}">
                <a16:creationId xmlns:a16="http://schemas.microsoft.com/office/drawing/2014/main" id="{9764E3BE-FE88-DB4C-AE17-CE778C559FB1}"/>
              </a:ext>
            </a:extLst>
          </p:cNvPr>
          <p:cNvSpPr txBox="1"/>
          <p:nvPr/>
        </p:nvSpPr>
        <p:spPr>
          <a:xfrm>
            <a:off x="2745780" y="5006179"/>
            <a:ext cx="3049648" cy="1200329"/>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Articulate and publish the strategy and this roadmap in the context of broader ICS strategy, with leadership sponsorship</a:t>
            </a:r>
          </a:p>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Establish digital governance connected into wider ICS governance</a:t>
            </a:r>
            <a:endParaRPr lang="en-GB" sz="1200" dirty="0">
              <a:latin typeface="Roboto Regular" panose="02000000000000000000" pitchFamily="2" charset="0"/>
              <a:ea typeface="Roboto Regular" panose="02000000000000000000" pitchFamily="2" charset="0"/>
            </a:endParaRPr>
          </a:p>
        </p:txBody>
      </p:sp>
      <p:sp>
        <p:nvSpPr>
          <p:cNvPr id="31" name="TextBox 30">
            <a:extLst>
              <a:ext uri="{FF2B5EF4-FFF2-40B4-BE49-F238E27FC236}">
                <a16:creationId xmlns:a16="http://schemas.microsoft.com/office/drawing/2014/main" id="{2EFCF515-E6CE-DF40-9319-CA407CD621F7}"/>
              </a:ext>
            </a:extLst>
          </p:cNvPr>
          <p:cNvSpPr txBox="1"/>
          <p:nvPr/>
        </p:nvSpPr>
        <p:spPr>
          <a:xfrm>
            <a:off x="6059303" y="5006179"/>
            <a:ext cx="2632636" cy="461665"/>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Endorse the digital strategy and link to wider strategies</a:t>
            </a:r>
          </a:p>
        </p:txBody>
      </p:sp>
      <p:sp>
        <p:nvSpPr>
          <p:cNvPr id="32" name="TextBox 31">
            <a:extLst>
              <a:ext uri="{FF2B5EF4-FFF2-40B4-BE49-F238E27FC236}">
                <a16:creationId xmlns:a16="http://schemas.microsoft.com/office/drawing/2014/main" id="{A692C6E2-311F-5240-BF63-AEA474FCDC50}"/>
              </a:ext>
            </a:extLst>
          </p:cNvPr>
          <p:cNvSpPr txBox="1"/>
          <p:nvPr/>
        </p:nvSpPr>
        <p:spPr>
          <a:xfrm>
            <a:off x="9217328" y="5006179"/>
            <a:ext cx="2237220" cy="830997"/>
          </a:xfrm>
          <a:prstGeom prst="rect">
            <a:avLst/>
          </a:prstGeom>
          <a:noFill/>
        </p:spPr>
        <p:txBody>
          <a:bodyPr wrap="square" lIns="91440" tIns="45720" rIns="91440" bIns="45720" rtlCol="0" anchor="t">
            <a:spAutoFit/>
          </a:bodyPr>
          <a:lstStyle/>
          <a:p>
            <a:pPr marL="171450" indent="-171450">
              <a:buClr>
                <a:schemeClr val="accent1"/>
              </a:buClr>
              <a:buFont typeface="Wingdings" pitchFamily="2" charset="2"/>
              <a:buChar char="§"/>
            </a:pPr>
            <a:r>
              <a:rPr lang="en-US" sz="1200" dirty="0">
                <a:latin typeface="Roboto Regular" panose="02000000000000000000" pitchFamily="2" charset="0"/>
                <a:ea typeface="Roboto Regular" panose="02000000000000000000" pitchFamily="2" charset="0"/>
              </a:rPr>
              <a:t>Link internal governance processes and programmes in flight to centre as required</a:t>
            </a:r>
            <a:endParaRPr lang="en-GB" sz="1200" dirty="0">
              <a:latin typeface="Roboto Regular" panose="02000000000000000000" pitchFamily="2" charset="0"/>
              <a:ea typeface="Roboto Regular" panose="02000000000000000000" pitchFamily="2" charset="0"/>
            </a:endParaRPr>
          </a:p>
        </p:txBody>
      </p:sp>
    </p:spTree>
    <p:extLst>
      <p:ext uri="{BB962C8B-B14F-4D97-AF65-F5344CB8AC3E}">
        <p14:creationId xmlns:p14="http://schemas.microsoft.com/office/powerpoint/2010/main" val="1422270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22FA-91AE-DF4E-82EE-37E18128A7E0}"/>
              </a:ext>
            </a:extLst>
          </p:cNvPr>
          <p:cNvSpPr>
            <a:spLocks noGrp="1"/>
          </p:cNvSpPr>
          <p:nvPr>
            <p:ph type="title"/>
          </p:nvPr>
        </p:nvSpPr>
        <p:spPr>
          <a:xfrm>
            <a:off x="371475" y="412690"/>
            <a:ext cx="10161935" cy="802641"/>
          </a:xfrm>
        </p:spPr>
        <p:txBody>
          <a:bodyPr/>
          <a:lstStyle/>
          <a:p>
            <a:r>
              <a:rPr lang="en-US" dirty="0">
                <a:latin typeface="Roboto Regular" panose="02000000000000000000" pitchFamily="2" charset="0"/>
                <a:cs typeface="Times New Roman"/>
              </a:rPr>
              <a:t>Proposed Deliverables in the next 3 months</a:t>
            </a:r>
            <a:endParaRPr lang="en-US" dirty="0"/>
          </a:p>
        </p:txBody>
      </p:sp>
      <p:sp>
        <p:nvSpPr>
          <p:cNvPr id="3" name="Content Placeholder 2">
            <a:extLst>
              <a:ext uri="{FF2B5EF4-FFF2-40B4-BE49-F238E27FC236}">
                <a16:creationId xmlns:a16="http://schemas.microsoft.com/office/drawing/2014/main" id="{C037E57A-5917-4739-8284-7E1EC36549DD}"/>
              </a:ext>
            </a:extLst>
          </p:cNvPr>
          <p:cNvSpPr>
            <a:spLocks noGrp="1"/>
          </p:cNvSpPr>
          <p:nvPr>
            <p:ph idx="4294967295"/>
          </p:nvPr>
        </p:nvSpPr>
        <p:spPr>
          <a:xfrm>
            <a:off x="4189413" y="1230313"/>
            <a:ext cx="7646987" cy="4611687"/>
          </a:xfrm>
        </p:spPr>
        <p:txBody>
          <a:bodyPr vert="horz" lIns="0" tIns="0" rIns="0" bIns="0" rtlCol="0" anchor="t">
            <a:noAutofit/>
          </a:bodyPr>
          <a:lstStyle/>
          <a:p>
            <a:pPr marL="0" indent="0">
              <a:buNone/>
            </a:pPr>
            <a:r>
              <a:rPr lang="en-GB" sz="1600" dirty="0">
                <a:solidFill>
                  <a:schemeClr val="tx2"/>
                </a:solidFill>
                <a:ea typeface="Roboto Regular" panose="02000000000000000000" pitchFamily="2" charset="0"/>
                <a:cs typeface="+mn-lt"/>
              </a:rPr>
              <a:t>In the next 3 months</a:t>
            </a:r>
          </a:p>
          <a:p>
            <a:pPr marL="221615" indent="-221615"/>
            <a:r>
              <a:rPr lang="en-GB" sz="1400" dirty="0">
                <a:ea typeface="Roboto Regular" panose="02000000000000000000" pitchFamily="2" charset="0"/>
                <a:cs typeface="+mn-lt"/>
              </a:rPr>
              <a:t>Establish the CDIO role (interim to enable fast start and momentum carried) and core team ASAP:</a:t>
            </a:r>
            <a:endParaRPr lang="en-GB" sz="1400" dirty="0"/>
          </a:p>
          <a:p>
            <a:pPr marL="554037" lvl="1" indent="-285750">
              <a:lnSpc>
                <a:spcPct val="100000"/>
              </a:lnSpc>
              <a:spcBef>
                <a:spcPts val="0"/>
              </a:spcBef>
              <a:buClr>
                <a:schemeClr val="tx2"/>
              </a:buClr>
              <a:buFont typeface="System Font Regular"/>
              <a:buChar char="−"/>
            </a:pPr>
            <a:r>
              <a:rPr lang="en-GB" sz="1400" dirty="0">
                <a:ea typeface="Roboto Regular" panose="02000000000000000000" pitchFamily="2" charset="0"/>
                <a:cs typeface="+mn-lt"/>
              </a:rPr>
              <a:t>Without this, there will be no central coordination and drive</a:t>
            </a:r>
            <a:endParaRPr lang="en-GB" sz="1400" dirty="0"/>
          </a:p>
          <a:p>
            <a:pPr marL="554037" lvl="1" indent="-285750">
              <a:lnSpc>
                <a:spcPct val="100000"/>
              </a:lnSpc>
              <a:spcBef>
                <a:spcPts val="0"/>
              </a:spcBef>
              <a:buClr>
                <a:schemeClr val="tx2"/>
              </a:buClr>
              <a:buFont typeface="System Font Regular"/>
              <a:buChar char="−"/>
            </a:pPr>
            <a:r>
              <a:rPr lang="en-GB" sz="1400" dirty="0">
                <a:cs typeface="Calibri"/>
              </a:rPr>
              <a:t>Owners and creators of the strategy delivery plan, accountable to the digital board</a:t>
            </a:r>
            <a:endParaRPr lang="en-GB" sz="1400" dirty="0"/>
          </a:p>
          <a:p>
            <a:pPr marL="221615" indent="-221615"/>
            <a:r>
              <a:rPr lang="en-GB" sz="1400" dirty="0">
                <a:cs typeface="Calibri"/>
              </a:rPr>
              <a:t>Establish CCIOs/CNIOs/Chief social worker leads within each of the partnership organisations</a:t>
            </a:r>
          </a:p>
          <a:p>
            <a:pPr marL="221615" indent="-221615"/>
            <a:r>
              <a:rPr lang="en-GB" sz="1400" dirty="0">
                <a:cs typeface="Calibri"/>
              </a:rPr>
              <a:t>Revise existing digital board to ensure senior leadership representation and integration with new wider MSE ICS system structures and governance and steer for the new CIO and team</a:t>
            </a:r>
            <a:endParaRPr lang="en-GB" sz="1400" dirty="0"/>
          </a:p>
          <a:p>
            <a:pPr marL="221615" indent="-221615"/>
            <a:r>
              <a:rPr lang="en-GB" sz="1400" dirty="0">
                <a:cs typeface="Calibri"/>
              </a:rPr>
              <a:t>Establish cross-MSE knowledge management and collaborative working tools to enable digital leads to work together effectively</a:t>
            </a:r>
            <a:endParaRPr lang="en-GB" sz="1400" dirty="0"/>
          </a:p>
          <a:p>
            <a:pPr marL="221615" indent="-221615"/>
            <a:r>
              <a:rPr lang="en-GB" sz="1400" dirty="0">
                <a:cs typeface="Calibri"/>
              </a:rPr>
              <a:t>Build the central PMO programme and conduct initial programme prioritisation and opportunity identification exercise:</a:t>
            </a:r>
            <a:endParaRPr lang="en-GB" sz="1400" dirty="0"/>
          </a:p>
          <a:p>
            <a:pPr marL="554037" lvl="1" indent="-285750">
              <a:lnSpc>
                <a:spcPct val="100000"/>
              </a:lnSpc>
              <a:spcBef>
                <a:spcPts val="0"/>
              </a:spcBef>
              <a:buClr>
                <a:schemeClr val="tx2"/>
              </a:buClr>
              <a:buFont typeface="System Font Regular"/>
              <a:buChar char="−"/>
            </a:pPr>
            <a:r>
              <a:rPr lang="en-GB" sz="1400" dirty="0">
                <a:ea typeface="Roboto Regular" panose="02000000000000000000" pitchFamily="2" charset="0"/>
                <a:cs typeface="+mn-lt"/>
              </a:rPr>
              <a:t>Bring in temporary bulge resource to set up the programme office and build central view accessible to all</a:t>
            </a:r>
          </a:p>
          <a:p>
            <a:pPr marL="221615" indent="-221615"/>
            <a:r>
              <a:rPr lang="en-GB" sz="1400" dirty="0">
                <a:cs typeface="Calibri"/>
              </a:rPr>
              <a:t>Cross-ICS engagement for the critical foundations of data platform, shared care record and the transformational services of outpatient transformation and remote monitoring</a:t>
            </a:r>
          </a:p>
          <a:p>
            <a:pPr marL="221615" indent="-221615"/>
            <a:r>
              <a:rPr lang="en-GB" sz="1400" dirty="0">
                <a:cs typeface="Calibri"/>
              </a:rPr>
              <a:t>Conduct engagement to elicit feedback and buy-in (as part of broader MSE strategy engagement)</a:t>
            </a:r>
          </a:p>
          <a:p>
            <a:pPr marL="221615" indent="-221615"/>
            <a:r>
              <a:rPr lang="en-GB" sz="1400" dirty="0">
                <a:cs typeface="Calibri"/>
              </a:rPr>
              <a:t>Gain leadership endorsement and support for the significant investment and journey required to establish our core foundations and enable our ICS</a:t>
            </a:r>
          </a:p>
        </p:txBody>
      </p:sp>
      <p:pic>
        <p:nvPicPr>
          <p:cNvPr id="5" name="Picture 4">
            <a:extLst>
              <a:ext uri="{FF2B5EF4-FFF2-40B4-BE49-F238E27FC236}">
                <a16:creationId xmlns:a16="http://schemas.microsoft.com/office/drawing/2014/main" id="{73ACDBA9-9D74-784C-A86C-5A513F2BD986}"/>
              </a:ext>
            </a:extLst>
          </p:cNvPr>
          <p:cNvPicPr>
            <a:picLocks noChangeAspect="1"/>
          </p:cNvPicPr>
          <p:nvPr/>
        </p:nvPicPr>
        <p:blipFill>
          <a:blip r:embed="rId2"/>
          <a:stretch>
            <a:fillRect/>
          </a:stretch>
        </p:blipFill>
        <p:spPr>
          <a:xfrm>
            <a:off x="0" y="1729433"/>
            <a:ext cx="3966519" cy="1943112"/>
          </a:xfrm>
          <a:prstGeom prst="rect">
            <a:avLst/>
          </a:prstGeom>
        </p:spPr>
      </p:pic>
    </p:spTree>
    <p:extLst>
      <p:ext uri="{BB962C8B-B14F-4D97-AF65-F5344CB8AC3E}">
        <p14:creationId xmlns:p14="http://schemas.microsoft.com/office/powerpoint/2010/main" val="1812311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19ADCF-E6DE-422B-ABED-A7EFDC950313}"/>
              </a:ext>
            </a:extLst>
          </p:cNvPr>
          <p:cNvSpPr>
            <a:spLocks noGrp="1"/>
          </p:cNvSpPr>
          <p:nvPr>
            <p:ph type="title"/>
          </p:nvPr>
        </p:nvSpPr>
        <p:spPr>
          <a:xfrm>
            <a:off x="371475" y="412690"/>
            <a:ext cx="10161935" cy="802641"/>
          </a:xfrm>
        </p:spPr>
        <p:txBody>
          <a:bodyPr/>
          <a:lstStyle/>
          <a:p>
            <a:r>
              <a:rPr lang="en-US" dirty="0"/>
              <a:t>Our Area</a:t>
            </a:r>
          </a:p>
        </p:txBody>
      </p:sp>
      <p:pic>
        <p:nvPicPr>
          <p:cNvPr id="2" name="Content Placeholder 3">
            <a:extLst>
              <a:ext uri="{FF2B5EF4-FFF2-40B4-BE49-F238E27FC236}">
                <a16:creationId xmlns:a16="http://schemas.microsoft.com/office/drawing/2014/main" id="{C27E3F2E-686E-4F05-B84E-5AEF5D67D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897" y="92842"/>
            <a:ext cx="9071352" cy="6191198"/>
          </a:xfrm>
          <a:prstGeom prst="rect">
            <a:avLst/>
          </a:prstGeom>
          <a:noFill/>
        </p:spPr>
      </p:pic>
    </p:spTree>
    <p:extLst>
      <p:ext uri="{BB962C8B-B14F-4D97-AF65-F5344CB8AC3E}">
        <p14:creationId xmlns:p14="http://schemas.microsoft.com/office/powerpoint/2010/main" val="3568489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49DE5-6B4B-044D-AD4C-A939312CD8DB}"/>
              </a:ext>
            </a:extLst>
          </p:cNvPr>
          <p:cNvSpPr/>
          <p:nvPr/>
        </p:nvSpPr>
        <p:spPr>
          <a:xfrm>
            <a:off x="355835" y="1436914"/>
            <a:ext cx="5197471" cy="42062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2" name="Title 1">
            <a:extLst>
              <a:ext uri="{FF2B5EF4-FFF2-40B4-BE49-F238E27FC236}">
                <a16:creationId xmlns:a16="http://schemas.microsoft.com/office/drawing/2014/main" id="{96B6CC90-E7B6-074B-9EF9-8AFC9EFC1A76}"/>
              </a:ext>
            </a:extLst>
          </p:cNvPr>
          <p:cNvSpPr>
            <a:spLocks noGrp="1"/>
          </p:cNvSpPr>
          <p:nvPr>
            <p:ph type="title"/>
          </p:nvPr>
        </p:nvSpPr>
        <p:spPr>
          <a:xfrm>
            <a:off x="371475" y="412690"/>
            <a:ext cx="10161935" cy="802641"/>
          </a:xfrm>
        </p:spPr>
        <p:txBody>
          <a:bodyPr/>
          <a:lstStyle/>
          <a:p>
            <a:r>
              <a:rPr lang="en-US" sz="3200" dirty="0"/>
              <a:t>What it will take to deliver our Digital Strategy</a:t>
            </a:r>
          </a:p>
        </p:txBody>
      </p:sp>
      <p:sp>
        <p:nvSpPr>
          <p:cNvPr id="3" name="Content Placeholder 2">
            <a:extLst>
              <a:ext uri="{FF2B5EF4-FFF2-40B4-BE49-F238E27FC236}">
                <a16:creationId xmlns:a16="http://schemas.microsoft.com/office/drawing/2014/main" id="{EF06EA1D-E011-E249-AFC6-9BE61C76EDBA}"/>
              </a:ext>
            </a:extLst>
          </p:cNvPr>
          <p:cNvSpPr>
            <a:spLocks noGrp="1"/>
          </p:cNvSpPr>
          <p:nvPr>
            <p:ph idx="4294967295"/>
          </p:nvPr>
        </p:nvSpPr>
        <p:spPr>
          <a:xfrm>
            <a:off x="546100" y="1564390"/>
            <a:ext cx="4533900" cy="3951287"/>
          </a:xfrm>
        </p:spPr>
        <p:txBody>
          <a:bodyPr/>
          <a:lstStyle/>
          <a:p>
            <a:pPr>
              <a:spcBef>
                <a:spcPts val="1800"/>
              </a:spcBef>
            </a:pPr>
            <a:r>
              <a:rPr lang="en-US" sz="1400" dirty="0"/>
              <a:t>We have laid out the current state, vision and key steps on the roadmap to build digital foundations for MSE ICS integrated care delivery and service development</a:t>
            </a:r>
          </a:p>
          <a:p>
            <a:pPr>
              <a:spcBef>
                <a:spcPts val="1800"/>
              </a:spcBef>
            </a:pPr>
            <a:r>
              <a:rPr lang="en-US" sz="1400" dirty="0"/>
              <a:t>We have </a:t>
            </a:r>
            <a:r>
              <a:rPr lang="en-GB" sz="1400" dirty="0"/>
              <a:t>identified</a:t>
            </a:r>
            <a:r>
              <a:rPr lang="en-US" sz="1400" dirty="0"/>
              <a:t> what will be required from a </a:t>
            </a:r>
            <a:r>
              <a:rPr lang="en-GB" sz="1400" dirty="0"/>
              <a:t>central</a:t>
            </a:r>
            <a:r>
              <a:rPr lang="en-US" sz="1400" dirty="0"/>
              <a:t> team, individual </a:t>
            </a:r>
            <a:r>
              <a:rPr lang="en-GB" sz="1400" dirty="0"/>
              <a:t>organisations</a:t>
            </a:r>
            <a:r>
              <a:rPr lang="en-US" sz="1400" dirty="0"/>
              <a:t> and collaborative working to deliver the strategy</a:t>
            </a:r>
          </a:p>
          <a:p>
            <a:pPr>
              <a:spcBef>
                <a:spcPts val="1800"/>
              </a:spcBef>
            </a:pPr>
            <a:r>
              <a:rPr lang="en-US" sz="1400" dirty="0"/>
              <a:t>We have outlined a high-level timeline for the overall delivery, and suggested where we should work together as a system to develop detailed plans</a:t>
            </a:r>
          </a:p>
          <a:p>
            <a:pPr>
              <a:spcBef>
                <a:spcPts val="1800"/>
              </a:spcBef>
            </a:pPr>
            <a:r>
              <a:rPr lang="en-US" sz="1400" dirty="0"/>
              <a:t>We have set out information framework principles and a detailed target operating model (see appendix) with timelines for implementation – which we will iterate when the new central digital team is established</a:t>
            </a:r>
          </a:p>
        </p:txBody>
      </p:sp>
      <p:sp>
        <p:nvSpPr>
          <p:cNvPr id="5" name="Content Placeholder 2">
            <a:extLst>
              <a:ext uri="{FF2B5EF4-FFF2-40B4-BE49-F238E27FC236}">
                <a16:creationId xmlns:a16="http://schemas.microsoft.com/office/drawing/2014/main" id="{8411FB86-33FA-6A41-A283-102F03EF989E}"/>
              </a:ext>
            </a:extLst>
          </p:cNvPr>
          <p:cNvSpPr txBox="1">
            <a:spLocks/>
          </p:cNvSpPr>
          <p:nvPr/>
        </p:nvSpPr>
        <p:spPr>
          <a:xfrm>
            <a:off x="6704632" y="1697650"/>
            <a:ext cx="4773725" cy="3498012"/>
          </a:xfrm>
          <a:prstGeom prst="rect">
            <a:avLst/>
          </a:prstGeom>
        </p:spPr>
        <p:txBody>
          <a:bodyPr vert="horz" lIns="0" tIns="0" rIns="0" bIns="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1400" dirty="0">
                <a:latin typeface="Roboto Regular" panose="02000000000000000000" pitchFamily="2" charset="0"/>
              </a:rPr>
              <a:t>We now need endorsement from our leadership for the investment, resource allocation and change required to drive delivery </a:t>
            </a:r>
          </a:p>
          <a:p>
            <a:pPr>
              <a:spcBef>
                <a:spcPts val="1800"/>
              </a:spcBef>
            </a:pPr>
            <a:r>
              <a:rPr lang="en-US" sz="1400" dirty="0">
                <a:latin typeface="Roboto Regular" panose="02000000000000000000" pitchFamily="2" charset="0"/>
              </a:rPr>
              <a:t>We need to integrate our plans with system development and delivery plans, governance and operating models</a:t>
            </a:r>
          </a:p>
          <a:p>
            <a:pPr>
              <a:spcBef>
                <a:spcPts val="1800"/>
              </a:spcBef>
            </a:pPr>
            <a:r>
              <a:rPr lang="en-US" sz="1400" dirty="0">
                <a:latin typeface="Roboto Regular" panose="02000000000000000000" pitchFamily="2" charset="0"/>
              </a:rPr>
              <a:t>Once the basics of our core capacity and operating model are established, we would like to conduct a collaborative ICS programme review exercise in September – this will enable us to establish how digital will be embedded in system wide programmes</a:t>
            </a:r>
          </a:p>
          <a:p>
            <a:pPr>
              <a:spcBef>
                <a:spcPts val="1800"/>
              </a:spcBef>
            </a:pPr>
            <a:r>
              <a:rPr lang="en-US" sz="1400" dirty="0">
                <a:latin typeface="Roboto Regular" panose="02000000000000000000" pitchFamily="2" charset="0"/>
              </a:rPr>
              <a:t>In the meantime, we will work together on population health management, outpatient transformation and remote monitoring, to work cross functionally, inform infrastructure and applications programmes and deliver priority service change</a:t>
            </a:r>
          </a:p>
        </p:txBody>
      </p:sp>
      <p:sp>
        <p:nvSpPr>
          <p:cNvPr id="7" name="Triangle 6">
            <a:extLst>
              <a:ext uri="{FF2B5EF4-FFF2-40B4-BE49-F238E27FC236}">
                <a16:creationId xmlns:a16="http://schemas.microsoft.com/office/drawing/2014/main" id="{DACCA4FC-8A8A-3D49-A5E4-ABC929F00244}"/>
              </a:ext>
            </a:extLst>
          </p:cNvPr>
          <p:cNvSpPr/>
          <p:nvPr/>
        </p:nvSpPr>
        <p:spPr>
          <a:xfrm rot="5400000">
            <a:off x="5814158" y="2910150"/>
            <a:ext cx="735981" cy="46835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Tree>
    <p:extLst>
      <p:ext uri="{BB962C8B-B14F-4D97-AF65-F5344CB8AC3E}">
        <p14:creationId xmlns:p14="http://schemas.microsoft.com/office/powerpoint/2010/main" val="981454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DDE7-79DA-A24C-BE62-A2371A7BBE52}"/>
              </a:ext>
            </a:extLst>
          </p:cNvPr>
          <p:cNvSpPr>
            <a:spLocks noGrp="1"/>
          </p:cNvSpPr>
          <p:nvPr>
            <p:ph type="ctrTitle"/>
          </p:nvPr>
        </p:nvSpPr>
        <p:spPr>
          <a:xfrm>
            <a:off x="336467" y="4294414"/>
            <a:ext cx="9144000" cy="653143"/>
          </a:xfrm>
        </p:spPr>
        <p:txBody>
          <a:bodyPr anchor="t" anchorCtr="0"/>
          <a:lstStyle/>
          <a:p>
            <a:pPr lvl="0">
              <a:lnSpc>
                <a:spcPct val="100000"/>
              </a:lnSpc>
              <a:spcBef>
                <a:spcPts val="1200"/>
              </a:spcBef>
              <a:spcAft>
                <a:spcPts val="1200"/>
              </a:spcAft>
              <a:buClr>
                <a:srgbClr val="5B2A7A"/>
              </a:buClr>
            </a:pPr>
            <a:r>
              <a:rPr lang="en-US" dirty="0">
                <a:solidFill>
                  <a:schemeClr val="tx2"/>
                </a:solidFill>
              </a:rPr>
              <a:t>Appendices</a:t>
            </a:r>
          </a:p>
        </p:txBody>
      </p:sp>
      <p:sp>
        <p:nvSpPr>
          <p:cNvPr id="3" name="Title 1">
            <a:extLst>
              <a:ext uri="{FF2B5EF4-FFF2-40B4-BE49-F238E27FC236}">
                <a16:creationId xmlns:a16="http://schemas.microsoft.com/office/drawing/2014/main" id="{E5FF75B6-F4A9-4742-AFE7-A6C33C7C35F8}"/>
              </a:ext>
            </a:extLst>
          </p:cNvPr>
          <p:cNvSpPr txBox="1">
            <a:spLocks/>
          </p:cNvSpPr>
          <p:nvPr/>
        </p:nvSpPr>
        <p:spPr>
          <a:xfrm>
            <a:off x="336467" y="5061857"/>
            <a:ext cx="9144000" cy="1404257"/>
          </a:xfrm>
          <a:prstGeom prst="rect">
            <a:avLst/>
          </a:prstGeom>
        </p:spPr>
        <p:txBody>
          <a:bodyPr vert="horz" lIns="91440" tIns="45720" rIns="91440" bIns="45720" rtlCol="0" anchor="t" anchorCtr="0">
            <a:noAutofit/>
          </a:bodyPr>
          <a:lstStyle>
            <a:lvl1pPr algn="l" defTabSz="914377"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Times New Roman" panose="02020603050405020304" pitchFamily="18" charset="0"/>
              </a:defRPr>
            </a:lvl1pPr>
          </a:lstStyle>
          <a:p>
            <a:pPr marL="285750" indent="-285750">
              <a:lnSpc>
                <a:spcPct val="100000"/>
              </a:lnSpc>
              <a:spcBef>
                <a:spcPts val="600"/>
              </a:spcBef>
              <a:buClr>
                <a:srgbClr val="5B2A7A"/>
              </a:buClr>
              <a:buFont typeface="Wingdings" panose="05000000000000000000" pitchFamily="2" charset="2"/>
              <a:buChar char="§"/>
            </a:pPr>
            <a:r>
              <a:rPr lang="en-GB" sz="1800" dirty="0">
                <a:solidFill>
                  <a:srgbClr val="000000"/>
                </a:solidFill>
                <a:cs typeface="+mn-cs"/>
              </a:rPr>
              <a:t>Target Operating Model </a:t>
            </a:r>
            <a:endParaRPr lang="en-GB" sz="1800" dirty="0">
              <a:solidFill>
                <a:srgbClr val="000000"/>
              </a:solidFill>
              <a:cs typeface="Calibri" panose="020F0502020204030204"/>
            </a:endParaRPr>
          </a:p>
          <a:p>
            <a:pPr marL="285750" indent="-285750">
              <a:lnSpc>
                <a:spcPct val="100000"/>
              </a:lnSpc>
              <a:spcBef>
                <a:spcPts val="600"/>
              </a:spcBef>
              <a:buClr>
                <a:srgbClr val="5B2A7A"/>
              </a:buClr>
              <a:buFont typeface="Wingdings" panose="05000000000000000000" pitchFamily="2" charset="2"/>
              <a:buChar char="§"/>
            </a:pPr>
            <a:r>
              <a:rPr lang="en-GB" sz="1800" dirty="0">
                <a:solidFill>
                  <a:srgbClr val="000000"/>
                </a:solidFill>
                <a:cs typeface="Calibri" panose="020F0502020204030204"/>
              </a:rPr>
              <a:t>Documents Reviewed and List of Interviews</a:t>
            </a:r>
          </a:p>
          <a:p>
            <a:pPr marL="285750" indent="-285750">
              <a:lnSpc>
                <a:spcPct val="100000"/>
              </a:lnSpc>
              <a:spcBef>
                <a:spcPts val="600"/>
              </a:spcBef>
              <a:buClr>
                <a:srgbClr val="5B2A7A"/>
              </a:buClr>
              <a:buFont typeface="Wingdings" panose="05000000000000000000" pitchFamily="2" charset="2"/>
              <a:buChar char="§"/>
            </a:pPr>
            <a:r>
              <a:rPr lang="en-GB" sz="1800" dirty="0">
                <a:solidFill>
                  <a:srgbClr val="000000"/>
                </a:solidFill>
                <a:cs typeface="Calibri" panose="020F0502020204030204"/>
              </a:rPr>
              <a:t>Glossary</a:t>
            </a:r>
            <a:endParaRPr lang="en-US" dirty="0">
              <a:solidFill>
                <a:schemeClr val="tx2"/>
              </a:solidFill>
            </a:endParaRPr>
          </a:p>
        </p:txBody>
      </p:sp>
    </p:spTree>
    <p:extLst>
      <p:ext uri="{BB962C8B-B14F-4D97-AF65-F5344CB8AC3E}">
        <p14:creationId xmlns:p14="http://schemas.microsoft.com/office/powerpoint/2010/main" val="1183566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05D0A77-D5C0-8146-9FCC-067C2E233CCA}"/>
              </a:ext>
            </a:extLst>
          </p:cNvPr>
          <p:cNvSpPr/>
          <p:nvPr/>
        </p:nvSpPr>
        <p:spPr>
          <a:xfrm>
            <a:off x="8232940" y="1398505"/>
            <a:ext cx="3796764" cy="746753"/>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04AF38-FF2B-9D4E-9D55-F57AE8310785}"/>
              </a:ext>
            </a:extLst>
          </p:cNvPr>
          <p:cNvSpPr/>
          <p:nvPr/>
        </p:nvSpPr>
        <p:spPr>
          <a:xfrm>
            <a:off x="8232940" y="2675973"/>
            <a:ext cx="3796764" cy="465921"/>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ACD22DD-1EBA-0C4E-AC6B-69C15ED9EAA1}"/>
              </a:ext>
            </a:extLst>
          </p:cNvPr>
          <p:cNvSpPr/>
          <p:nvPr/>
        </p:nvSpPr>
        <p:spPr>
          <a:xfrm>
            <a:off x="8232940" y="3607265"/>
            <a:ext cx="3796764" cy="465921"/>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CBF6A1-862E-5D41-9869-5E271A9BD345}"/>
              </a:ext>
            </a:extLst>
          </p:cNvPr>
          <p:cNvSpPr/>
          <p:nvPr/>
        </p:nvSpPr>
        <p:spPr>
          <a:xfrm>
            <a:off x="4314083" y="3124973"/>
            <a:ext cx="3796764" cy="1807754"/>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607822-B4A3-5C47-8DB4-419F25A2F41D}"/>
              </a:ext>
            </a:extLst>
          </p:cNvPr>
          <p:cNvSpPr/>
          <p:nvPr/>
        </p:nvSpPr>
        <p:spPr>
          <a:xfrm>
            <a:off x="371475" y="2660556"/>
            <a:ext cx="3796764" cy="614234"/>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62F00-75AC-934C-AD0B-7D20BB14125C}"/>
              </a:ext>
            </a:extLst>
          </p:cNvPr>
          <p:cNvSpPr/>
          <p:nvPr/>
        </p:nvSpPr>
        <p:spPr>
          <a:xfrm>
            <a:off x="371475" y="4073185"/>
            <a:ext cx="3796764" cy="792429"/>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0EB73C-CACF-AB48-92B6-D7D67B5BF69E}"/>
              </a:ext>
            </a:extLst>
          </p:cNvPr>
          <p:cNvSpPr/>
          <p:nvPr/>
        </p:nvSpPr>
        <p:spPr>
          <a:xfrm>
            <a:off x="371475" y="1398505"/>
            <a:ext cx="3796764" cy="614235"/>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F7140-763E-4166-B0FD-3AC8DC118739}"/>
              </a:ext>
            </a:extLst>
          </p:cNvPr>
          <p:cNvSpPr>
            <a:spLocks noGrp="1"/>
          </p:cNvSpPr>
          <p:nvPr>
            <p:ph type="title"/>
          </p:nvPr>
        </p:nvSpPr>
        <p:spPr/>
        <p:txBody>
          <a:bodyPr/>
          <a:lstStyle/>
          <a:p>
            <a:r>
              <a:rPr lang="en-GB" dirty="0"/>
              <a:t>List of interviews and other stakeholder engagement</a:t>
            </a:r>
          </a:p>
        </p:txBody>
      </p:sp>
      <p:sp>
        <p:nvSpPr>
          <p:cNvPr id="6" name="Content Placeholder 2">
            <a:extLst>
              <a:ext uri="{FF2B5EF4-FFF2-40B4-BE49-F238E27FC236}">
                <a16:creationId xmlns:a16="http://schemas.microsoft.com/office/drawing/2014/main" id="{C798BE4B-74FB-EF46-A94A-187E545036BA}"/>
              </a:ext>
            </a:extLst>
          </p:cNvPr>
          <p:cNvSpPr txBox="1">
            <a:spLocks/>
          </p:cNvSpPr>
          <p:nvPr/>
        </p:nvSpPr>
        <p:spPr>
          <a:xfrm>
            <a:off x="4315703" y="1398505"/>
            <a:ext cx="3918592" cy="4611688"/>
          </a:xfrm>
          <a:prstGeom prst="rect">
            <a:avLst/>
          </a:prstGeom>
        </p:spPr>
        <p:txBody>
          <a:bodyPr vert="horz" lIns="91440" tIns="45720" rIns="91440" bIns="4572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050" b="1" dirty="0">
                <a:solidFill>
                  <a:schemeClr val="accent2"/>
                </a:solidFill>
              </a:rPr>
              <a:t>Mid and South Essex Foundation Trust</a:t>
            </a:r>
            <a:endParaRPr lang="en-GB" sz="1050" dirty="0">
              <a:solidFill>
                <a:schemeClr val="accent2"/>
              </a:solidFill>
            </a:endParaRPr>
          </a:p>
          <a:p>
            <a:pPr marL="0" indent="0">
              <a:lnSpc>
                <a:spcPct val="100000"/>
              </a:lnSpc>
              <a:spcBef>
                <a:spcPts val="0"/>
              </a:spcBef>
              <a:buNone/>
            </a:pPr>
            <a:r>
              <a:rPr lang="en-GB" sz="1050" dirty="0"/>
              <a:t>James Brown, Chief Clinical Information Officer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Martin Callingham, Chief Information Officer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Ruth Jackson, People Director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Iain MacConnachie, Programme Manager </a:t>
            </a:r>
            <a:r>
              <a:rPr lang="en-GB" sz="1050" i="1" dirty="0"/>
              <a:t>(</a:t>
            </a:r>
            <a:r>
              <a:rPr lang="en-GB" sz="1050" i="1" dirty="0" err="1"/>
              <a:t>i</a:t>
            </a:r>
            <a:r>
              <a:rPr lang="en-GB" sz="1050" i="1" dirty="0"/>
              <a:t>)* </a:t>
            </a:r>
            <a:endParaRPr lang="en-GB" sz="1050" dirty="0"/>
          </a:p>
          <a:p>
            <a:pPr marL="0" indent="0">
              <a:lnSpc>
                <a:spcPct val="100000"/>
              </a:lnSpc>
              <a:spcBef>
                <a:spcPts val="0"/>
              </a:spcBef>
              <a:buNone/>
            </a:pPr>
            <a:r>
              <a:rPr lang="en-GB" sz="1050" dirty="0"/>
              <a:t>Felim McCarthy, Digital Programme Director *</a:t>
            </a:r>
          </a:p>
          <a:p>
            <a:pPr marL="0" indent="0">
              <a:lnSpc>
                <a:spcPct val="100000"/>
              </a:lnSpc>
              <a:spcBef>
                <a:spcPts val="0"/>
              </a:spcBef>
              <a:buNone/>
            </a:pPr>
            <a:r>
              <a:rPr lang="en-GB" sz="1050" dirty="0"/>
              <a:t>Dawn Scrafield, Chief Finance Officer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Dona Shine, Programme Manager, IT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Erica White, Head of Change Management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Charlotte Williams, Director of Strategy </a:t>
            </a:r>
            <a:r>
              <a:rPr lang="en-GB" sz="1050" i="1" dirty="0"/>
              <a:t>(</a:t>
            </a:r>
            <a:r>
              <a:rPr lang="en-GB" sz="1050" i="1" dirty="0" err="1"/>
              <a:t>i</a:t>
            </a:r>
            <a:r>
              <a:rPr lang="en-GB" sz="1050" i="1" dirty="0"/>
              <a:t>)</a:t>
            </a:r>
          </a:p>
          <a:p>
            <a:pPr marL="0" indent="0">
              <a:lnSpc>
                <a:spcPct val="100000"/>
              </a:lnSpc>
              <a:spcBef>
                <a:spcPts val="0"/>
              </a:spcBef>
              <a:buNone/>
            </a:pPr>
            <a:endParaRPr lang="en-GB" sz="1050" i="1" dirty="0"/>
          </a:p>
          <a:p>
            <a:pPr marL="0" indent="0">
              <a:lnSpc>
                <a:spcPct val="100000"/>
              </a:lnSpc>
              <a:spcBef>
                <a:spcPts val="0"/>
              </a:spcBef>
              <a:buNone/>
            </a:pPr>
            <a:r>
              <a:rPr lang="en-GB" sz="1050" b="1" dirty="0">
                <a:solidFill>
                  <a:schemeClr val="accent2"/>
                </a:solidFill>
              </a:rPr>
              <a:t>MSE Health and Care Partnership (the ICS)</a:t>
            </a:r>
            <a:endParaRPr lang="en-GB" sz="1050" dirty="0">
              <a:solidFill>
                <a:schemeClr val="accent2"/>
              </a:solidFill>
            </a:endParaRPr>
          </a:p>
          <a:p>
            <a:pPr marL="0" indent="0">
              <a:lnSpc>
                <a:spcPct val="100000"/>
              </a:lnSpc>
              <a:spcBef>
                <a:spcPts val="0"/>
              </a:spcBef>
              <a:buNone/>
            </a:pPr>
            <a:r>
              <a:rPr lang="en-GB" sz="1050" dirty="0"/>
              <a:t>Jo Cripps, Programme Director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Claire Hankey, Director of Communications &amp; Engagement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Anthony McKeever, Chief Executive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Ciara Moore, MSE Partners System Delivery Director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Ronan Fenton, Medical Director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Emma Sandford, Strategic Lead for Population Health Management</a:t>
            </a:r>
          </a:p>
          <a:p>
            <a:pPr marL="0" indent="0">
              <a:lnSpc>
                <a:spcPct val="100000"/>
              </a:lnSpc>
              <a:spcBef>
                <a:spcPts val="0"/>
              </a:spcBef>
              <a:buNone/>
            </a:pPr>
            <a:r>
              <a:rPr lang="en-GB" sz="1050" dirty="0"/>
              <a:t>Monica Scrobotovici, Senior Programme Manager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Mike Thorne, Chair </a:t>
            </a:r>
            <a:r>
              <a:rPr lang="en-GB" sz="1050" i="1" dirty="0"/>
              <a:t>(</a:t>
            </a:r>
            <a:r>
              <a:rPr lang="en-GB" sz="1050" i="1" dirty="0" err="1"/>
              <a:t>i</a:t>
            </a:r>
            <a:r>
              <a:rPr lang="en-GB" sz="1050" i="1" dirty="0"/>
              <a:t>)</a:t>
            </a:r>
          </a:p>
          <a:p>
            <a:pPr marL="0" indent="0">
              <a:lnSpc>
                <a:spcPct val="100000"/>
              </a:lnSpc>
              <a:spcBef>
                <a:spcPts val="0"/>
              </a:spcBef>
              <a:buNone/>
            </a:pPr>
            <a:endParaRPr lang="en-GB" sz="1050" i="1" dirty="0"/>
          </a:p>
          <a:p>
            <a:pPr marL="0" indent="0">
              <a:lnSpc>
                <a:spcPct val="100000"/>
              </a:lnSpc>
              <a:spcBef>
                <a:spcPts val="0"/>
              </a:spcBef>
              <a:buNone/>
            </a:pPr>
            <a:endParaRPr lang="en-GB" sz="1050" dirty="0"/>
          </a:p>
        </p:txBody>
      </p:sp>
      <p:sp>
        <p:nvSpPr>
          <p:cNvPr id="7" name="Content Placeholder 2">
            <a:extLst>
              <a:ext uri="{FF2B5EF4-FFF2-40B4-BE49-F238E27FC236}">
                <a16:creationId xmlns:a16="http://schemas.microsoft.com/office/drawing/2014/main" id="{4CEBA108-F293-8941-8599-02474C5265A9}"/>
              </a:ext>
            </a:extLst>
          </p:cNvPr>
          <p:cNvSpPr txBox="1">
            <a:spLocks/>
          </p:cNvSpPr>
          <p:nvPr/>
        </p:nvSpPr>
        <p:spPr>
          <a:xfrm>
            <a:off x="8212468" y="1398505"/>
            <a:ext cx="3918592" cy="3467110"/>
          </a:xfrm>
          <a:prstGeom prst="rect">
            <a:avLst/>
          </a:prstGeom>
        </p:spPr>
        <p:txBody>
          <a:bodyPr vert="horz" lIns="91440" tIns="45720" rIns="91440" bIns="4572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050" b="1" dirty="0">
                <a:solidFill>
                  <a:schemeClr val="accent2"/>
                </a:solidFill>
              </a:rPr>
              <a:t>NHSE&amp;I</a:t>
            </a:r>
            <a:endParaRPr lang="en-GB" sz="1050" dirty="0">
              <a:solidFill>
                <a:schemeClr val="accent2"/>
              </a:solidFill>
            </a:endParaRPr>
          </a:p>
          <a:p>
            <a:pPr marL="0" indent="0">
              <a:lnSpc>
                <a:spcPct val="100000"/>
              </a:lnSpc>
              <a:spcBef>
                <a:spcPts val="0"/>
              </a:spcBef>
              <a:buNone/>
            </a:pPr>
            <a:r>
              <a:rPr lang="en-GB" sz="1050" dirty="0"/>
              <a:t>Barry Frostick, System Lead Director – Mid and South Essex, Regional Director of Digital </a:t>
            </a:r>
            <a:r>
              <a:rPr lang="en-GB" sz="1050" i="1" dirty="0"/>
              <a:t>(</a:t>
            </a:r>
            <a:r>
              <a:rPr lang="en-GB" sz="1050" i="1" dirty="0" err="1"/>
              <a:t>i</a:t>
            </a:r>
            <a:r>
              <a:rPr lang="en-GB" sz="1050" i="1" dirty="0"/>
              <a:t>) *</a:t>
            </a:r>
          </a:p>
          <a:p>
            <a:pPr marL="0" indent="0">
              <a:lnSpc>
                <a:spcPct val="100000"/>
              </a:lnSpc>
              <a:spcBef>
                <a:spcPts val="0"/>
              </a:spcBef>
              <a:buNone/>
            </a:pPr>
            <a:r>
              <a:rPr lang="en-GB" sz="1050" dirty="0"/>
              <a:t>Mary Hudson, Deputy Director for Digital First Primary Care </a:t>
            </a:r>
            <a:r>
              <a:rPr lang="en-GB" sz="1050" i="1" dirty="0"/>
              <a:t>(</a:t>
            </a:r>
            <a:r>
              <a:rPr lang="en-GB" sz="1050" i="1" dirty="0" err="1"/>
              <a:t>i</a:t>
            </a:r>
            <a:r>
              <a:rPr lang="en-GB" sz="1050" i="1" dirty="0"/>
              <a:t>) </a:t>
            </a:r>
            <a:endParaRPr lang="en-GB" sz="1050" dirty="0"/>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North East London NHS Foundation Trust</a:t>
            </a:r>
            <a:endParaRPr lang="en-GB" sz="1050" dirty="0">
              <a:solidFill>
                <a:schemeClr val="accent2"/>
              </a:solidFill>
            </a:endParaRPr>
          </a:p>
          <a:p>
            <a:pPr marL="0" indent="0">
              <a:lnSpc>
                <a:spcPct val="100000"/>
              </a:lnSpc>
              <a:spcBef>
                <a:spcPts val="0"/>
              </a:spcBef>
              <a:buNone/>
            </a:pPr>
            <a:r>
              <a:rPr lang="en-GB" sz="1050" dirty="0"/>
              <a:t>Umesh Gadhvi, Director of Health Informatics </a:t>
            </a:r>
            <a:r>
              <a:rPr lang="en-GB" sz="1050" i="1" dirty="0"/>
              <a:t>(</a:t>
            </a:r>
            <a:r>
              <a:rPr lang="en-GB" sz="1050" i="1" dirty="0" err="1"/>
              <a:t>i</a:t>
            </a:r>
            <a:r>
              <a:rPr lang="en-GB" sz="1050" i="1" dirty="0"/>
              <a:t>)</a:t>
            </a:r>
            <a:r>
              <a:rPr lang="en-GB" sz="1050" dirty="0"/>
              <a:t>*</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Provide</a:t>
            </a:r>
            <a:endParaRPr lang="en-GB" sz="1050" dirty="0">
              <a:solidFill>
                <a:schemeClr val="accent2"/>
              </a:solidFill>
            </a:endParaRPr>
          </a:p>
          <a:p>
            <a:pPr marL="0" indent="0">
              <a:lnSpc>
                <a:spcPct val="100000"/>
              </a:lnSpc>
              <a:spcBef>
                <a:spcPts val="0"/>
              </a:spcBef>
              <a:buNone/>
            </a:pPr>
            <a:r>
              <a:rPr lang="en-GB" sz="1050" dirty="0"/>
              <a:t>Christopher Wright, Assistant Director of IT and Systems </a:t>
            </a:r>
            <a:r>
              <a:rPr lang="en-GB" sz="1050" i="1" dirty="0"/>
              <a:t>(</a:t>
            </a:r>
            <a:r>
              <a:rPr lang="en-GB" sz="1050" i="1" dirty="0" err="1"/>
              <a:t>i</a:t>
            </a:r>
            <a:r>
              <a:rPr lang="en-GB" sz="1050" i="1" dirty="0"/>
              <a:t>)*</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Southend Council</a:t>
            </a:r>
            <a:endParaRPr lang="en-GB" sz="1050" dirty="0">
              <a:solidFill>
                <a:schemeClr val="accent2"/>
              </a:solidFill>
            </a:endParaRPr>
          </a:p>
          <a:p>
            <a:pPr marL="0" indent="0">
              <a:lnSpc>
                <a:spcPct val="100000"/>
              </a:lnSpc>
              <a:spcBef>
                <a:spcPts val="0"/>
              </a:spcBef>
              <a:buNone/>
            </a:pPr>
            <a:r>
              <a:rPr lang="en-GB" sz="1050" dirty="0"/>
              <a:t>Ian McLernon, IT Business Partner *</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Thurrock Council</a:t>
            </a:r>
            <a:endParaRPr lang="en-GB" sz="1050" dirty="0">
              <a:solidFill>
                <a:schemeClr val="accent2"/>
              </a:solidFill>
            </a:endParaRPr>
          </a:p>
          <a:p>
            <a:pPr marL="0" indent="0">
              <a:lnSpc>
                <a:spcPct val="100000"/>
              </a:lnSpc>
              <a:spcBef>
                <a:spcPts val="0"/>
              </a:spcBef>
              <a:buNone/>
            </a:pPr>
            <a:r>
              <a:rPr lang="en-GB" sz="1050" dirty="0"/>
              <a:t>Mandy Moore, Strategic Lead Business Intelligence </a:t>
            </a:r>
            <a:r>
              <a:rPr lang="en-GB" sz="1050" i="1" dirty="0"/>
              <a:t>(</a:t>
            </a:r>
            <a:r>
              <a:rPr lang="en-GB" sz="1050" i="1" dirty="0" err="1"/>
              <a:t>i</a:t>
            </a:r>
            <a:r>
              <a:rPr lang="en-GB" sz="1050" i="1" dirty="0"/>
              <a:t>)*</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Other</a:t>
            </a:r>
            <a:endParaRPr lang="en-GB" sz="1050" dirty="0">
              <a:solidFill>
                <a:schemeClr val="accent2"/>
              </a:solidFill>
            </a:endParaRPr>
          </a:p>
          <a:p>
            <a:pPr marL="0" indent="0">
              <a:lnSpc>
                <a:spcPct val="100000"/>
              </a:lnSpc>
              <a:spcBef>
                <a:spcPts val="0"/>
              </a:spcBef>
              <a:buNone/>
            </a:pPr>
            <a:r>
              <a:rPr lang="en-GB" sz="1050" dirty="0"/>
              <a:t>Peter Hagan, Consultant at PWC (working on digital strategy for Mid and South Essex Foundation Trust) </a:t>
            </a:r>
            <a:r>
              <a:rPr lang="en-GB" sz="1050" i="1" dirty="0"/>
              <a:t>(</a:t>
            </a:r>
            <a:r>
              <a:rPr lang="en-GB" sz="1050" i="1" dirty="0" err="1"/>
              <a:t>i</a:t>
            </a:r>
            <a:r>
              <a:rPr lang="en-GB" sz="1050" i="1" dirty="0"/>
              <a:t>)</a:t>
            </a:r>
            <a:endParaRPr lang="en-GB" sz="1050" dirty="0"/>
          </a:p>
        </p:txBody>
      </p:sp>
      <p:sp>
        <p:nvSpPr>
          <p:cNvPr id="8" name="Content Placeholder 2">
            <a:extLst>
              <a:ext uri="{FF2B5EF4-FFF2-40B4-BE49-F238E27FC236}">
                <a16:creationId xmlns:a16="http://schemas.microsoft.com/office/drawing/2014/main" id="{6C7A5C38-C0CF-7541-9DEA-842C9565FD75}"/>
              </a:ext>
            </a:extLst>
          </p:cNvPr>
          <p:cNvSpPr txBox="1">
            <a:spLocks/>
          </p:cNvSpPr>
          <p:nvPr/>
        </p:nvSpPr>
        <p:spPr>
          <a:xfrm>
            <a:off x="371476" y="1398505"/>
            <a:ext cx="3918592" cy="4611688"/>
          </a:xfrm>
          <a:prstGeom prst="rect">
            <a:avLst/>
          </a:prstGeom>
        </p:spPr>
        <p:txBody>
          <a:bodyPr vert="horz" lIns="91440" tIns="45720" rIns="91440" bIns="4572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050" b="1" dirty="0">
                <a:solidFill>
                  <a:schemeClr val="accent2"/>
                </a:solidFill>
              </a:rPr>
              <a:t>East Accord</a:t>
            </a:r>
            <a:endParaRPr lang="en-GB" sz="1050" dirty="0">
              <a:solidFill>
                <a:schemeClr val="accent2"/>
              </a:solidFill>
            </a:endParaRPr>
          </a:p>
          <a:p>
            <a:pPr marL="0" indent="0">
              <a:lnSpc>
                <a:spcPct val="100000"/>
              </a:lnSpc>
              <a:spcBef>
                <a:spcPts val="0"/>
              </a:spcBef>
              <a:buNone/>
            </a:pPr>
            <a:r>
              <a:rPr lang="en-GB" sz="1050" dirty="0"/>
              <a:t>Kate Walker, Digital Programme Director </a:t>
            </a:r>
            <a:r>
              <a:rPr lang="en-GB" sz="1050" i="1" dirty="0"/>
              <a:t>(</a:t>
            </a:r>
            <a:r>
              <a:rPr lang="en-GB" sz="1050" i="1" dirty="0" err="1"/>
              <a:t>i</a:t>
            </a:r>
            <a:r>
              <a:rPr lang="en-GB" sz="1050" i="1" dirty="0"/>
              <a:t>)</a:t>
            </a:r>
          </a:p>
          <a:p>
            <a:pPr marL="0" indent="0">
              <a:lnSpc>
                <a:spcPct val="100000"/>
              </a:lnSpc>
              <a:spcBef>
                <a:spcPts val="0"/>
              </a:spcBef>
              <a:buNone/>
            </a:pPr>
            <a:r>
              <a:rPr lang="en-GB" sz="1050" dirty="0"/>
              <a:t>Malcolm Mundy</a:t>
            </a:r>
            <a:r>
              <a:rPr lang="en-GB" sz="1050"/>
              <a:t>, Enterprise Data </a:t>
            </a:r>
            <a:r>
              <a:rPr lang="en-GB" sz="1050" dirty="0"/>
              <a:t>Architect </a:t>
            </a:r>
            <a:r>
              <a:rPr lang="en-GB" sz="1050" i="1" dirty="0"/>
              <a:t>(</a:t>
            </a:r>
            <a:r>
              <a:rPr lang="en-GB" sz="1050" i="1" dirty="0" err="1"/>
              <a:t>i</a:t>
            </a:r>
            <a:r>
              <a:rPr lang="en-GB" sz="1050" i="1" dirty="0"/>
              <a:t>)</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East of England Ambulance Service</a:t>
            </a:r>
            <a:endParaRPr lang="en-GB" sz="1050" dirty="0">
              <a:solidFill>
                <a:schemeClr val="accent2"/>
              </a:solidFill>
            </a:endParaRPr>
          </a:p>
          <a:p>
            <a:pPr marL="0" indent="0">
              <a:lnSpc>
                <a:spcPct val="100000"/>
              </a:lnSpc>
              <a:spcBef>
                <a:spcPts val="0"/>
              </a:spcBef>
              <a:buNone/>
            </a:pPr>
            <a:r>
              <a:rPr lang="en-GB" sz="1050" dirty="0"/>
              <a:t>Stephen Bromhall, Chief Information Officer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Alan Whitehead, Head of Operations </a:t>
            </a:r>
            <a:r>
              <a:rPr lang="en-GB" sz="1050" i="1" dirty="0"/>
              <a:t>(</a:t>
            </a:r>
            <a:r>
              <a:rPr lang="en-GB" sz="1050" i="1" dirty="0" err="1"/>
              <a:t>i</a:t>
            </a:r>
            <a:r>
              <a:rPr lang="en-GB" sz="1050" i="1" dirty="0"/>
              <a:t>)</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Essex County Council</a:t>
            </a:r>
            <a:endParaRPr lang="en-GB" sz="1050" dirty="0">
              <a:solidFill>
                <a:schemeClr val="accent2"/>
              </a:solidFill>
            </a:endParaRPr>
          </a:p>
          <a:p>
            <a:pPr marL="0" indent="0">
              <a:lnSpc>
                <a:spcPct val="100000"/>
              </a:lnSpc>
              <a:spcBef>
                <a:spcPts val="0"/>
              </a:spcBef>
              <a:buNone/>
            </a:pPr>
            <a:r>
              <a:rPr lang="en-GB" sz="1050" dirty="0"/>
              <a:t>Faye Gatenby, Head of Sensory Services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Geoff Madge, Technology Services Business Partner </a:t>
            </a:r>
            <a:r>
              <a:rPr lang="en-GB" sz="1050" i="1" dirty="0"/>
              <a:t>(</a:t>
            </a:r>
            <a:r>
              <a:rPr lang="en-GB" sz="1050" i="1" dirty="0" err="1"/>
              <a:t>i</a:t>
            </a:r>
            <a:r>
              <a:rPr lang="en-GB" sz="1050" i="1" dirty="0"/>
              <a:t>)*</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Essex Partnership University NHS Foundation Trust </a:t>
            </a:r>
            <a:endParaRPr lang="en-GB" sz="1050" dirty="0">
              <a:solidFill>
                <a:schemeClr val="accent2"/>
              </a:solidFill>
            </a:endParaRPr>
          </a:p>
          <a:p>
            <a:pPr marL="0" indent="0">
              <a:lnSpc>
                <a:spcPct val="100000"/>
              </a:lnSpc>
              <a:spcBef>
                <a:spcPts val="0"/>
              </a:spcBef>
              <a:buNone/>
            </a:pPr>
            <a:r>
              <a:rPr lang="en-GB" sz="1050" dirty="0"/>
              <a:t>Janette Leonard, Director of IT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Paul Scott, Chief Executive Officer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Adam Whiting, Acting Deputy Director of IT </a:t>
            </a:r>
            <a:r>
              <a:rPr lang="en-GB" sz="1050" i="1" dirty="0"/>
              <a:t>(</a:t>
            </a:r>
            <a:r>
              <a:rPr lang="en-GB" sz="1050" i="1" dirty="0" err="1"/>
              <a:t>i</a:t>
            </a:r>
            <a:r>
              <a:rPr lang="en-GB" sz="1050" i="1" dirty="0"/>
              <a:t>)*</a:t>
            </a:r>
          </a:p>
          <a:p>
            <a:pPr marL="0" indent="0">
              <a:lnSpc>
                <a:spcPct val="100000"/>
              </a:lnSpc>
              <a:spcBef>
                <a:spcPts val="0"/>
              </a:spcBef>
              <a:buNone/>
            </a:pPr>
            <a:endParaRPr lang="en-GB" sz="1050" dirty="0"/>
          </a:p>
          <a:p>
            <a:pPr marL="0" indent="0">
              <a:lnSpc>
                <a:spcPct val="100000"/>
              </a:lnSpc>
              <a:spcBef>
                <a:spcPts val="0"/>
              </a:spcBef>
              <a:buNone/>
            </a:pPr>
            <a:r>
              <a:rPr lang="en-GB" sz="1050" b="1" dirty="0">
                <a:solidFill>
                  <a:schemeClr val="accent2"/>
                </a:solidFill>
              </a:rPr>
              <a:t>Healthwatch and the</a:t>
            </a:r>
            <a:r>
              <a:rPr lang="en-GB" sz="1050" dirty="0">
                <a:solidFill>
                  <a:schemeClr val="accent2"/>
                </a:solidFill>
              </a:rPr>
              <a:t> </a:t>
            </a:r>
            <a:r>
              <a:rPr lang="en-GB" sz="1050" b="1" dirty="0">
                <a:solidFill>
                  <a:schemeClr val="accent2"/>
                </a:solidFill>
              </a:rPr>
              <a:t>Community and Voluntary Sector</a:t>
            </a:r>
            <a:endParaRPr lang="en-GB" sz="1050" dirty="0">
              <a:solidFill>
                <a:schemeClr val="accent2"/>
              </a:solidFill>
            </a:endParaRPr>
          </a:p>
          <a:p>
            <a:pPr marL="0" indent="0">
              <a:lnSpc>
                <a:spcPct val="100000"/>
              </a:lnSpc>
              <a:spcBef>
                <a:spcPts val="0"/>
              </a:spcBef>
              <a:buNone/>
            </a:pPr>
            <a:r>
              <a:rPr lang="en-GB" sz="1050" dirty="0"/>
              <a:t>Kristina Jackson, Community and Voluntary Sector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Lorraine Jarvis, Community and Voluntary Sector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Kim James, Healthwatch Thurrock </a:t>
            </a:r>
            <a:r>
              <a:rPr lang="en-GB" sz="1050" i="1" dirty="0"/>
              <a:t>(</a:t>
            </a:r>
            <a:r>
              <a:rPr lang="en-GB" sz="1050" i="1" dirty="0" err="1"/>
              <a:t>i</a:t>
            </a:r>
            <a:r>
              <a:rPr lang="en-GB" sz="1050" i="1" dirty="0"/>
              <a:t>)</a:t>
            </a:r>
          </a:p>
          <a:p>
            <a:pPr marL="0" indent="0">
              <a:lnSpc>
                <a:spcPct val="100000"/>
              </a:lnSpc>
              <a:spcBef>
                <a:spcPts val="0"/>
              </a:spcBef>
              <a:buNone/>
            </a:pPr>
            <a:endParaRPr lang="en-GB" sz="1050" i="1" dirty="0"/>
          </a:p>
          <a:p>
            <a:pPr marL="0" indent="0">
              <a:lnSpc>
                <a:spcPct val="100000"/>
              </a:lnSpc>
              <a:spcBef>
                <a:spcPts val="0"/>
              </a:spcBef>
              <a:buNone/>
            </a:pPr>
            <a:r>
              <a:rPr lang="en-GB" sz="1050" b="1" dirty="0">
                <a:solidFill>
                  <a:schemeClr val="accent2"/>
                </a:solidFill>
              </a:rPr>
              <a:t>Mid and South Essex Clinical Commissioning Groups </a:t>
            </a:r>
            <a:endParaRPr lang="en-GB" sz="1050" dirty="0">
              <a:solidFill>
                <a:schemeClr val="accent2"/>
              </a:solidFill>
            </a:endParaRPr>
          </a:p>
          <a:p>
            <a:pPr marL="0" indent="0">
              <a:lnSpc>
                <a:spcPct val="100000"/>
              </a:lnSpc>
              <a:spcBef>
                <a:spcPts val="0"/>
              </a:spcBef>
              <a:buNone/>
            </a:pPr>
            <a:r>
              <a:rPr lang="en-GB" sz="1050" dirty="0"/>
              <a:t>Michelle Angell, Associate Director of Assurance</a:t>
            </a:r>
          </a:p>
          <a:p>
            <a:pPr marL="0" indent="0">
              <a:lnSpc>
                <a:spcPct val="100000"/>
              </a:lnSpc>
              <a:spcBef>
                <a:spcPts val="0"/>
              </a:spcBef>
              <a:buNone/>
            </a:pPr>
            <a:r>
              <a:rPr lang="en-GB" sz="1050" dirty="0"/>
              <a:t>Rachel Hearn, Executive Director of Nursing and Quality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Ashley King, Programme Director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Peter King, Assistant Director of IT </a:t>
            </a:r>
            <a:r>
              <a:rPr lang="en-GB" sz="1050" i="1" dirty="0"/>
              <a:t>(</a:t>
            </a:r>
            <a:r>
              <a:rPr lang="en-GB" sz="1050" i="1" dirty="0" err="1"/>
              <a:t>i</a:t>
            </a:r>
            <a:r>
              <a:rPr lang="en-GB" sz="1050" i="1" dirty="0"/>
              <a:t>)</a:t>
            </a:r>
            <a:r>
              <a:rPr lang="en-GB" sz="1050" dirty="0"/>
              <a:t>*</a:t>
            </a:r>
          </a:p>
          <a:p>
            <a:pPr marL="0" indent="0">
              <a:lnSpc>
                <a:spcPct val="100000"/>
              </a:lnSpc>
              <a:spcBef>
                <a:spcPts val="0"/>
              </a:spcBef>
              <a:buNone/>
            </a:pPr>
            <a:r>
              <a:rPr lang="en-GB" sz="1050" dirty="0"/>
              <a:t>Alex McCourt, Head of Digital Transformation *</a:t>
            </a:r>
          </a:p>
          <a:p>
            <a:pPr marL="0" indent="0">
              <a:lnSpc>
                <a:spcPct val="100000"/>
              </a:lnSpc>
              <a:spcBef>
                <a:spcPts val="0"/>
              </a:spcBef>
              <a:buNone/>
            </a:pPr>
            <a:r>
              <a:rPr lang="en-GB" sz="1050" dirty="0"/>
              <a:t>Jane Marley, Head of Information Governance </a:t>
            </a:r>
            <a:r>
              <a:rPr lang="en-GB" sz="1050" i="1" dirty="0"/>
              <a:t>(</a:t>
            </a:r>
            <a:r>
              <a:rPr lang="en-GB" sz="1050" i="1" dirty="0" err="1"/>
              <a:t>i</a:t>
            </a:r>
            <a:r>
              <a:rPr lang="en-GB" sz="1050" i="1" dirty="0"/>
              <a:t>)</a:t>
            </a:r>
            <a:endParaRPr lang="en-GB" sz="1050" dirty="0"/>
          </a:p>
          <a:p>
            <a:pPr marL="0" indent="0">
              <a:lnSpc>
                <a:spcPct val="100000"/>
              </a:lnSpc>
              <a:spcBef>
                <a:spcPts val="0"/>
              </a:spcBef>
              <a:buNone/>
            </a:pPr>
            <a:r>
              <a:rPr lang="en-GB" sz="1050" dirty="0"/>
              <a:t>Taz Sayed, GP Digital Lead </a:t>
            </a:r>
            <a:r>
              <a:rPr lang="en-GB" sz="1050" i="1" dirty="0"/>
              <a:t>(</a:t>
            </a:r>
            <a:r>
              <a:rPr lang="en-GB" sz="1050" i="1" dirty="0" err="1"/>
              <a:t>i</a:t>
            </a:r>
            <a:r>
              <a:rPr lang="en-GB" sz="1050" i="1" dirty="0"/>
              <a:t>)*</a:t>
            </a:r>
          </a:p>
          <a:p>
            <a:pPr marL="0" indent="0">
              <a:lnSpc>
                <a:spcPct val="100000"/>
              </a:lnSpc>
              <a:spcBef>
                <a:spcPts val="0"/>
              </a:spcBef>
              <a:buNone/>
            </a:pPr>
            <a:endParaRPr lang="en-GB" sz="1050" dirty="0"/>
          </a:p>
        </p:txBody>
      </p:sp>
      <p:sp>
        <p:nvSpPr>
          <p:cNvPr id="10" name="Content Placeholder 2">
            <a:extLst>
              <a:ext uri="{FF2B5EF4-FFF2-40B4-BE49-F238E27FC236}">
                <a16:creationId xmlns:a16="http://schemas.microsoft.com/office/drawing/2014/main" id="{49F62B49-EDB5-7F4F-9BFC-3806C7DB557D}"/>
              </a:ext>
            </a:extLst>
          </p:cNvPr>
          <p:cNvSpPr txBox="1">
            <a:spLocks/>
          </p:cNvSpPr>
          <p:nvPr/>
        </p:nvSpPr>
        <p:spPr>
          <a:xfrm>
            <a:off x="8232940" y="5048789"/>
            <a:ext cx="3769774" cy="1048980"/>
          </a:xfrm>
          <a:prstGeom prst="rect">
            <a:avLst/>
          </a:prstGeom>
        </p:spPr>
        <p:txBody>
          <a:bodyPr vert="horz" lIns="91440" tIns="45720" rIns="91440" bIns="4572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000" dirty="0"/>
              <a:t>Key: </a:t>
            </a:r>
          </a:p>
          <a:p>
            <a:pPr marL="0" indent="0">
              <a:lnSpc>
                <a:spcPct val="100000"/>
              </a:lnSpc>
              <a:spcBef>
                <a:spcPts val="0"/>
              </a:spcBef>
              <a:buNone/>
            </a:pPr>
            <a:r>
              <a:rPr lang="en-GB" sz="1000" dirty="0"/>
              <a:t>(</a:t>
            </a:r>
            <a:r>
              <a:rPr lang="en-GB" sz="1000" dirty="0" err="1"/>
              <a:t>i</a:t>
            </a:r>
            <a:r>
              <a:rPr lang="en-GB" sz="1000" dirty="0"/>
              <a:t>) indicates stakeholder interview </a:t>
            </a:r>
          </a:p>
          <a:p>
            <a:pPr marL="0" indent="0">
              <a:lnSpc>
                <a:spcPct val="100000"/>
              </a:lnSpc>
              <a:spcBef>
                <a:spcPts val="0"/>
              </a:spcBef>
              <a:buNone/>
            </a:pPr>
            <a:r>
              <a:rPr lang="en-GB" sz="1000" dirty="0"/>
              <a:t>* indicates a member of the multi-agency Strategy Working Group</a:t>
            </a:r>
          </a:p>
          <a:p>
            <a:pPr marL="0" indent="0">
              <a:lnSpc>
                <a:spcPct val="100000"/>
              </a:lnSpc>
              <a:spcBef>
                <a:spcPts val="0"/>
              </a:spcBef>
              <a:buNone/>
            </a:pPr>
            <a:endParaRPr lang="en-GB" sz="1000" dirty="0"/>
          </a:p>
          <a:p>
            <a:pPr marL="0" indent="0">
              <a:lnSpc>
                <a:spcPct val="100000"/>
              </a:lnSpc>
              <a:spcBef>
                <a:spcPts val="0"/>
              </a:spcBef>
              <a:buNone/>
            </a:pPr>
            <a:r>
              <a:rPr lang="en-GB" sz="1000" i="1" u="sng" dirty="0"/>
              <a:t>Note</a:t>
            </a:r>
            <a:r>
              <a:rPr lang="en-GB" sz="1000" i="1" dirty="0"/>
              <a:t>: some individuals have roles that span both their organisation and the ICS: they have only been listed once. The ICS Strategy also drew on the interviews for the Primary Strategy work.</a:t>
            </a:r>
          </a:p>
        </p:txBody>
      </p:sp>
    </p:spTree>
    <p:extLst>
      <p:ext uri="{BB962C8B-B14F-4D97-AF65-F5344CB8AC3E}">
        <p14:creationId xmlns:p14="http://schemas.microsoft.com/office/powerpoint/2010/main" val="1197049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7140-763E-4166-B0FD-3AC8DC118739}"/>
              </a:ext>
            </a:extLst>
          </p:cNvPr>
          <p:cNvSpPr>
            <a:spLocks noGrp="1"/>
          </p:cNvSpPr>
          <p:nvPr>
            <p:ph type="title"/>
          </p:nvPr>
        </p:nvSpPr>
        <p:spPr/>
        <p:txBody>
          <a:bodyPr/>
          <a:lstStyle/>
          <a:p>
            <a:r>
              <a:rPr lang="en-GB" dirty="0"/>
              <a:t>Glossary of Abbreviations</a:t>
            </a:r>
          </a:p>
        </p:txBody>
      </p:sp>
      <p:sp>
        <p:nvSpPr>
          <p:cNvPr id="8" name="Content Placeholder 2">
            <a:extLst>
              <a:ext uri="{FF2B5EF4-FFF2-40B4-BE49-F238E27FC236}">
                <a16:creationId xmlns:a16="http://schemas.microsoft.com/office/drawing/2014/main" id="{6C7A5C38-C0CF-7541-9DEA-842C9565FD75}"/>
              </a:ext>
            </a:extLst>
          </p:cNvPr>
          <p:cNvSpPr txBox="1">
            <a:spLocks/>
          </p:cNvSpPr>
          <p:nvPr/>
        </p:nvSpPr>
        <p:spPr>
          <a:xfrm>
            <a:off x="371475" y="1849767"/>
            <a:ext cx="5269303" cy="3102243"/>
          </a:xfrm>
          <a:prstGeom prst="rect">
            <a:avLst/>
          </a:prstGeom>
        </p:spPr>
        <p:txBody>
          <a:bodyPr vert="horz" lIns="91440" tIns="45720" rIns="91440" bIns="4572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574675" algn="l"/>
                <a:tab pos="798513" algn="l"/>
              </a:tabLst>
            </a:pPr>
            <a:r>
              <a:rPr lang="en-GB" sz="1200" dirty="0"/>
              <a:t>AI 	– 	Artificial Intelligence</a:t>
            </a:r>
          </a:p>
          <a:p>
            <a:pPr marL="0" indent="0">
              <a:buNone/>
              <a:tabLst>
                <a:tab pos="574675" algn="l"/>
                <a:tab pos="798513" algn="l"/>
              </a:tabLst>
            </a:pPr>
            <a:r>
              <a:rPr lang="en-GB" sz="1200" dirty="0"/>
              <a:t>API 	– 	Application Programming Interface </a:t>
            </a:r>
          </a:p>
          <a:p>
            <a:pPr marL="0" indent="0">
              <a:buNone/>
              <a:tabLst>
                <a:tab pos="574675" algn="l"/>
                <a:tab pos="798513" algn="l"/>
              </a:tabLst>
            </a:pPr>
            <a:r>
              <a:rPr lang="en-GB" sz="1200" dirty="0"/>
              <a:t>BI 	– 	Business Intelligence</a:t>
            </a:r>
          </a:p>
          <a:p>
            <a:pPr marL="0" indent="0">
              <a:buNone/>
              <a:tabLst>
                <a:tab pos="574675" algn="l"/>
                <a:tab pos="798513" algn="l"/>
              </a:tabLst>
            </a:pPr>
            <a:r>
              <a:rPr lang="en-GB" sz="1200" dirty="0"/>
              <a:t>CCIO 	– 	Chief Clinical Information Officer</a:t>
            </a:r>
          </a:p>
          <a:p>
            <a:pPr marL="0" indent="0">
              <a:buNone/>
              <a:tabLst>
                <a:tab pos="574675" algn="l"/>
                <a:tab pos="798513" algn="l"/>
              </a:tabLst>
            </a:pPr>
            <a:r>
              <a:rPr lang="en-GB" sz="1200" dirty="0"/>
              <a:t>CCG 	– 	Clinical Commissioning Group</a:t>
            </a:r>
          </a:p>
          <a:p>
            <a:pPr marL="0" indent="0">
              <a:buNone/>
              <a:tabLst>
                <a:tab pos="574675" algn="l"/>
                <a:tab pos="798513" algn="l"/>
              </a:tabLst>
            </a:pPr>
            <a:r>
              <a:rPr lang="en-GB" sz="1200" dirty="0"/>
              <a:t>CDIO 	– 	Chief Digital and Information Officer</a:t>
            </a:r>
          </a:p>
          <a:p>
            <a:pPr marL="0" indent="0">
              <a:buNone/>
              <a:tabLst>
                <a:tab pos="574675" algn="l"/>
                <a:tab pos="798513" algn="l"/>
              </a:tabLst>
            </a:pPr>
            <a:r>
              <a:rPr lang="en-GB" sz="1200" dirty="0"/>
              <a:t>CODAG 	–</a:t>
            </a:r>
            <a:r>
              <a:rPr lang="en-GB" sz="1200"/>
              <a:t>	 Clinical Operational Digital Advisory Group</a:t>
            </a:r>
            <a:endParaRPr lang="en-GB" sz="1200" dirty="0"/>
          </a:p>
          <a:p>
            <a:pPr marL="0" indent="0">
              <a:buNone/>
              <a:tabLst>
                <a:tab pos="574675" algn="l"/>
                <a:tab pos="798513" algn="l"/>
              </a:tabLst>
            </a:pPr>
            <a:r>
              <a:rPr lang="en-GB" sz="1200" dirty="0"/>
              <a:t>CSU 	– 	Commissioning Support Unit</a:t>
            </a:r>
          </a:p>
          <a:p>
            <a:pPr marL="0" indent="0">
              <a:buNone/>
              <a:tabLst>
                <a:tab pos="574675" algn="l"/>
                <a:tab pos="798513" algn="l"/>
              </a:tabLst>
            </a:pPr>
            <a:r>
              <a:rPr lang="en-GB" sz="1200" dirty="0"/>
              <a:t>DTAC 	– 	Digital Technology Assessment Criteria</a:t>
            </a:r>
          </a:p>
          <a:p>
            <a:pPr marL="0" indent="0">
              <a:buNone/>
              <a:tabLst>
                <a:tab pos="574675" algn="l"/>
                <a:tab pos="798513" algn="l"/>
              </a:tabLst>
            </a:pPr>
            <a:r>
              <a:rPr lang="en-GB" sz="1200" dirty="0"/>
              <a:t>DSP 	– 	Digital Signal Processors</a:t>
            </a:r>
          </a:p>
          <a:p>
            <a:pPr marL="0" indent="0">
              <a:buNone/>
              <a:tabLst>
                <a:tab pos="574675" algn="l"/>
                <a:tab pos="798513" algn="l"/>
              </a:tabLst>
            </a:pPr>
            <a:r>
              <a:rPr lang="en-GB" sz="1200" dirty="0"/>
              <a:t>HCP 	– 	Health and Care Partnership (terminology used by MSE ICS)</a:t>
            </a:r>
          </a:p>
          <a:p>
            <a:pPr marL="0" indent="0">
              <a:buNone/>
              <a:tabLst>
                <a:tab pos="574675" algn="l"/>
                <a:tab pos="798513" algn="l"/>
              </a:tabLst>
            </a:pPr>
            <a:r>
              <a:rPr lang="en-GB" sz="1200" dirty="0"/>
              <a:t>HIE 	– 	Health Information Education</a:t>
            </a:r>
          </a:p>
        </p:txBody>
      </p:sp>
      <p:sp>
        <p:nvSpPr>
          <p:cNvPr id="18" name="Content Placeholder 2">
            <a:extLst>
              <a:ext uri="{FF2B5EF4-FFF2-40B4-BE49-F238E27FC236}">
                <a16:creationId xmlns:a16="http://schemas.microsoft.com/office/drawing/2014/main" id="{B8454673-0740-1947-BC05-A6F3216E4B6E}"/>
              </a:ext>
            </a:extLst>
          </p:cNvPr>
          <p:cNvSpPr txBox="1">
            <a:spLocks/>
          </p:cNvSpPr>
          <p:nvPr/>
        </p:nvSpPr>
        <p:spPr>
          <a:xfrm>
            <a:off x="5941003" y="1849767"/>
            <a:ext cx="4295528" cy="3102243"/>
          </a:xfrm>
          <a:prstGeom prst="rect">
            <a:avLst/>
          </a:prstGeom>
        </p:spPr>
        <p:txBody>
          <a:bodyPr vert="horz" lIns="91440" tIns="45720" rIns="91440" bIns="45720" rtlCol="0">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Roboto" panose="02000000000000000000" pitchFamily="2" charset="0"/>
                <a:ea typeface="Roboto" panose="02000000000000000000" pitchFamily="2" charset="0"/>
                <a:cs typeface="+mn-cs"/>
              </a:defRPr>
            </a:lvl1pPr>
            <a:lvl2pPr marL="541338" indent="-271463" algn="l" defTabSz="914377" rtl="0" eaLnBrk="1" latinLnBrk="0" hangingPunct="1">
              <a:lnSpc>
                <a:spcPct val="90000"/>
              </a:lnSpc>
              <a:spcBef>
                <a:spcPts val="500"/>
              </a:spcBef>
              <a:buClr>
                <a:schemeClr val="accent3"/>
              </a:buClr>
              <a:buSzPct val="90000"/>
              <a:buFont typeface="System Font Regular"/>
              <a:buChar char="−"/>
              <a:tabLst/>
              <a:defRPr sz="1600" kern="1200">
                <a:solidFill>
                  <a:schemeClr val="tx1"/>
                </a:solidFill>
                <a:latin typeface="Roboto" panose="02000000000000000000" pitchFamily="2" charset="0"/>
                <a:ea typeface="Roboto" panose="02000000000000000000" pitchFamily="2" charset="0"/>
                <a:cs typeface="+mn-cs"/>
              </a:defRPr>
            </a:lvl2pPr>
            <a:lvl3pPr marL="801688" indent="-260350" algn="l" defTabSz="914377" rtl="0" eaLnBrk="1" latinLnBrk="0" hangingPunct="1">
              <a:lnSpc>
                <a:spcPct val="90000"/>
              </a:lnSpc>
              <a:spcBef>
                <a:spcPts val="500"/>
              </a:spcBef>
              <a:buClr>
                <a:schemeClr val="bg1">
                  <a:lumMod val="85000"/>
                </a:schemeClr>
              </a:buClr>
              <a:buSzPct val="80000"/>
              <a:buFont typeface="Wingdings" pitchFamily="2" charset="2"/>
              <a:buChar char="§"/>
              <a:tabLst/>
              <a:defRPr sz="1600" kern="1200">
                <a:solidFill>
                  <a:schemeClr val="tx1"/>
                </a:solidFill>
                <a:latin typeface="Roboto" panose="02000000000000000000" pitchFamily="2" charset="0"/>
                <a:ea typeface="Roboto" panose="02000000000000000000" pitchFamily="2" charset="0"/>
                <a:cs typeface="+mn-cs"/>
              </a:defRPr>
            </a:lvl3pPr>
            <a:lvl4pPr marL="1600160" indent="-228594" algn="l" defTabSz="914377" rtl="0" eaLnBrk="1" latinLnBrk="0" hangingPunct="1">
              <a:lnSpc>
                <a:spcPct val="90000"/>
              </a:lnSpc>
              <a:spcBef>
                <a:spcPts val="500"/>
              </a:spcBef>
              <a:buClr>
                <a:schemeClr val="bg1">
                  <a:lumMod val="50000"/>
                </a:schemeClr>
              </a:buClr>
              <a:buSzPct val="4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481013" algn="l"/>
                <a:tab pos="704850" algn="l"/>
              </a:tabLst>
            </a:pPr>
            <a:r>
              <a:rPr lang="en-GB" sz="1200" dirty="0"/>
              <a:t>ICS 	– 	Integrated Care System</a:t>
            </a:r>
          </a:p>
          <a:p>
            <a:pPr marL="0" indent="0">
              <a:buNone/>
              <a:tabLst>
                <a:tab pos="481013" algn="l"/>
                <a:tab pos="704850" algn="l"/>
              </a:tabLst>
            </a:pPr>
            <a:r>
              <a:rPr lang="en-GB" sz="1200" dirty="0"/>
              <a:t>MSE 	– 	Mid and South Essex</a:t>
            </a:r>
          </a:p>
          <a:p>
            <a:pPr marL="0" indent="0">
              <a:buNone/>
              <a:tabLst>
                <a:tab pos="481013" algn="l"/>
                <a:tab pos="704850" algn="l"/>
              </a:tabLst>
            </a:pPr>
            <a:r>
              <a:rPr lang="en-GB" sz="1200" dirty="0"/>
              <a:t>MVS 	– 	Minimum Viable Service</a:t>
            </a:r>
          </a:p>
          <a:p>
            <a:pPr marL="0" indent="0">
              <a:buNone/>
              <a:tabLst>
                <a:tab pos="481013" algn="l"/>
                <a:tab pos="704850" algn="l"/>
              </a:tabLst>
            </a:pPr>
            <a:r>
              <a:rPr lang="en-GB" sz="1200" dirty="0"/>
              <a:t>PHE 	– 	Public Health England</a:t>
            </a:r>
          </a:p>
          <a:p>
            <a:pPr marL="0" indent="0">
              <a:buNone/>
              <a:tabLst>
                <a:tab pos="481013" algn="l"/>
                <a:tab pos="704850" algn="l"/>
              </a:tabLst>
            </a:pPr>
            <a:r>
              <a:rPr lang="en-GB" sz="1200" dirty="0"/>
              <a:t>PHM 	– 	Population Health Management </a:t>
            </a:r>
          </a:p>
          <a:p>
            <a:pPr marL="0" indent="0">
              <a:buNone/>
              <a:tabLst>
                <a:tab pos="481013" algn="l"/>
                <a:tab pos="704850" algn="l"/>
              </a:tabLst>
            </a:pPr>
            <a:r>
              <a:rPr lang="en-GB" sz="1200" dirty="0"/>
              <a:t>PIM 	– 	Product Information Management</a:t>
            </a:r>
          </a:p>
          <a:p>
            <a:pPr marL="0" indent="0">
              <a:buNone/>
              <a:tabLst>
                <a:tab pos="481013" algn="l"/>
                <a:tab pos="704850" algn="l"/>
              </a:tabLst>
            </a:pPr>
            <a:r>
              <a:rPr lang="en-GB" sz="1200" dirty="0"/>
              <a:t>PMO 	– 	Project Management Office</a:t>
            </a:r>
          </a:p>
          <a:p>
            <a:pPr marL="0" indent="0">
              <a:buNone/>
              <a:tabLst>
                <a:tab pos="481013" algn="l"/>
                <a:tab pos="704850" algn="l"/>
              </a:tabLst>
            </a:pPr>
            <a:r>
              <a:rPr lang="en-GB" sz="1200" dirty="0"/>
              <a:t>TOM 	– 	Target Operating Model </a:t>
            </a:r>
          </a:p>
          <a:p>
            <a:pPr marL="0" indent="0">
              <a:buNone/>
              <a:tabLst>
                <a:tab pos="481013" algn="l"/>
                <a:tab pos="704850" algn="l"/>
              </a:tabLst>
            </a:pPr>
            <a:r>
              <a:rPr lang="en-GB" sz="1200" dirty="0"/>
              <a:t>SLEG 	– 	System Leadership Executive Group</a:t>
            </a:r>
          </a:p>
          <a:p>
            <a:pPr marL="0" indent="0">
              <a:buNone/>
              <a:tabLst>
                <a:tab pos="481013" algn="l"/>
                <a:tab pos="704850" algn="l"/>
              </a:tabLst>
            </a:pPr>
            <a:r>
              <a:rPr lang="en-GB" sz="1200" dirty="0"/>
              <a:t>STP 	– 	Sustainability and Transformation Partnership</a:t>
            </a:r>
          </a:p>
        </p:txBody>
      </p:sp>
    </p:spTree>
    <p:extLst>
      <p:ext uri="{BB962C8B-B14F-4D97-AF65-F5344CB8AC3E}">
        <p14:creationId xmlns:p14="http://schemas.microsoft.com/office/powerpoint/2010/main" val="136784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3B4A00-049E-4985-9A97-0F6741937314}"/>
              </a:ext>
            </a:extLst>
          </p:cNvPr>
          <p:cNvSpPr>
            <a:spLocks noGrp="1"/>
          </p:cNvSpPr>
          <p:nvPr>
            <p:ph type="body" sz="half" idx="2"/>
          </p:nvPr>
        </p:nvSpPr>
        <p:spPr>
          <a:xfrm>
            <a:off x="516560" y="2116235"/>
            <a:ext cx="4109762" cy="3965892"/>
          </a:xfrm>
        </p:spPr>
        <p:txBody>
          <a:bodyPr vert="horz" lIns="91440" tIns="45720" rIns="91440" bIns="45720" rtlCol="0" anchor="t">
            <a:noAutofit/>
          </a:bodyPr>
          <a:lstStyle/>
          <a:p>
            <a:pPr marL="0" indent="0">
              <a:spcBef>
                <a:spcPts val="1200"/>
              </a:spcBef>
              <a:buNone/>
            </a:pPr>
            <a:r>
              <a:rPr lang="en-GB" sz="1400" dirty="0">
                <a:effectLst/>
              </a:rPr>
              <a:t>The Mid and South Essex Health and Care Partnership is a partnership of health and care organisations in the mid and south Essex area. Our area covers 1.2 million people in the boroughs and districts of Basildon, Braintree, Brentwood, Castle Point, City of Chelmsford, Maldon, Rochford, Southend-on-Sea and Thurrock.</a:t>
            </a:r>
          </a:p>
          <a:p>
            <a:pPr marL="0" indent="0">
              <a:spcBef>
                <a:spcPts val="1200"/>
              </a:spcBef>
              <a:buNone/>
            </a:pPr>
            <a:r>
              <a:rPr lang="en-GB" sz="1400" dirty="0">
                <a:effectLst/>
              </a:rPr>
              <a:t>We have recently been designated as an Integrated Care System (ICS) but we are still in the process of developing our shared systems</a:t>
            </a:r>
            <a:r>
              <a:rPr lang="en-GB" sz="1400" dirty="0"/>
              <a:t> and</a:t>
            </a:r>
            <a:r>
              <a:rPr lang="en-GB" sz="1400" dirty="0">
                <a:effectLst/>
              </a:rPr>
              <a:t> processes </a:t>
            </a:r>
            <a:r>
              <a:rPr lang="en-GB" sz="1400" dirty="0"/>
              <a:t>as well as introducing</a:t>
            </a:r>
            <a:r>
              <a:rPr lang="en-GB" sz="1400" dirty="0">
                <a:effectLst/>
              </a:rPr>
              <a:t> new ways of working.</a:t>
            </a:r>
            <a:r>
              <a:rPr lang="en-GB" sz="1400" dirty="0"/>
              <a:t> </a:t>
            </a:r>
            <a:endParaRPr lang="en-GB" sz="1400" dirty="0">
              <a:cs typeface="Calibri"/>
            </a:endParaRPr>
          </a:p>
          <a:p>
            <a:pPr marL="0" indent="0">
              <a:spcBef>
                <a:spcPts val="1200"/>
              </a:spcBef>
              <a:buNone/>
            </a:pPr>
            <a:r>
              <a:rPr lang="en-GB" sz="1400" dirty="0">
                <a:effectLst/>
              </a:rPr>
              <a:t>This Digital Strategy has been developed in advance of some other areas of work and</a:t>
            </a:r>
            <a:r>
              <a:rPr lang="en-GB" sz="1400" dirty="0"/>
              <a:t> </a:t>
            </a:r>
            <a:r>
              <a:rPr lang="en-GB" sz="1400" dirty="0">
                <a:effectLst/>
              </a:rPr>
              <a:t>we will need to revisit it regularly to ensure it aligns with evolving developments across the wider ICS.</a:t>
            </a:r>
            <a:r>
              <a:rPr lang="en-GB" sz="1400" dirty="0"/>
              <a:t> </a:t>
            </a:r>
            <a:endParaRPr lang="en-GB" sz="1400" dirty="0">
              <a:effectLst/>
              <a:cs typeface="Calibri"/>
            </a:endParaRPr>
          </a:p>
        </p:txBody>
      </p:sp>
      <p:sp>
        <p:nvSpPr>
          <p:cNvPr id="5" name="Title 1">
            <a:extLst>
              <a:ext uri="{FF2B5EF4-FFF2-40B4-BE49-F238E27FC236}">
                <a16:creationId xmlns:a16="http://schemas.microsoft.com/office/drawing/2014/main" id="{5AE78249-A2EF-4514-A738-FE47BE14AD32}"/>
              </a:ext>
            </a:extLst>
          </p:cNvPr>
          <p:cNvSpPr txBox="1">
            <a:spLocks/>
          </p:cNvSpPr>
          <p:nvPr/>
        </p:nvSpPr>
        <p:spPr>
          <a:xfrm>
            <a:off x="5707393" y="1100203"/>
            <a:ext cx="5469593" cy="599011"/>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3200" b="0" kern="1200">
                <a:solidFill>
                  <a:schemeClr val="bg1"/>
                </a:solidFill>
                <a:latin typeface="Times New Roman" panose="02020603050405020304" pitchFamily="18" charset="0"/>
                <a:ea typeface="+mj-ea"/>
                <a:cs typeface="Times New Roman" panose="02020603050405020304" pitchFamily="18" charset="0"/>
              </a:defRPr>
            </a:lvl1pPr>
          </a:lstStyle>
          <a:p>
            <a:pPr>
              <a:buClrTx/>
              <a:buFontTx/>
            </a:pPr>
            <a:r>
              <a:rPr lang="en-GB" sz="2800" dirty="0">
                <a:solidFill>
                  <a:schemeClr val="accent3"/>
                </a:solidFill>
                <a:latin typeface="Roboto Regular" panose="02000000000000000000" pitchFamily="2" charset="0"/>
                <a:cs typeface="Times New Roman"/>
              </a:rPr>
              <a:t>Who this digital strategy is for:</a:t>
            </a:r>
            <a:endParaRPr lang="en-US" sz="2800" dirty="0">
              <a:solidFill>
                <a:schemeClr val="accent3"/>
              </a:solidFill>
              <a:latin typeface="Roboto Regular" panose="02000000000000000000" pitchFamily="2" charset="0"/>
            </a:endParaRPr>
          </a:p>
        </p:txBody>
      </p:sp>
      <p:sp>
        <p:nvSpPr>
          <p:cNvPr id="6" name="Title 1">
            <a:extLst>
              <a:ext uri="{FF2B5EF4-FFF2-40B4-BE49-F238E27FC236}">
                <a16:creationId xmlns:a16="http://schemas.microsoft.com/office/drawing/2014/main" id="{EBE6C8D0-108D-C34F-83BA-CD858F5BF474}"/>
              </a:ext>
            </a:extLst>
          </p:cNvPr>
          <p:cNvSpPr txBox="1">
            <a:spLocks/>
          </p:cNvSpPr>
          <p:nvPr/>
        </p:nvSpPr>
        <p:spPr>
          <a:xfrm>
            <a:off x="516560" y="1413337"/>
            <a:ext cx="4592335" cy="571753"/>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3200" b="0" kern="1200">
                <a:solidFill>
                  <a:schemeClr val="bg1"/>
                </a:solidFill>
                <a:latin typeface="Times New Roman" panose="02020603050405020304" pitchFamily="18" charset="0"/>
                <a:ea typeface="+mj-ea"/>
                <a:cs typeface="Times New Roman" panose="02020603050405020304" pitchFamily="18" charset="0"/>
              </a:defRPr>
            </a:lvl1pPr>
          </a:lstStyle>
          <a:p>
            <a:pPr>
              <a:buClrTx/>
              <a:buFontTx/>
            </a:pPr>
            <a:r>
              <a:rPr lang="en-GB" sz="2800" dirty="0">
                <a:latin typeface="Roboto Regular" panose="02000000000000000000" pitchFamily="2" charset="0"/>
              </a:rPr>
              <a:t>Mid and South Essex (MSE) Integrated Care System</a:t>
            </a:r>
            <a:endParaRPr lang="en-US" sz="2800" dirty="0">
              <a:solidFill>
                <a:schemeClr val="accent3"/>
              </a:solidFill>
              <a:latin typeface="Roboto Regular" panose="02000000000000000000" pitchFamily="2" charset="0"/>
            </a:endParaRPr>
          </a:p>
        </p:txBody>
      </p:sp>
      <p:sp>
        <p:nvSpPr>
          <p:cNvPr id="9" name="Rectangle 8">
            <a:extLst>
              <a:ext uri="{FF2B5EF4-FFF2-40B4-BE49-F238E27FC236}">
                <a16:creationId xmlns:a16="http://schemas.microsoft.com/office/drawing/2014/main" id="{5BECA83B-A341-6B4F-8399-E33AABFAB944}"/>
              </a:ext>
            </a:extLst>
          </p:cNvPr>
          <p:cNvSpPr/>
          <p:nvPr/>
        </p:nvSpPr>
        <p:spPr>
          <a:xfrm>
            <a:off x="5772261" y="1806246"/>
            <a:ext cx="5750560" cy="4585871"/>
          </a:xfrm>
          <a:prstGeom prst="rect">
            <a:avLst/>
          </a:prstGeom>
        </p:spPr>
        <p:txBody>
          <a:bodyPr wrap="square">
            <a:spAutoFit/>
          </a:bodyPr>
          <a:lstStyle/>
          <a:p>
            <a:pPr marL="295275" indent="-285750">
              <a:spcBef>
                <a:spcPts val="600"/>
              </a:spcBef>
              <a:buClr>
                <a:schemeClr val="accent1"/>
              </a:buClr>
              <a:buFont typeface="Wingdings" pitchFamily="2" charset="2"/>
              <a:buChar char="§"/>
            </a:pPr>
            <a:r>
              <a:rPr lang="en-GB" sz="1400" dirty="0">
                <a:latin typeface="Roboto" panose="02000000000000000000" pitchFamily="2" charset="0"/>
                <a:ea typeface="Roboto" panose="02000000000000000000" pitchFamily="2" charset="0"/>
                <a:cs typeface="Calibri"/>
              </a:rPr>
              <a:t>Our ICS leadership team:</a:t>
            </a:r>
            <a:endParaRPr lang="en-US" sz="1400" dirty="0">
              <a:latin typeface="Roboto" panose="02000000000000000000" pitchFamily="2" charset="0"/>
              <a:ea typeface="Roboto" panose="02000000000000000000" pitchFamily="2" charset="0"/>
              <a:cs typeface="Calibri"/>
            </a:endParaRPr>
          </a:p>
          <a:p>
            <a:pPr marL="533400" lvl="1" indent="-261938">
              <a:spcBef>
                <a:spcPts val="600"/>
              </a:spcBef>
              <a:buClr>
                <a:schemeClr val="accent3"/>
              </a:buClr>
              <a:buFont typeface="Wingdings" pitchFamily="2" charset="2"/>
              <a:buChar char="§"/>
            </a:pPr>
            <a:r>
              <a:rPr lang="en-GB" sz="1400" dirty="0">
                <a:latin typeface="Roboto" panose="02000000000000000000" pitchFamily="2" charset="0"/>
                <a:ea typeface="Roboto" panose="02000000000000000000" pitchFamily="2" charset="0"/>
                <a:cs typeface="Calibri"/>
              </a:rPr>
              <a:t>To set direction and alignment of how digital will enable our ambitions as an ICS</a:t>
            </a:r>
          </a:p>
          <a:p>
            <a:pPr marL="533400" lvl="1" indent="-261938">
              <a:spcBef>
                <a:spcPts val="600"/>
              </a:spcBef>
              <a:buClr>
                <a:schemeClr val="accent3"/>
              </a:buClr>
              <a:buFont typeface="Wingdings" pitchFamily="2" charset="2"/>
              <a:buChar char="§"/>
            </a:pPr>
            <a:r>
              <a:rPr lang="en-GB" sz="1400" dirty="0">
                <a:latin typeface="Roboto" panose="02000000000000000000" pitchFamily="2" charset="0"/>
                <a:ea typeface="Roboto" panose="02000000000000000000" pitchFamily="2" charset="0"/>
                <a:cs typeface="Calibri"/>
              </a:rPr>
              <a:t>To set out requirements for central resourcing and roles</a:t>
            </a:r>
          </a:p>
          <a:p>
            <a:pPr marL="533400" lvl="1" indent="-261938">
              <a:spcBef>
                <a:spcPts val="600"/>
              </a:spcBef>
              <a:buClr>
                <a:schemeClr val="accent3"/>
              </a:buClr>
              <a:buFont typeface="Wingdings" pitchFamily="2" charset="2"/>
              <a:buChar char="§"/>
            </a:pPr>
            <a:r>
              <a:rPr lang="en-GB" sz="1400" dirty="0">
                <a:latin typeface="Roboto" panose="02000000000000000000" pitchFamily="2" charset="0"/>
                <a:ea typeface="Roboto" panose="02000000000000000000" pitchFamily="2" charset="0"/>
                <a:cs typeface="Calibri"/>
              </a:rPr>
              <a:t>To give confidence in the approach being taken</a:t>
            </a:r>
          </a:p>
          <a:p>
            <a:pPr marL="533400" lvl="1" indent="-261938">
              <a:spcBef>
                <a:spcPts val="600"/>
              </a:spcBef>
              <a:buClr>
                <a:schemeClr val="accent3"/>
              </a:buClr>
              <a:buFont typeface="Wingdings" pitchFamily="2" charset="2"/>
              <a:buChar char="§"/>
            </a:pPr>
            <a:r>
              <a:rPr lang="en-GB" sz="1400" dirty="0">
                <a:latin typeface="Roboto" panose="02000000000000000000" pitchFamily="2" charset="0"/>
                <a:ea typeface="Roboto" panose="02000000000000000000" pitchFamily="2" charset="0"/>
                <a:cs typeface="Calibri"/>
              </a:rPr>
              <a:t>To seek support and build champions for the work required to take this forward</a:t>
            </a:r>
          </a:p>
          <a:p>
            <a:pPr marL="285750" indent="-285750">
              <a:spcBef>
                <a:spcPts val="600"/>
              </a:spcBef>
              <a:buClr>
                <a:schemeClr val="accent1"/>
              </a:buClr>
              <a:buFont typeface="Wingdings" pitchFamily="2" charset="2"/>
              <a:buChar char="§"/>
            </a:pPr>
            <a:r>
              <a:rPr lang="en-GB" sz="1400" dirty="0">
                <a:latin typeface="Roboto" panose="02000000000000000000" pitchFamily="2" charset="0"/>
                <a:ea typeface="Roboto" panose="02000000000000000000" pitchFamily="2" charset="0"/>
                <a:cs typeface="Calibri"/>
              </a:rPr>
              <a:t>Individual organisations in our partnership, including voluntary and community services, to set out how we are going to work together and seek support</a:t>
            </a:r>
          </a:p>
          <a:p>
            <a:pPr marL="298450" indent="-285750">
              <a:spcBef>
                <a:spcPts val="600"/>
              </a:spcBef>
              <a:buClr>
                <a:schemeClr val="accent1"/>
              </a:buClr>
              <a:buFont typeface="Wingdings" pitchFamily="2" charset="2"/>
              <a:buChar char="§"/>
            </a:pPr>
            <a:r>
              <a:rPr lang="en-GB" sz="1400" dirty="0">
                <a:latin typeface="Roboto" panose="02000000000000000000" pitchFamily="2" charset="0"/>
                <a:ea typeface="Roboto" panose="02000000000000000000" pitchFamily="2" charset="0"/>
                <a:cs typeface="Calibri"/>
              </a:rPr>
              <a:t>Digital leaders and their teams in our ICS, to set direction and how we are going to deliver our digital strategy </a:t>
            </a:r>
          </a:p>
          <a:p>
            <a:pPr marL="298450" indent="-285750">
              <a:spcBef>
                <a:spcPts val="600"/>
              </a:spcBef>
              <a:buClr>
                <a:schemeClr val="accent1"/>
              </a:buClr>
              <a:buFont typeface="Wingdings" pitchFamily="2" charset="2"/>
              <a:buChar char="§"/>
            </a:pPr>
            <a:r>
              <a:rPr lang="en-GB" sz="1400" dirty="0">
                <a:latin typeface="Roboto" panose="02000000000000000000" pitchFamily="2" charset="0"/>
                <a:ea typeface="Roboto" panose="02000000000000000000" pitchFamily="2" charset="0"/>
                <a:cs typeface="Calibri"/>
              </a:rPr>
              <a:t>Regional and national partners to show how we will work them and seek their support</a:t>
            </a:r>
          </a:p>
          <a:p>
            <a:pPr marL="285750" indent="-285750">
              <a:spcBef>
                <a:spcPts val="600"/>
              </a:spcBef>
              <a:buClr>
                <a:schemeClr val="accent1"/>
              </a:buClr>
              <a:buFont typeface="Wingdings" pitchFamily="2" charset="2"/>
              <a:buChar char="§"/>
            </a:pPr>
            <a:r>
              <a:rPr lang="en-GB" sz="1400" dirty="0">
                <a:solidFill>
                  <a:schemeClr val="tx1"/>
                </a:solidFill>
                <a:latin typeface="Roboto" panose="02000000000000000000" pitchFamily="2" charset="0"/>
                <a:ea typeface="Roboto" panose="02000000000000000000" pitchFamily="2" charset="0"/>
                <a:cs typeface="Calibri"/>
              </a:rPr>
              <a:t>This digital strategy will be iterated over time and linked to the overall ICS Strategy as it develops. Further engagement will take place as part of wider MSE strategy engagement with residents and staff.</a:t>
            </a:r>
          </a:p>
        </p:txBody>
      </p:sp>
      <p:sp>
        <p:nvSpPr>
          <p:cNvPr id="7" name="Rectangle 6">
            <a:extLst>
              <a:ext uri="{FF2B5EF4-FFF2-40B4-BE49-F238E27FC236}">
                <a16:creationId xmlns:a16="http://schemas.microsoft.com/office/drawing/2014/main" id="{2D578638-18E0-5740-A924-23A36B9C4129}"/>
              </a:ext>
            </a:extLst>
          </p:cNvPr>
          <p:cNvSpPr/>
          <p:nvPr/>
        </p:nvSpPr>
        <p:spPr>
          <a:xfrm>
            <a:off x="5163671" y="6392117"/>
            <a:ext cx="1947134" cy="465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Tree>
    <p:extLst>
      <p:ext uri="{BB962C8B-B14F-4D97-AF65-F5344CB8AC3E}">
        <p14:creationId xmlns:p14="http://schemas.microsoft.com/office/powerpoint/2010/main" val="3779198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537A8-4B75-5447-802D-47683772AE65}"/>
              </a:ext>
            </a:extLst>
          </p:cNvPr>
          <p:cNvSpPr>
            <a:spLocks noGrp="1"/>
          </p:cNvSpPr>
          <p:nvPr>
            <p:ph type="title"/>
          </p:nvPr>
        </p:nvSpPr>
        <p:spPr>
          <a:xfrm>
            <a:off x="371475" y="412690"/>
            <a:ext cx="10161935" cy="802641"/>
          </a:xfrm>
        </p:spPr>
        <p:txBody>
          <a:bodyPr/>
          <a:lstStyle/>
          <a:p>
            <a:r>
              <a:rPr lang="en-GB" dirty="0"/>
              <a:t>Our ICS and Digital Vision</a:t>
            </a:r>
          </a:p>
        </p:txBody>
      </p:sp>
      <p:sp>
        <p:nvSpPr>
          <p:cNvPr id="2" name="TextBox 1">
            <a:extLst>
              <a:ext uri="{FF2B5EF4-FFF2-40B4-BE49-F238E27FC236}">
                <a16:creationId xmlns:a16="http://schemas.microsoft.com/office/drawing/2014/main" id="{3F39950D-6ABA-475F-905F-473CAF73E69A}"/>
              </a:ext>
            </a:extLst>
          </p:cNvPr>
          <p:cNvSpPr txBox="1"/>
          <p:nvPr/>
        </p:nvSpPr>
        <p:spPr>
          <a:xfrm>
            <a:off x="6978484" y="6611779"/>
            <a:ext cx="54439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solidFill>
                  <a:schemeClr val="tx1">
                    <a:lumMod val="65000"/>
                    <a:lumOff val="35000"/>
                  </a:schemeClr>
                </a:solidFill>
                <a:latin typeface="Roboto Regular" panose="02000000000000000000" pitchFamily="2" charset="0"/>
                <a:ea typeface="Roboto Regular" panose="02000000000000000000" pitchFamily="2" charset="0"/>
              </a:rPr>
              <a:t>This vision is taken from our Application for Integrated Care System Designation (December 2020)</a:t>
            </a:r>
            <a:endParaRPr lang="en-US" dirty="0">
              <a:solidFill>
                <a:schemeClr val="tx1">
                  <a:lumMod val="65000"/>
                  <a:lumOff val="35000"/>
                </a:schemeClr>
              </a:solidFill>
              <a:latin typeface="Roboto Regular" panose="02000000000000000000" pitchFamily="2" charset="0"/>
              <a:ea typeface="Roboto Regular" panose="02000000000000000000" pitchFamily="2" charset="0"/>
            </a:endParaRPr>
          </a:p>
        </p:txBody>
      </p:sp>
      <p:sp>
        <p:nvSpPr>
          <p:cNvPr id="7" name="Rectangle 6">
            <a:extLst>
              <a:ext uri="{FF2B5EF4-FFF2-40B4-BE49-F238E27FC236}">
                <a16:creationId xmlns:a16="http://schemas.microsoft.com/office/drawing/2014/main" id="{98FAD1C8-E1F6-9C4A-A473-12FD21FCFC3D}"/>
              </a:ext>
            </a:extLst>
          </p:cNvPr>
          <p:cNvSpPr/>
          <p:nvPr/>
        </p:nvSpPr>
        <p:spPr>
          <a:xfrm>
            <a:off x="295184" y="1262623"/>
            <a:ext cx="1947235" cy="265093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432000" rtlCol="0" anchor="t" anchorCtr="0"/>
          <a:lstStyle/>
          <a:p>
            <a:pPr>
              <a:defRPr/>
            </a:pPr>
            <a:r>
              <a:rPr lang="en-GB" sz="1600" dirty="0">
                <a:solidFill>
                  <a:schemeClr val="tx2"/>
                </a:solidFill>
                <a:latin typeface="Roboto Regular" panose="02000000000000000000" pitchFamily="2" charset="0"/>
              </a:rPr>
              <a:t>Our </a:t>
            </a:r>
            <a:r>
              <a:rPr lang="en-GB" sz="1600" b="1" dirty="0">
                <a:solidFill>
                  <a:schemeClr val="tx2"/>
                </a:solidFill>
                <a:latin typeface="Roboto Regular" panose="02000000000000000000" pitchFamily="2" charset="0"/>
              </a:rPr>
              <a:t>MSE ICS Vision </a:t>
            </a:r>
            <a:r>
              <a:rPr lang="en-GB" sz="1600" dirty="0">
                <a:solidFill>
                  <a:schemeClr val="tx2"/>
                </a:solidFill>
                <a:latin typeface="Roboto Regular" panose="02000000000000000000" pitchFamily="2" charset="0"/>
              </a:rPr>
              <a:t>is to deliver better outcomes for residents and create an attractive place to work for staff</a:t>
            </a:r>
          </a:p>
        </p:txBody>
      </p:sp>
      <p:sp>
        <p:nvSpPr>
          <p:cNvPr id="8" name="Content Placeholder 4">
            <a:extLst>
              <a:ext uri="{FF2B5EF4-FFF2-40B4-BE49-F238E27FC236}">
                <a16:creationId xmlns:a16="http://schemas.microsoft.com/office/drawing/2014/main" id="{C21A9BA5-47B3-3B4B-B49B-D5A9B2685921}"/>
              </a:ext>
            </a:extLst>
          </p:cNvPr>
          <p:cNvSpPr txBox="1">
            <a:spLocks/>
          </p:cNvSpPr>
          <p:nvPr/>
        </p:nvSpPr>
        <p:spPr>
          <a:xfrm>
            <a:off x="2523474" y="1224713"/>
            <a:ext cx="6700811" cy="4414212"/>
          </a:xfrm>
          <a:prstGeom prst="rect">
            <a:avLst/>
          </a:prstGeom>
        </p:spPr>
        <p:txBody>
          <a:bodyPr vert="horz" lIns="0" tIns="0" rIns="0" bIns="0" rtlCol="0" anchor="t">
            <a:noAutofit/>
          </a:bodyPr>
          <a:lstStyle>
            <a:lvl1pPr marL="269875" indent="-269875" algn="l" defTabSz="914377" rtl="0" eaLnBrk="1" latinLnBrk="0" hangingPunct="1">
              <a:lnSpc>
                <a:spcPct val="90000"/>
              </a:lnSpc>
              <a:spcBef>
                <a:spcPts val="1000"/>
              </a:spcBef>
              <a:buClr>
                <a:schemeClr val="accent1"/>
              </a:buClr>
              <a:buFont typeface="Wingdings" pitchFamily="2" charset="2"/>
              <a:buChar char="§"/>
              <a:tabLst/>
              <a:defRPr sz="1800" kern="1200">
                <a:solidFill>
                  <a:schemeClr val="tx1"/>
                </a:solidFill>
                <a:latin typeface="+mn-lt"/>
                <a:ea typeface="+mn-ea"/>
                <a:cs typeface="+mn-cs"/>
              </a:defRPr>
            </a:lvl1pPr>
            <a:lvl2pPr marL="541338" indent="-271463" algn="l" defTabSz="914377" rtl="0" eaLnBrk="1" latinLnBrk="0" hangingPunct="1">
              <a:lnSpc>
                <a:spcPts val="2560"/>
              </a:lnSpc>
              <a:spcBef>
                <a:spcPts val="500"/>
              </a:spcBef>
              <a:buClr>
                <a:srgbClr val="33CCFF"/>
              </a:buClr>
              <a:buSzPct val="90000"/>
              <a:buFont typeface="Wingdings" pitchFamily="2" charset="2"/>
              <a:buChar char="§"/>
              <a:tabLst/>
              <a:defRPr sz="1600" kern="1200">
                <a:solidFill>
                  <a:schemeClr val="tx1"/>
                </a:solidFill>
                <a:latin typeface="+mn-lt"/>
                <a:ea typeface="+mn-ea"/>
                <a:cs typeface="+mn-cs"/>
              </a:defRPr>
            </a:lvl2pPr>
            <a:lvl3pPr marL="987425" indent="-271463" algn="l" defTabSz="914377" rtl="0" eaLnBrk="1" latinLnBrk="0" hangingPunct="1">
              <a:lnSpc>
                <a:spcPts val="2320"/>
              </a:lnSpc>
              <a:spcBef>
                <a:spcPts val="500"/>
              </a:spcBef>
              <a:buClr>
                <a:schemeClr val="bg1">
                  <a:lumMod val="85000"/>
                </a:schemeClr>
              </a:buClr>
              <a:buSzPct val="85000"/>
              <a:buFont typeface="Wingdings" pitchFamily="2" charset="2"/>
              <a:buChar char="§"/>
              <a:tabLst/>
              <a:defRPr sz="1400" kern="1200">
                <a:solidFill>
                  <a:schemeClr val="tx1"/>
                </a:solidFill>
                <a:latin typeface="+mn-lt"/>
                <a:ea typeface="+mn-ea"/>
                <a:cs typeface="+mn-cs"/>
              </a:defRPr>
            </a:lvl3pPr>
            <a:lvl4pPr marL="1600160" indent="-168270" algn="l" defTabSz="914377" rtl="0" eaLnBrk="1" latinLnBrk="0" hangingPunct="1">
              <a:lnSpc>
                <a:spcPts val="2080"/>
              </a:lnSpc>
              <a:spcBef>
                <a:spcPts val="500"/>
              </a:spcBef>
              <a:buClr>
                <a:schemeClr val="bg1">
                  <a:lumMod val="50000"/>
                </a:schemeClr>
              </a:buClr>
              <a:buSzPct val="75000"/>
              <a:buFont typeface="Wingdings" pitchFamily="2" charset="2"/>
              <a:buChar char="§"/>
              <a:tabLst/>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300"/>
              </a:spcAft>
              <a:buFont typeface="Wingdings" pitchFamily="2" charset="2"/>
              <a:buNone/>
            </a:pPr>
            <a:r>
              <a:rPr lang="en-GB" sz="1400" dirty="0">
                <a:latin typeface="Roboto Regular" panose="02000000000000000000" pitchFamily="2" charset="0"/>
                <a:ea typeface="Roboto Regular" panose="02000000000000000000" pitchFamily="2" charset="0"/>
              </a:rPr>
              <a:t>To achieve this overarching vision for MSE, the ICS will:</a:t>
            </a:r>
            <a:endParaRPr lang="en-GB" sz="1400" dirty="0">
              <a:latin typeface="Roboto Regular" panose="02000000000000000000" pitchFamily="2" charset="0"/>
              <a:ea typeface="Roboto Regular" panose="02000000000000000000" pitchFamily="2" charset="0"/>
              <a:cs typeface="Calibri"/>
            </a:endParaRPr>
          </a:p>
          <a:p>
            <a:pPr marL="223520" indent="-223520">
              <a:spcBef>
                <a:spcPts val="0"/>
              </a:spcBef>
              <a:spcAft>
                <a:spcPts val="300"/>
              </a:spcAft>
            </a:pPr>
            <a:r>
              <a:rPr lang="en-GB" sz="1400" dirty="0">
                <a:latin typeface="Roboto Regular" panose="02000000000000000000" pitchFamily="2" charset="0"/>
                <a:cs typeface="Times New Roman"/>
              </a:rPr>
              <a:t>Prioritise prevention and wellbeing</a:t>
            </a:r>
          </a:p>
          <a:p>
            <a:pPr marL="223520" indent="-223520">
              <a:spcBef>
                <a:spcPts val="0"/>
              </a:spcBef>
              <a:spcAft>
                <a:spcPts val="300"/>
              </a:spcAft>
            </a:pPr>
            <a:r>
              <a:rPr lang="en-GB" sz="1400" dirty="0">
                <a:latin typeface="Roboto Regular" panose="02000000000000000000" pitchFamily="2" charset="0"/>
                <a:cs typeface="Times New Roman"/>
              </a:rPr>
              <a:t>Focus on service pathways </a:t>
            </a:r>
          </a:p>
          <a:p>
            <a:pPr marL="223520" indent="-223520">
              <a:spcBef>
                <a:spcPts val="0"/>
              </a:spcBef>
              <a:spcAft>
                <a:spcPts val="300"/>
              </a:spcAft>
            </a:pPr>
            <a:r>
              <a:rPr lang="en-GB" sz="1400" dirty="0">
                <a:latin typeface="Roboto Regular" panose="02000000000000000000" pitchFamily="2" charset="0"/>
                <a:cs typeface="Times New Roman"/>
              </a:rPr>
              <a:t>Elevate and prioritise clinical and professional leadership</a:t>
            </a:r>
          </a:p>
          <a:p>
            <a:pPr marL="223520" indent="-223520">
              <a:spcBef>
                <a:spcPts val="0"/>
              </a:spcBef>
              <a:spcAft>
                <a:spcPts val="300"/>
              </a:spcAft>
            </a:pPr>
            <a:r>
              <a:rPr lang="en-GB" sz="1400" dirty="0">
                <a:latin typeface="Roboto Regular" panose="02000000000000000000" pitchFamily="2" charset="0"/>
                <a:cs typeface="Times New Roman"/>
              </a:rPr>
              <a:t>Let residents, patients, services users and staff lead, to achieve better outcomes</a:t>
            </a:r>
          </a:p>
          <a:p>
            <a:pPr marL="223520" indent="-223520">
              <a:spcBef>
                <a:spcPts val="0"/>
              </a:spcBef>
              <a:spcAft>
                <a:spcPts val="300"/>
              </a:spcAft>
            </a:pPr>
            <a:r>
              <a:rPr lang="en-GB" sz="1400" dirty="0">
                <a:latin typeface="Roboto Regular" panose="02000000000000000000" pitchFamily="2" charset="0"/>
                <a:ea typeface="Roboto Regular" panose="02000000000000000000" pitchFamily="2" charset="0"/>
                <a:cs typeface="Times New Roman"/>
              </a:rPr>
              <a:t>Be reside</a:t>
            </a:r>
            <a:r>
              <a:rPr lang="en-GB" sz="1400" dirty="0">
                <a:latin typeface="Roboto Regular" panose="02000000000000000000" pitchFamily="2" charset="0"/>
                <a:cs typeface="Calibri"/>
              </a:rPr>
              <a:t>nt-centric in our approach, at system, Alliance and neighbourhood level</a:t>
            </a:r>
          </a:p>
          <a:p>
            <a:pPr marL="223520" indent="-223520">
              <a:spcBef>
                <a:spcPts val="0"/>
              </a:spcBef>
              <a:spcAft>
                <a:spcPts val="600"/>
              </a:spcAft>
            </a:pPr>
            <a:r>
              <a:rPr lang="en-GB" sz="1400" dirty="0">
                <a:latin typeface="Roboto Regular" panose="02000000000000000000" pitchFamily="2" charset="0"/>
                <a:cs typeface="Calibri"/>
              </a:rPr>
              <a:t>Develop standards, define outcomes and set common clinical and professional policies </a:t>
            </a:r>
            <a:br>
              <a:rPr lang="en-GB" sz="1400" dirty="0">
                <a:latin typeface="Roboto Regular" panose="02000000000000000000" pitchFamily="2" charset="0"/>
                <a:cs typeface="Calibri"/>
              </a:rPr>
            </a:br>
            <a:r>
              <a:rPr lang="en-GB" sz="1400" dirty="0">
                <a:latin typeface="Roboto Regular" panose="02000000000000000000" pitchFamily="2" charset="0"/>
                <a:cs typeface="Calibri"/>
              </a:rPr>
              <a:t>to guide our work and deliver safe, high quality, and responsive services</a:t>
            </a:r>
          </a:p>
          <a:p>
            <a:pPr marL="0" indent="0">
              <a:lnSpc>
                <a:spcPct val="107000"/>
              </a:lnSpc>
              <a:spcBef>
                <a:spcPts val="0"/>
              </a:spcBef>
              <a:spcAft>
                <a:spcPts val="600"/>
              </a:spcAft>
              <a:buFont typeface="Wingdings" pitchFamily="2" charset="2"/>
              <a:buNone/>
            </a:pPr>
            <a:r>
              <a:rPr lang="en-GB" sz="1400" dirty="0">
                <a:latin typeface="Roboto Regular" panose="02000000000000000000" pitchFamily="2" charset="0"/>
                <a:ea typeface="Roboto Regular" panose="02000000000000000000" pitchFamily="2" charset="0"/>
              </a:rPr>
              <a:t>A clinical lead and supporting team </a:t>
            </a:r>
            <a:r>
              <a:rPr lang="en-GB" sz="1400" dirty="0">
                <a:latin typeface="Roboto Regular" panose="02000000000000000000" pitchFamily="2" charset="0"/>
                <a:ea typeface="Roboto Regular" panose="02000000000000000000" pitchFamily="2" charset="0"/>
                <a:cs typeface="+mn-lt"/>
              </a:rPr>
              <a:t>will be identified </a:t>
            </a:r>
            <a:r>
              <a:rPr lang="en-GB" sz="1400" dirty="0">
                <a:latin typeface="Roboto Regular" panose="02000000000000000000" pitchFamily="2" charset="0"/>
                <a:ea typeface="Roboto Regular" panose="02000000000000000000" pitchFamily="2" charset="0"/>
              </a:rPr>
              <a:t>for each service line. They will focus on the health and care pathway from a resident/patient perspective and target resources to ensure that money follows activity.   </a:t>
            </a:r>
            <a:endParaRPr lang="en-GB" sz="1400" dirty="0">
              <a:latin typeface="Roboto Regular" panose="02000000000000000000" pitchFamily="2" charset="0"/>
              <a:ea typeface="Roboto Regular" panose="02000000000000000000" pitchFamily="2" charset="0"/>
              <a:cs typeface="Calibri"/>
            </a:endParaRPr>
          </a:p>
          <a:p>
            <a:pPr marL="0" indent="0">
              <a:lnSpc>
                <a:spcPct val="107000"/>
              </a:lnSpc>
              <a:spcBef>
                <a:spcPts val="0"/>
              </a:spcBef>
              <a:spcAft>
                <a:spcPts val="600"/>
              </a:spcAft>
              <a:buFont typeface="Wingdings" pitchFamily="2" charset="2"/>
              <a:buNone/>
            </a:pPr>
            <a:r>
              <a:rPr lang="en-GB" sz="1400" dirty="0">
                <a:latin typeface="Roboto Regular" panose="02000000000000000000" pitchFamily="2" charset="0"/>
                <a:ea typeface="Roboto Regular" panose="02000000000000000000" pitchFamily="2" charset="0"/>
              </a:rPr>
              <a:t>These service line teams will help us shift our focus to prevention and early intervention so that we address residents needs before they escalate. This will include tackling the wider determinants of health. This will require a strong population health management approach and we must improve our data and intelligence capability and capacity to accelerate this work.</a:t>
            </a:r>
            <a:endParaRPr lang="en-GB" sz="1400" dirty="0">
              <a:latin typeface="Roboto Regular" panose="02000000000000000000" pitchFamily="2" charset="0"/>
              <a:ea typeface="Roboto Regular" panose="02000000000000000000" pitchFamily="2" charset="0"/>
              <a:cs typeface="Calibri"/>
            </a:endParaRPr>
          </a:p>
          <a:p>
            <a:pPr marL="0" indent="0">
              <a:lnSpc>
                <a:spcPct val="107000"/>
              </a:lnSpc>
              <a:spcBef>
                <a:spcPts val="0"/>
              </a:spcBef>
              <a:spcAft>
                <a:spcPts val="600"/>
              </a:spcAft>
              <a:buFont typeface="Wingdings" pitchFamily="2" charset="2"/>
              <a:buNone/>
            </a:pPr>
            <a:r>
              <a:rPr lang="en-GB" sz="1400" dirty="0">
                <a:latin typeface="Roboto Regular" panose="02000000000000000000" pitchFamily="2" charset="0"/>
                <a:ea typeface="Roboto Regular" panose="02000000000000000000" pitchFamily="2" charset="0"/>
              </a:rPr>
              <a:t>Over time the aim is to track the efficiencies gained from this way of working and enable savings and efficiencies to be ploughed back into service lines.</a:t>
            </a:r>
          </a:p>
          <a:p>
            <a:pPr marL="0" indent="0">
              <a:lnSpc>
                <a:spcPct val="107000"/>
              </a:lnSpc>
              <a:spcBef>
                <a:spcPts val="0"/>
              </a:spcBef>
              <a:spcAft>
                <a:spcPts val="600"/>
              </a:spcAft>
              <a:buNone/>
            </a:pPr>
            <a:r>
              <a:rPr lang="en-GB" sz="1400" dirty="0">
                <a:solidFill>
                  <a:schemeClr val="accent1"/>
                </a:solidFill>
                <a:latin typeface="Roboto Regular" panose="02000000000000000000" pitchFamily="2" charset="0"/>
                <a:ea typeface="Roboto Regular" panose="02000000000000000000" pitchFamily="2" charset="0"/>
              </a:rPr>
              <a:t>This Digital Strategy is led by this MSE ICS Vision</a:t>
            </a:r>
          </a:p>
          <a:p>
            <a:pPr marL="0" indent="0">
              <a:lnSpc>
                <a:spcPct val="107000"/>
              </a:lnSpc>
              <a:spcBef>
                <a:spcPts val="0"/>
              </a:spcBef>
              <a:spcAft>
                <a:spcPts val="600"/>
              </a:spcAft>
              <a:buFont typeface="Wingdings" pitchFamily="2" charset="2"/>
              <a:buNone/>
            </a:pPr>
            <a:endParaRPr lang="en-GB" sz="1400" dirty="0">
              <a:latin typeface="Roboto Regular" panose="02000000000000000000" pitchFamily="2" charset="0"/>
              <a:ea typeface="Roboto Regular" panose="02000000000000000000" pitchFamily="2" charset="0"/>
              <a:cs typeface="Calibri"/>
            </a:endParaRPr>
          </a:p>
        </p:txBody>
      </p:sp>
      <p:sp>
        <p:nvSpPr>
          <p:cNvPr id="18" name="Rectangle 17">
            <a:extLst>
              <a:ext uri="{FF2B5EF4-FFF2-40B4-BE49-F238E27FC236}">
                <a16:creationId xmlns:a16="http://schemas.microsoft.com/office/drawing/2014/main" id="{CAEA8BB8-34A7-4BF5-9794-027D677B4336}"/>
              </a:ext>
            </a:extLst>
          </p:cNvPr>
          <p:cNvSpPr/>
          <p:nvPr/>
        </p:nvSpPr>
        <p:spPr>
          <a:xfrm>
            <a:off x="9924176" y="2075284"/>
            <a:ext cx="1952813" cy="3077766"/>
          </a:xfrm>
          <a:prstGeom prst="rect">
            <a:avLst/>
          </a:prstGeom>
          <a:solidFill>
            <a:schemeClr val="accent3">
              <a:lumMod val="40000"/>
              <a:lumOff val="60000"/>
            </a:schemeClr>
          </a:solidFill>
        </p:spPr>
        <p:txBody>
          <a:bodyPr wrap="square">
            <a:spAutoFit/>
          </a:bodyPr>
          <a:lstStyle/>
          <a:p>
            <a:endParaRPr lang="en-GB" sz="1800" dirty="0">
              <a:solidFill>
                <a:schemeClr val="tx2"/>
              </a:solidFill>
              <a:latin typeface="Roboto Regular" panose="02000000000000000000" pitchFamily="2" charset="0"/>
              <a:ea typeface="Roboto Regular" panose="02000000000000000000" pitchFamily="2" charset="0"/>
              <a:cs typeface="+mn-lt"/>
            </a:endParaRPr>
          </a:p>
          <a:p>
            <a:r>
              <a:rPr lang="en-GB" sz="1600" dirty="0">
                <a:solidFill>
                  <a:schemeClr val="tx2"/>
                </a:solidFill>
                <a:latin typeface="Roboto Regular" panose="02000000000000000000" pitchFamily="2" charset="0"/>
                <a:ea typeface="Roboto Regular" panose="02000000000000000000" pitchFamily="2" charset="0"/>
                <a:cs typeface="+mn-lt"/>
              </a:rPr>
              <a:t>Our </a:t>
            </a:r>
            <a:r>
              <a:rPr lang="en-GB" sz="1600" b="1" dirty="0">
                <a:solidFill>
                  <a:schemeClr val="tx2"/>
                </a:solidFill>
                <a:latin typeface="Roboto Regular" panose="02000000000000000000" pitchFamily="2" charset="0"/>
                <a:ea typeface="Roboto Regular" panose="02000000000000000000" pitchFamily="2" charset="0"/>
                <a:cs typeface="+mn-lt"/>
              </a:rPr>
              <a:t>Digital Vision </a:t>
            </a:r>
            <a:r>
              <a:rPr lang="en-GB" sz="1600" dirty="0">
                <a:solidFill>
                  <a:schemeClr val="tx2"/>
                </a:solidFill>
                <a:latin typeface="Roboto Regular" panose="02000000000000000000" pitchFamily="2" charset="0"/>
                <a:ea typeface="Roboto Regular" panose="02000000000000000000" pitchFamily="2" charset="0"/>
                <a:cs typeface="+mn-lt"/>
              </a:rPr>
              <a:t>is </a:t>
            </a:r>
            <a:r>
              <a:rPr lang="en-GB" sz="1600" dirty="0">
                <a:solidFill>
                  <a:schemeClr val="tx2"/>
                </a:solidFill>
                <a:latin typeface="Roboto Regular" panose="02000000000000000000" pitchFamily="2" charset="0"/>
                <a:ea typeface="Roboto Regular" panose="02000000000000000000" pitchFamily="2" charset="0"/>
              </a:rPr>
              <a:t>to provide digital and data solutions that drive insight led decisions, support our workforce and enable better outcomes for our residents</a:t>
            </a:r>
          </a:p>
          <a:p>
            <a:endParaRPr lang="en-GB" sz="1600" dirty="0">
              <a:solidFill>
                <a:schemeClr val="tx2"/>
              </a:solidFill>
              <a:latin typeface="Roboto Regular" panose="02000000000000000000" pitchFamily="2" charset="0"/>
              <a:ea typeface="Roboto Regular" panose="02000000000000000000" pitchFamily="2" charset="0"/>
              <a:cs typeface="+mn-lt"/>
            </a:endParaRPr>
          </a:p>
        </p:txBody>
      </p:sp>
    </p:spTree>
    <p:extLst>
      <p:ext uri="{BB962C8B-B14F-4D97-AF65-F5344CB8AC3E}">
        <p14:creationId xmlns:p14="http://schemas.microsoft.com/office/powerpoint/2010/main" val="1899836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9B0406-1D35-F243-A2E0-1D79145BB4C7}"/>
              </a:ext>
            </a:extLst>
          </p:cNvPr>
          <p:cNvSpPr/>
          <p:nvPr/>
        </p:nvSpPr>
        <p:spPr>
          <a:xfrm>
            <a:off x="5652306" y="1965372"/>
            <a:ext cx="2356998" cy="3500411"/>
          </a:xfrm>
          <a:prstGeom prst="rect">
            <a:avLst/>
          </a:prstGeom>
          <a:solidFill>
            <a:schemeClr val="accent3">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975" indent="-180975"/>
            <a:r>
              <a:rPr lang="en-US" sz="1200" dirty="0">
                <a:solidFill>
                  <a:schemeClr val="tx2"/>
                </a:solidFill>
                <a:latin typeface="Roboto Regular" panose="02000000000000000000" pitchFamily="2" charset="0"/>
              </a:rPr>
              <a:t>Services </a:t>
            </a:r>
          </a:p>
          <a:p>
            <a:pPr marL="180975" indent="-180975">
              <a:spcBef>
                <a:spcPts val="1200"/>
              </a:spcBef>
              <a:buClr>
                <a:schemeClr val="accent1"/>
              </a:buClr>
              <a:buFont typeface="Wingdings" pitchFamily="2" charset="2"/>
              <a:buChar char="§"/>
            </a:pPr>
            <a:r>
              <a:rPr lang="en-US" sz="1200" dirty="0">
                <a:solidFill>
                  <a:schemeClr val="tx2"/>
                </a:solidFill>
                <a:latin typeface="Roboto Regular" panose="02000000000000000000" pitchFamily="2" charset="0"/>
              </a:rPr>
              <a:t>Designed for care pathways, not setting or </a:t>
            </a:r>
            <a:r>
              <a:rPr lang="en-GB" sz="1200" dirty="0">
                <a:solidFill>
                  <a:schemeClr val="tx2"/>
                </a:solidFill>
                <a:latin typeface="Roboto Regular" panose="02000000000000000000" pitchFamily="2" charset="0"/>
              </a:rPr>
              <a:t>organisationally</a:t>
            </a:r>
            <a:r>
              <a:rPr lang="en-US" sz="1200" dirty="0">
                <a:solidFill>
                  <a:schemeClr val="tx2"/>
                </a:solidFill>
                <a:latin typeface="Roboto Regular" panose="02000000000000000000" pitchFamily="2" charset="0"/>
              </a:rPr>
              <a:t> specific</a:t>
            </a:r>
          </a:p>
          <a:p>
            <a:pPr marL="180975" indent="-180975">
              <a:spcBef>
                <a:spcPts val="1200"/>
              </a:spcBef>
              <a:buClr>
                <a:schemeClr val="accent1"/>
              </a:buClr>
              <a:buFont typeface="Wingdings" pitchFamily="2" charset="2"/>
              <a:buChar char="§"/>
            </a:pPr>
            <a:r>
              <a:rPr lang="en-US" sz="1200" dirty="0">
                <a:solidFill>
                  <a:schemeClr val="tx2"/>
                </a:solidFill>
                <a:latin typeface="Roboto Regular" panose="02000000000000000000" pitchFamily="2" charset="0"/>
              </a:rPr>
              <a:t>User (resident and staff) focused</a:t>
            </a:r>
          </a:p>
          <a:p>
            <a:pPr marL="180975" indent="-180975">
              <a:spcBef>
                <a:spcPts val="1200"/>
              </a:spcBef>
              <a:buClr>
                <a:schemeClr val="accent1"/>
              </a:buClr>
              <a:buFont typeface="Wingdings" pitchFamily="2" charset="2"/>
              <a:buChar char="§"/>
            </a:pPr>
            <a:r>
              <a:rPr lang="en-US" sz="1200" dirty="0">
                <a:solidFill>
                  <a:schemeClr val="tx2"/>
                </a:solidFill>
                <a:latin typeface="Roboto Regular" panose="02000000000000000000" pitchFamily="2" charset="0"/>
              </a:rPr>
              <a:t>Data updates in real time</a:t>
            </a:r>
          </a:p>
          <a:p>
            <a:pPr marL="180975" indent="-180975">
              <a:spcBef>
                <a:spcPts val="1200"/>
              </a:spcBef>
              <a:buClr>
                <a:schemeClr val="accent1"/>
              </a:buClr>
              <a:buFont typeface="Wingdings" pitchFamily="2" charset="2"/>
              <a:buChar char="§"/>
            </a:pPr>
            <a:r>
              <a:rPr lang="en-US" sz="1200" dirty="0">
                <a:solidFill>
                  <a:schemeClr val="tx2"/>
                </a:solidFill>
                <a:latin typeface="Roboto Regular" panose="02000000000000000000" pitchFamily="2" charset="0"/>
              </a:rPr>
              <a:t>Automated processes for admin and triage</a:t>
            </a:r>
          </a:p>
          <a:p>
            <a:pPr marL="180975" indent="-180975">
              <a:spcBef>
                <a:spcPts val="1200"/>
              </a:spcBef>
              <a:buClr>
                <a:schemeClr val="accent1"/>
              </a:buClr>
              <a:buFont typeface="Wingdings" pitchFamily="2" charset="2"/>
              <a:buChar char="§"/>
            </a:pPr>
            <a:r>
              <a:rPr lang="en-US" sz="1200" dirty="0">
                <a:solidFill>
                  <a:schemeClr val="tx2"/>
                </a:solidFill>
                <a:latin typeface="Roboto Regular" panose="02000000000000000000" pitchFamily="2" charset="0"/>
              </a:rPr>
              <a:t>Provide preventative interventions that are data generated (e.g. through AI)</a:t>
            </a:r>
          </a:p>
        </p:txBody>
      </p:sp>
      <p:sp>
        <p:nvSpPr>
          <p:cNvPr id="2" name="Title 1">
            <a:extLst>
              <a:ext uri="{FF2B5EF4-FFF2-40B4-BE49-F238E27FC236}">
                <a16:creationId xmlns:a16="http://schemas.microsoft.com/office/drawing/2014/main" id="{55A02DD7-136A-4D48-A4F8-693F1B59208E}"/>
              </a:ext>
            </a:extLst>
          </p:cNvPr>
          <p:cNvSpPr>
            <a:spLocks noGrp="1"/>
          </p:cNvSpPr>
          <p:nvPr>
            <p:ph type="title"/>
          </p:nvPr>
        </p:nvSpPr>
        <p:spPr>
          <a:xfrm>
            <a:off x="371475" y="412690"/>
            <a:ext cx="10161935" cy="802641"/>
          </a:xfrm>
        </p:spPr>
        <p:txBody>
          <a:bodyPr/>
          <a:lstStyle/>
          <a:p>
            <a:r>
              <a:rPr lang="en-US" dirty="0">
                <a:cs typeface="Times New Roman"/>
              </a:rPr>
              <a:t>How digital will enable our ICS vision</a:t>
            </a:r>
            <a:endParaRPr lang="en-US" dirty="0"/>
          </a:p>
        </p:txBody>
      </p:sp>
      <p:sp>
        <p:nvSpPr>
          <p:cNvPr id="10" name="Rectangle 9">
            <a:extLst>
              <a:ext uri="{FF2B5EF4-FFF2-40B4-BE49-F238E27FC236}">
                <a16:creationId xmlns:a16="http://schemas.microsoft.com/office/drawing/2014/main" id="{F4971525-B8BB-C849-AA1A-709EF2F9CC02}"/>
              </a:ext>
            </a:extLst>
          </p:cNvPr>
          <p:cNvSpPr/>
          <p:nvPr/>
        </p:nvSpPr>
        <p:spPr>
          <a:xfrm>
            <a:off x="358547" y="5548214"/>
            <a:ext cx="7650757" cy="57001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Regular" panose="02000000000000000000" pitchFamily="2" charset="0"/>
              </a:rPr>
              <a:t>Effective leadership, governance and partnership working</a:t>
            </a:r>
          </a:p>
        </p:txBody>
      </p:sp>
      <p:sp>
        <p:nvSpPr>
          <p:cNvPr id="11" name="Hexagon 10">
            <a:extLst>
              <a:ext uri="{FF2B5EF4-FFF2-40B4-BE49-F238E27FC236}">
                <a16:creationId xmlns:a16="http://schemas.microsoft.com/office/drawing/2014/main" id="{25ABAD22-B3C5-8E46-86AE-E127E6F87562}"/>
              </a:ext>
            </a:extLst>
          </p:cNvPr>
          <p:cNvSpPr/>
          <p:nvPr/>
        </p:nvSpPr>
        <p:spPr>
          <a:xfrm>
            <a:off x="8509071" y="2253090"/>
            <a:ext cx="1706224" cy="135518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latin typeface="Roboto Regular" panose="02000000000000000000" pitchFamily="2" charset="0"/>
              </a:rPr>
              <a:t>Improve resident healthcare experience &amp; outcomes</a:t>
            </a:r>
          </a:p>
        </p:txBody>
      </p:sp>
      <p:sp>
        <p:nvSpPr>
          <p:cNvPr id="12" name="Hexagon 11">
            <a:extLst>
              <a:ext uri="{FF2B5EF4-FFF2-40B4-BE49-F238E27FC236}">
                <a16:creationId xmlns:a16="http://schemas.microsoft.com/office/drawing/2014/main" id="{7FA778EC-6180-214B-8B0C-F9C46FB255E6}"/>
              </a:ext>
            </a:extLst>
          </p:cNvPr>
          <p:cNvSpPr/>
          <p:nvPr/>
        </p:nvSpPr>
        <p:spPr>
          <a:xfrm>
            <a:off x="8536982" y="3971346"/>
            <a:ext cx="1706224" cy="135518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latin typeface="Roboto Regular" panose="02000000000000000000" pitchFamily="2" charset="0"/>
              </a:rPr>
              <a:t>Attractive place to work for staff</a:t>
            </a:r>
          </a:p>
        </p:txBody>
      </p:sp>
      <p:sp>
        <p:nvSpPr>
          <p:cNvPr id="14" name="Rectangle 13">
            <a:extLst>
              <a:ext uri="{FF2B5EF4-FFF2-40B4-BE49-F238E27FC236}">
                <a16:creationId xmlns:a16="http://schemas.microsoft.com/office/drawing/2014/main" id="{D067B96C-2EC8-B748-A138-388A98D7C7FD}"/>
              </a:ext>
            </a:extLst>
          </p:cNvPr>
          <p:cNvSpPr/>
          <p:nvPr/>
        </p:nvSpPr>
        <p:spPr>
          <a:xfrm>
            <a:off x="2438831" y="1965374"/>
            <a:ext cx="3063090" cy="575432"/>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latin typeface="Roboto" panose="02000000000000000000" pitchFamily="2" charset="0"/>
                <a:ea typeface="Roboto" panose="02000000000000000000" pitchFamily="2" charset="0"/>
              </a:rPr>
              <a:t>Access to data where and when it’s needed</a:t>
            </a:r>
          </a:p>
          <a:p>
            <a:pPr marL="180975" indent="-180975">
              <a:buClr>
                <a:schemeClr val="bg1"/>
              </a:buClr>
              <a:buFont typeface="Wingdings" pitchFamily="2" charset="2"/>
              <a:buChar char="§"/>
            </a:pPr>
            <a:r>
              <a:rPr lang="en-GB" sz="1100" dirty="0">
                <a:latin typeface="Roboto" panose="02000000000000000000" pitchFamily="2" charset="0"/>
                <a:ea typeface="Roboto" panose="02000000000000000000" pitchFamily="2" charset="0"/>
              </a:rPr>
              <a:t>Accurate, trustworthy and real time</a:t>
            </a:r>
          </a:p>
        </p:txBody>
      </p:sp>
      <p:grpSp>
        <p:nvGrpSpPr>
          <p:cNvPr id="3" name="Group 2">
            <a:extLst>
              <a:ext uri="{FF2B5EF4-FFF2-40B4-BE49-F238E27FC236}">
                <a16:creationId xmlns:a16="http://schemas.microsoft.com/office/drawing/2014/main" id="{A56460D1-F005-A245-89DB-C2BC7C3628FC}"/>
              </a:ext>
            </a:extLst>
          </p:cNvPr>
          <p:cNvGrpSpPr/>
          <p:nvPr/>
        </p:nvGrpSpPr>
        <p:grpSpPr>
          <a:xfrm>
            <a:off x="358547" y="1965961"/>
            <a:ext cx="1828800" cy="3499822"/>
            <a:chOff x="933312" y="1965961"/>
            <a:chExt cx="1828800" cy="3347626"/>
          </a:xfrm>
        </p:grpSpPr>
        <p:sp>
          <p:nvSpPr>
            <p:cNvPr id="4" name="Rectangle 3">
              <a:extLst>
                <a:ext uri="{FF2B5EF4-FFF2-40B4-BE49-F238E27FC236}">
                  <a16:creationId xmlns:a16="http://schemas.microsoft.com/office/drawing/2014/main" id="{379B12C9-7AEA-1443-8CE1-CF72A33E399D}"/>
                </a:ext>
              </a:extLst>
            </p:cNvPr>
            <p:cNvSpPr/>
            <p:nvPr/>
          </p:nvSpPr>
          <p:spPr>
            <a:xfrm>
              <a:off x="933312" y="1965961"/>
              <a:ext cx="1828800"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Digital services and infrastructure</a:t>
              </a:r>
            </a:p>
          </p:txBody>
        </p:sp>
        <p:sp>
          <p:nvSpPr>
            <p:cNvPr id="6" name="Rectangle 5">
              <a:extLst>
                <a:ext uri="{FF2B5EF4-FFF2-40B4-BE49-F238E27FC236}">
                  <a16:creationId xmlns:a16="http://schemas.microsoft.com/office/drawing/2014/main" id="{8739C8EE-564B-394E-8A07-377029B16F16}"/>
                </a:ext>
              </a:extLst>
            </p:cNvPr>
            <p:cNvSpPr/>
            <p:nvPr/>
          </p:nvSpPr>
          <p:spPr>
            <a:xfrm>
              <a:off x="933312" y="3119230"/>
              <a:ext cx="1828800"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Digital capabilities and capacity</a:t>
              </a:r>
            </a:p>
          </p:txBody>
        </p:sp>
        <p:sp>
          <p:nvSpPr>
            <p:cNvPr id="16" name="Rectangle 15">
              <a:extLst>
                <a:ext uri="{FF2B5EF4-FFF2-40B4-BE49-F238E27FC236}">
                  <a16:creationId xmlns:a16="http://schemas.microsoft.com/office/drawing/2014/main" id="{7CB4A2CA-402E-0544-A9DF-92FC63733F28}"/>
                </a:ext>
              </a:extLst>
            </p:cNvPr>
            <p:cNvSpPr/>
            <p:nvPr/>
          </p:nvSpPr>
          <p:spPr>
            <a:xfrm>
              <a:off x="933312" y="4292507"/>
              <a:ext cx="1828800" cy="102108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Roboto Regular" panose="02000000000000000000" pitchFamily="2" charset="0"/>
                </a:rPr>
                <a:t>Innovation and work with third parties</a:t>
              </a:r>
            </a:p>
          </p:txBody>
        </p:sp>
      </p:grpSp>
      <p:sp>
        <p:nvSpPr>
          <p:cNvPr id="17" name="TextBox 16">
            <a:extLst>
              <a:ext uri="{FF2B5EF4-FFF2-40B4-BE49-F238E27FC236}">
                <a16:creationId xmlns:a16="http://schemas.microsoft.com/office/drawing/2014/main" id="{A4666959-62CD-CD4E-A1D0-EBC5C2309A5F}"/>
              </a:ext>
            </a:extLst>
          </p:cNvPr>
          <p:cNvSpPr txBox="1"/>
          <p:nvPr/>
        </p:nvSpPr>
        <p:spPr>
          <a:xfrm>
            <a:off x="798297" y="1503860"/>
            <a:ext cx="949299" cy="369332"/>
          </a:xfrm>
          <a:prstGeom prst="rect">
            <a:avLst/>
          </a:prstGeom>
          <a:noFill/>
        </p:spPr>
        <p:txBody>
          <a:bodyPr wrap="none" lIns="91440" tIns="45720" rIns="91440" bIns="45720" rtlCol="0" anchor="t">
            <a:spAutoFit/>
          </a:bodyPr>
          <a:lstStyle/>
          <a:p>
            <a:pPr algn="l"/>
            <a:r>
              <a:rPr lang="en-GB" sz="1800" dirty="0">
                <a:solidFill>
                  <a:schemeClr val="tx2"/>
                </a:solidFill>
                <a:latin typeface="Roboto Regular" panose="02000000000000000000" pitchFamily="2" charset="0"/>
                <a:ea typeface="Roboto Regular" panose="02000000000000000000" pitchFamily="2" charset="0"/>
              </a:rPr>
              <a:t>Digitise</a:t>
            </a:r>
          </a:p>
        </p:txBody>
      </p:sp>
      <p:sp>
        <p:nvSpPr>
          <p:cNvPr id="18" name="TextBox 17">
            <a:extLst>
              <a:ext uri="{FF2B5EF4-FFF2-40B4-BE49-F238E27FC236}">
                <a16:creationId xmlns:a16="http://schemas.microsoft.com/office/drawing/2014/main" id="{F1FD48FB-6018-324A-A093-D84452A38C83}"/>
              </a:ext>
            </a:extLst>
          </p:cNvPr>
          <p:cNvSpPr txBox="1"/>
          <p:nvPr/>
        </p:nvSpPr>
        <p:spPr>
          <a:xfrm>
            <a:off x="6199062" y="1503860"/>
            <a:ext cx="1263487" cy="369332"/>
          </a:xfrm>
          <a:prstGeom prst="rect">
            <a:avLst/>
          </a:prstGeom>
          <a:noFill/>
        </p:spPr>
        <p:txBody>
          <a:bodyPr wrap="none" rtlCol="0">
            <a:spAutoFit/>
          </a:bodyPr>
          <a:lstStyle/>
          <a:p>
            <a:pPr algn="l"/>
            <a:r>
              <a:rPr lang="en-US" sz="1800" dirty="0">
                <a:solidFill>
                  <a:schemeClr val="tx2"/>
                </a:solidFill>
                <a:latin typeface="Roboto Regular" panose="02000000000000000000" pitchFamily="2" charset="0"/>
                <a:ea typeface="Roboto Regular" panose="02000000000000000000" pitchFamily="2" charset="0"/>
              </a:rPr>
              <a:t>Transform</a:t>
            </a:r>
          </a:p>
        </p:txBody>
      </p:sp>
      <p:sp>
        <p:nvSpPr>
          <p:cNvPr id="19" name="TextBox 18">
            <a:extLst>
              <a:ext uri="{FF2B5EF4-FFF2-40B4-BE49-F238E27FC236}">
                <a16:creationId xmlns:a16="http://schemas.microsoft.com/office/drawing/2014/main" id="{274CCA33-520E-D741-85C7-46B264B4B494}"/>
              </a:ext>
            </a:extLst>
          </p:cNvPr>
          <p:cNvSpPr txBox="1"/>
          <p:nvPr/>
        </p:nvSpPr>
        <p:spPr>
          <a:xfrm>
            <a:off x="3456039" y="1503860"/>
            <a:ext cx="1037463" cy="369332"/>
          </a:xfrm>
          <a:prstGeom prst="rect">
            <a:avLst/>
          </a:prstGeom>
          <a:noFill/>
        </p:spPr>
        <p:txBody>
          <a:bodyPr wrap="none" rtlCol="0">
            <a:spAutoFit/>
          </a:bodyPr>
          <a:lstStyle/>
          <a:p>
            <a:pPr algn="l"/>
            <a:r>
              <a:rPr lang="en-US" sz="1800" dirty="0">
                <a:solidFill>
                  <a:schemeClr val="tx2"/>
                </a:solidFill>
                <a:latin typeface="Roboto Regular" panose="02000000000000000000" pitchFamily="2" charset="0"/>
                <a:ea typeface="Roboto Regular" panose="02000000000000000000" pitchFamily="2" charset="0"/>
              </a:rPr>
              <a:t>Connect</a:t>
            </a:r>
          </a:p>
        </p:txBody>
      </p:sp>
      <p:sp>
        <p:nvSpPr>
          <p:cNvPr id="20" name="Rectangle 19">
            <a:extLst>
              <a:ext uri="{FF2B5EF4-FFF2-40B4-BE49-F238E27FC236}">
                <a16:creationId xmlns:a16="http://schemas.microsoft.com/office/drawing/2014/main" id="{BB82ACCF-6CF1-854C-93EA-8BFA47BBD819}"/>
              </a:ext>
            </a:extLst>
          </p:cNvPr>
          <p:cNvSpPr/>
          <p:nvPr/>
        </p:nvSpPr>
        <p:spPr>
          <a:xfrm>
            <a:off x="2438831" y="2623236"/>
            <a:ext cx="3063090" cy="108039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latin typeface="Roboto" panose="02000000000000000000" pitchFamily="2" charset="0"/>
                <a:ea typeface="Roboto" panose="02000000000000000000" pitchFamily="2" charset="0"/>
              </a:rPr>
              <a:t>Analytics </a:t>
            </a:r>
            <a:r>
              <a:rPr lang="en-US" sz="1100" dirty="0">
                <a:solidFill>
                  <a:schemeClr val="bg1"/>
                </a:solidFill>
                <a:latin typeface="Roboto" panose="02000000000000000000" pitchFamily="2" charset="0"/>
                <a:ea typeface="Roboto" panose="02000000000000000000" pitchFamily="2" charset="0"/>
                <a:cs typeface="+mn-lt"/>
              </a:rPr>
              <a:t>(PHM - population health management - and direct care)</a:t>
            </a:r>
          </a:p>
          <a:p>
            <a:pPr marL="180975" lvl="0" indent="-180975">
              <a:buClr>
                <a:srgbClr val="FFFFFF"/>
              </a:buClr>
              <a:buFont typeface="Wingdings" pitchFamily="2" charset="2"/>
              <a:buChar char="§"/>
            </a:pPr>
            <a:r>
              <a:rPr lang="en-GB" sz="1100" dirty="0">
                <a:solidFill>
                  <a:srgbClr val="FFFFFF"/>
                </a:solidFill>
                <a:latin typeface="Roboto" panose="02000000000000000000" pitchFamily="2" charset="0"/>
                <a:ea typeface="Roboto" panose="02000000000000000000" pitchFamily="2" charset="0"/>
              </a:rPr>
              <a:t>Insight for clinicians and professionals</a:t>
            </a:r>
          </a:p>
          <a:p>
            <a:pPr marL="180975" lvl="0" indent="-180975">
              <a:buClr>
                <a:srgbClr val="FFFFFF"/>
              </a:buClr>
              <a:buFont typeface="Wingdings" pitchFamily="2" charset="2"/>
              <a:buChar char="§"/>
            </a:pPr>
            <a:r>
              <a:rPr lang="en-GB" sz="1100" dirty="0">
                <a:solidFill>
                  <a:srgbClr val="FFFFFF"/>
                </a:solidFill>
                <a:latin typeface="Roboto" panose="02000000000000000000" pitchFamily="2" charset="0"/>
                <a:ea typeface="Roboto" panose="02000000000000000000" pitchFamily="2" charset="0"/>
              </a:rPr>
              <a:t>Informed decision making</a:t>
            </a:r>
          </a:p>
          <a:p>
            <a:pPr marL="180975" lvl="0" indent="-180975">
              <a:buClr>
                <a:srgbClr val="FFFFFF"/>
              </a:buClr>
              <a:buFont typeface="Wingdings" pitchFamily="2" charset="2"/>
              <a:buChar char="§"/>
            </a:pPr>
            <a:r>
              <a:rPr lang="en-GB" sz="1100" dirty="0">
                <a:solidFill>
                  <a:srgbClr val="FFFFFF"/>
                </a:solidFill>
                <a:latin typeface="Roboto" panose="02000000000000000000" pitchFamily="2" charset="0"/>
                <a:ea typeface="Roboto" panose="02000000000000000000" pitchFamily="2" charset="0"/>
              </a:rPr>
              <a:t>Performance dashboards </a:t>
            </a:r>
          </a:p>
        </p:txBody>
      </p:sp>
      <p:sp>
        <p:nvSpPr>
          <p:cNvPr id="21" name="Rectangle 20">
            <a:extLst>
              <a:ext uri="{FF2B5EF4-FFF2-40B4-BE49-F238E27FC236}">
                <a16:creationId xmlns:a16="http://schemas.microsoft.com/office/drawing/2014/main" id="{6DE31064-E0A3-824F-94FA-652F3A36C9BB}"/>
              </a:ext>
            </a:extLst>
          </p:cNvPr>
          <p:cNvSpPr/>
          <p:nvPr/>
        </p:nvSpPr>
        <p:spPr>
          <a:xfrm>
            <a:off x="2438831" y="3786064"/>
            <a:ext cx="3063089" cy="1679720"/>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latin typeface="Roboto" panose="02000000000000000000" pitchFamily="2" charset="0"/>
                <a:ea typeface="Roboto" panose="02000000000000000000" pitchFamily="2" charset="0"/>
              </a:rPr>
              <a:t>Service design and development</a:t>
            </a:r>
          </a:p>
          <a:p>
            <a:pPr marL="180975" indent="-180975">
              <a:buClr>
                <a:schemeClr val="bg1"/>
              </a:buClr>
              <a:buFont typeface="Wingdings" pitchFamily="2" charset="2"/>
              <a:buChar char="§"/>
            </a:pPr>
            <a:r>
              <a:rPr lang="en-GB" sz="1100" dirty="0">
                <a:solidFill>
                  <a:srgbClr val="FFFFFF"/>
                </a:solidFill>
                <a:latin typeface="Roboto" panose="02000000000000000000" pitchFamily="2" charset="0"/>
                <a:ea typeface="Roboto" panose="02000000000000000000" pitchFamily="2" charset="0"/>
              </a:rPr>
              <a:t>Safe secure testing environment</a:t>
            </a:r>
          </a:p>
          <a:p>
            <a:pPr marL="180975" indent="-180975">
              <a:buClr>
                <a:schemeClr val="bg1"/>
              </a:buClr>
              <a:buFont typeface="Wingdings" pitchFamily="2" charset="2"/>
              <a:buChar char="§"/>
            </a:pPr>
            <a:r>
              <a:rPr lang="en-GB" sz="1100" dirty="0">
                <a:solidFill>
                  <a:srgbClr val="FFFFFF"/>
                </a:solidFill>
                <a:latin typeface="Roboto" panose="02000000000000000000" pitchFamily="2" charset="0"/>
                <a:ea typeface="Roboto" panose="02000000000000000000" pitchFamily="2" charset="0"/>
              </a:rPr>
              <a:t>Digitally supported reporting, able to evaluate services in real time, to feed dynamic adjustments</a:t>
            </a:r>
          </a:p>
          <a:p>
            <a:pPr marL="180975" indent="-180975">
              <a:buClr>
                <a:schemeClr val="bg1"/>
              </a:buClr>
              <a:buFont typeface="Wingdings" pitchFamily="2" charset="2"/>
              <a:buChar char="§"/>
            </a:pPr>
            <a:r>
              <a:rPr lang="en-GB" sz="1100" dirty="0">
                <a:solidFill>
                  <a:srgbClr val="FFFFFF"/>
                </a:solidFill>
                <a:latin typeface="Roboto" panose="02000000000000000000" pitchFamily="2" charset="0"/>
                <a:ea typeface="Roboto" panose="02000000000000000000" pitchFamily="2" charset="0"/>
              </a:rPr>
              <a:t>Support stewardship (MSE Partners) with fully, quality, timely datasets and to enable new services</a:t>
            </a:r>
          </a:p>
          <a:p>
            <a:pPr marL="180975" indent="-180975">
              <a:buClr>
                <a:schemeClr val="bg1"/>
              </a:buClr>
              <a:buFont typeface="Wingdings" pitchFamily="2" charset="2"/>
              <a:buChar char="§"/>
            </a:pPr>
            <a:r>
              <a:rPr lang="en-GB" sz="1100" dirty="0">
                <a:solidFill>
                  <a:srgbClr val="FFFFFF"/>
                </a:solidFill>
                <a:latin typeface="Roboto" panose="02000000000000000000" pitchFamily="2" charset="0"/>
                <a:ea typeface="Roboto" panose="02000000000000000000" pitchFamily="2" charset="0"/>
              </a:rPr>
              <a:t>Enabling testing and scaling of innovation</a:t>
            </a:r>
          </a:p>
        </p:txBody>
      </p:sp>
      <p:sp>
        <p:nvSpPr>
          <p:cNvPr id="15" name="Freeform 14">
            <a:extLst>
              <a:ext uri="{FF2B5EF4-FFF2-40B4-BE49-F238E27FC236}">
                <a16:creationId xmlns:a16="http://schemas.microsoft.com/office/drawing/2014/main" id="{675FBF04-389A-3E4E-BCB5-E842BBDE30B9}"/>
              </a:ext>
            </a:extLst>
          </p:cNvPr>
          <p:cNvSpPr/>
          <p:nvPr/>
        </p:nvSpPr>
        <p:spPr>
          <a:xfrm>
            <a:off x="8190172" y="2963104"/>
            <a:ext cx="441960" cy="1645920"/>
          </a:xfrm>
          <a:custGeom>
            <a:avLst/>
            <a:gdLst>
              <a:gd name="connsiteX0" fmla="*/ 0 w 441960"/>
              <a:gd name="connsiteY0" fmla="*/ 0 h 1645920"/>
              <a:gd name="connsiteX1" fmla="*/ 441960 w 441960"/>
              <a:gd name="connsiteY1" fmla="*/ 868680 h 1645920"/>
              <a:gd name="connsiteX2" fmla="*/ 30480 w 441960"/>
              <a:gd name="connsiteY2" fmla="*/ 1645920 h 1645920"/>
            </a:gdLst>
            <a:ahLst/>
            <a:cxnLst>
              <a:cxn ang="0">
                <a:pos x="connsiteX0" y="connsiteY0"/>
              </a:cxn>
              <a:cxn ang="0">
                <a:pos x="connsiteX1" y="connsiteY1"/>
              </a:cxn>
              <a:cxn ang="0">
                <a:pos x="connsiteX2" y="connsiteY2"/>
              </a:cxn>
            </a:cxnLst>
            <a:rect l="l" t="t" r="r" b="b"/>
            <a:pathLst>
              <a:path w="441960" h="1645920">
                <a:moveTo>
                  <a:pt x="0" y="0"/>
                </a:moveTo>
                <a:lnTo>
                  <a:pt x="441960" y="868680"/>
                </a:lnTo>
                <a:lnTo>
                  <a:pt x="30480" y="1645920"/>
                </a:ln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panose="02000000000000000000" pitchFamily="2" charset="0"/>
            </a:endParaRPr>
          </a:p>
        </p:txBody>
      </p:sp>
      <p:sp>
        <p:nvSpPr>
          <p:cNvPr id="22" name="Rectangle 21">
            <a:extLst>
              <a:ext uri="{FF2B5EF4-FFF2-40B4-BE49-F238E27FC236}">
                <a16:creationId xmlns:a16="http://schemas.microsoft.com/office/drawing/2014/main" id="{22FD3800-5950-7E40-897B-225B469461A1}"/>
              </a:ext>
            </a:extLst>
          </p:cNvPr>
          <p:cNvSpPr/>
          <p:nvPr/>
        </p:nvSpPr>
        <p:spPr>
          <a:xfrm>
            <a:off x="10175966" y="2206168"/>
            <a:ext cx="2016034" cy="1914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975" indent="-180975">
              <a:buClr>
                <a:schemeClr val="accent1"/>
              </a:buClr>
              <a:buFont typeface="Wingdings" pitchFamily="2" charset="2"/>
              <a:buChar char="§"/>
            </a:pPr>
            <a:r>
              <a:rPr lang="en-US" sz="1000" dirty="0">
                <a:solidFill>
                  <a:schemeClr val="tx2"/>
                </a:solidFill>
                <a:latin typeface="Roboto Regular" panose="02000000000000000000" pitchFamily="2" charset="0"/>
              </a:rPr>
              <a:t>Accessible digital services, easy to use</a:t>
            </a:r>
          </a:p>
          <a:p>
            <a:pPr marL="180975" indent="-180975">
              <a:buClr>
                <a:schemeClr val="accent1"/>
              </a:buClr>
              <a:buFont typeface="Wingdings" pitchFamily="2" charset="2"/>
              <a:buChar char="§"/>
            </a:pPr>
            <a:r>
              <a:rPr lang="en-US" sz="1000" dirty="0">
                <a:solidFill>
                  <a:schemeClr val="tx2"/>
                </a:solidFill>
                <a:latin typeface="Roboto Regular" panose="02000000000000000000" pitchFamily="2" charset="0"/>
              </a:rPr>
              <a:t>Simplifying access to, and administration of, health and care services</a:t>
            </a:r>
          </a:p>
          <a:p>
            <a:pPr marL="180975" indent="-180975">
              <a:buClr>
                <a:schemeClr val="accent1"/>
              </a:buClr>
              <a:buFont typeface="Wingdings" pitchFamily="2" charset="2"/>
              <a:buChar char="§"/>
            </a:pPr>
            <a:r>
              <a:rPr lang="en-US" sz="1000" dirty="0">
                <a:solidFill>
                  <a:schemeClr val="tx2"/>
                </a:solidFill>
                <a:latin typeface="Roboto Regular" panose="02000000000000000000" pitchFamily="2" charset="0"/>
              </a:rPr>
              <a:t>Empowered to manage own health and care with read/write access to record and care plans </a:t>
            </a:r>
          </a:p>
          <a:p>
            <a:pPr marL="180975" indent="-180975">
              <a:buClr>
                <a:schemeClr val="accent1"/>
              </a:buClr>
              <a:buFont typeface="Wingdings" pitchFamily="2" charset="2"/>
              <a:buChar char="§"/>
            </a:pPr>
            <a:r>
              <a:rPr lang="en-US" sz="1000" dirty="0">
                <a:solidFill>
                  <a:schemeClr val="tx2"/>
                </a:solidFill>
                <a:latin typeface="Roboto Regular" panose="02000000000000000000" pitchFamily="2" charset="0"/>
              </a:rPr>
              <a:t>Confident in security of data</a:t>
            </a:r>
          </a:p>
        </p:txBody>
      </p:sp>
      <p:sp>
        <p:nvSpPr>
          <p:cNvPr id="24" name="Rectangle 23">
            <a:extLst>
              <a:ext uri="{FF2B5EF4-FFF2-40B4-BE49-F238E27FC236}">
                <a16:creationId xmlns:a16="http://schemas.microsoft.com/office/drawing/2014/main" id="{AE43DDEB-36BE-6A4D-B268-8376AEC43871}"/>
              </a:ext>
            </a:extLst>
          </p:cNvPr>
          <p:cNvSpPr/>
          <p:nvPr/>
        </p:nvSpPr>
        <p:spPr>
          <a:xfrm>
            <a:off x="10175966" y="3971346"/>
            <a:ext cx="2016034" cy="1914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975" indent="-180975">
              <a:buClr>
                <a:schemeClr val="accent1"/>
              </a:buClr>
              <a:buFont typeface="Wingdings" pitchFamily="2" charset="2"/>
              <a:buChar char="§"/>
            </a:pPr>
            <a:r>
              <a:rPr lang="en-GB" sz="1000" dirty="0">
                <a:solidFill>
                  <a:schemeClr val="tx2"/>
                </a:solidFill>
                <a:latin typeface="Roboto Regular" panose="02000000000000000000" pitchFamily="2" charset="0"/>
              </a:rPr>
              <a:t>Home working</a:t>
            </a:r>
          </a:p>
          <a:p>
            <a:pPr marL="180975" indent="-180975">
              <a:buClr>
                <a:schemeClr val="accent1"/>
              </a:buClr>
              <a:buFont typeface="Wingdings" pitchFamily="2" charset="2"/>
              <a:buChar char="§"/>
            </a:pPr>
            <a:r>
              <a:rPr lang="en-GB" sz="1000" dirty="0">
                <a:solidFill>
                  <a:schemeClr val="tx2"/>
                </a:solidFill>
                <a:latin typeface="Roboto Regular" panose="02000000000000000000" pitchFamily="2" charset="0"/>
              </a:rPr>
              <a:t>Access from any site</a:t>
            </a:r>
          </a:p>
          <a:p>
            <a:pPr marL="180975" indent="-180975">
              <a:buClr>
                <a:schemeClr val="accent1"/>
              </a:buClr>
              <a:buFont typeface="Wingdings" pitchFamily="2" charset="2"/>
              <a:buChar char="§"/>
            </a:pPr>
            <a:r>
              <a:rPr lang="en-GB" sz="1000" dirty="0">
                <a:solidFill>
                  <a:schemeClr val="tx2"/>
                </a:solidFill>
                <a:latin typeface="Roboto Regular" panose="02000000000000000000" pitchFamily="2" charset="0"/>
              </a:rPr>
              <a:t>Easy to use systems and teamworking tools</a:t>
            </a:r>
          </a:p>
          <a:p>
            <a:pPr marL="180975" indent="-180975">
              <a:buClr>
                <a:schemeClr val="accent1"/>
              </a:buClr>
              <a:buFont typeface="Wingdings" pitchFamily="2" charset="2"/>
              <a:buChar char="§"/>
            </a:pPr>
            <a:r>
              <a:rPr lang="en-GB" sz="1000" dirty="0">
                <a:solidFill>
                  <a:schemeClr val="tx2"/>
                </a:solidFill>
                <a:latin typeface="Roboto Regular" panose="02000000000000000000" pitchFamily="2" charset="0"/>
              </a:rPr>
              <a:t>Well informed with high quality data</a:t>
            </a:r>
          </a:p>
          <a:p>
            <a:pPr marL="180975" indent="-180975">
              <a:buClr>
                <a:schemeClr val="accent1"/>
              </a:buClr>
              <a:buFont typeface="Wingdings" pitchFamily="2" charset="2"/>
              <a:buChar char="§"/>
            </a:pPr>
            <a:r>
              <a:rPr lang="en-GB" sz="1000" dirty="0">
                <a:solidFill>
                  <a:schemeClr val="tx2"/>
                </a:solidFill>
                <a:latin typeface="Roboto Regular" panose="02000000000000000000" pitchFamily="2" charset="0"/>
              </a:rPr>
              <a:t>Reduced time spent on administration and login</a:t>
            </a:r>
          </a:p>
          <a:p>
            <a:pPr marL="180975" indent="-180975">
              <a:buClr>
                <a:schemeClr val="accent1"/>
              </a:buClr>
              <a:buFont typeface="Wingdings" pitchFamily="2" charset="2"/>
              <a:buChar char="§"/>
            </a:pPr>
            <a:r>
              <a:rPr lang="en-GB" sz="1000" dirty="0">
                <a:solidFill>
                  <a:schemeClr val="tx2"/>
                </a:solidFill>
                <a:latin typeface="Roboto Regular" panose="02000000000000000000" pitchFamily="2" charset="0"/>
              </a:rPr>
              <a:t>Supported to work in cross-functional and cross-organisational teams</a:t>
            </a:r>
          </a:p>
        </p:txBody>
      </p:sp>
      <p:sp>
        <p:nvSpPr>
          <p:cNvPr id="23" name="Rectangle 22">
            <a:extLst>
              <a:ext uri="{FF2B5EF4-FFF2-40B4-BE49-F238E27FC236}">
                <a16:creationId xmlns:a16="http://schemas.microsoft.com/office/drawing/2014/main" id="{33CFDE7C-5CFB-B548-8471-65350A74E6E9}"/>
              </a:ext>
            </a:extLst>
          </p:cNvPr>
          <p:cNvSpPr/>
          <p:nvPr/>
        </p:nvSpPr>
        <p:spPr>
          <a:xfrm>
            <a:off x="371474" y="1169011"/>
            <a:ext cx="11565421" cy="276999"/>
          </a:xfrm>
          <a:prstGeom prst="rect">
            <a:avLst/>
          </a:prstGeom>
        </p:spPr>
        <p:txBody>
          <a:bodyPr wrap="square">
            <a:spAutoFit/>
          </a:bodyPr>
          <a:lstStyle/>
          <a:p>
            <a:r>
              <a:rPr lang="en-GB" sz="1200" dirty="0">
                <a:solidFill>
                  <a:schemeClr val="tx2"/>
                </a:solidFill>
                <a:latin typeface="Roboto Black" panose="02000000000000000000" pitchFamily="2" charset="0"/>
                <a:ea typeface="Roboto Black" panose="02000000000000000000" pitchFamily="2" charset="0"/>
                <a:cs typeface="+mn-lt"/>
              </a:rPr>
              <a:t>Our Digital Vision </a:t>
            </a:r>
            <a:r>
              <a:rPr lang="en-GB" sz="1200" dirty="0">
                <a:solidFill>
                  <a:schemeClr val="tx1"/>
                </a:solidFill>
                <a:latin typeface="Roboto Regular" panose="02000000000000000000" pitchFamily="2" charset="0"/>
                <a:ea typeface="Roboto Regular" panose="02000000000000000000" pitchFamily="2" charset="0"/>
                <a:cs typeface="+mn-lt"/>
              </a:rPr>
              <a:t>is</a:t>
            </a:r>
            <a:r>
              <a:rPr lang="en-GB" sz="1200" dirty="0">
                <a:solidFill>
                  <a:schemeClr val="tx2"/>
                </a:solidFill>
                <a:latin typeface="Roboto Regular" panose="02000000000000000000" pitchFamily="2" charset="0"/>
                <a:ea typeface="Roboto Regular" panose="02000000000000000000" pitchFamily="2" charset="0"/>
                <a:cs typeface="+mn-lt"/>
              </a:rPr>
              <a:t> </a:t>
            </a:r>
            <a:r>
              <a:rPr lang="en-GB" sz="1200" dirty="0">
                <a:latin typeface="Roboto Regular" panose="02000000000000000000" pitchFamily="2" charset="0"/>
                <a:ea typeface="Roboto Regular" panose="02000000000000000000" pitchFamily="2" charset="0"/>
              </a:rPr>
              <a:t>to provide digital and data solutions that drive insight led decisions, support our workforce and enable better outcomes for residents</a:t>
            </a:r>
          </a:p>
        </p:txBody>
      </p:sp>
    </p:spTree>
    <p:extLst>
      <p:ext uri="{BB962C8B-B14F-4D97-AF65-F5344CB8AC3E}">
        <p14:creationId xmlns:p14="http://schemas.microsoft.com/office/powerpoint/2010/main" val="37265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qOt3crPgT0Ci_UVBT4gnI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alJO3sU8TUu3H3zUhLCYx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Ot3crPgT0Ci_UVBT4gnI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alJO3sU8TUu3H3zUhLCYx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qOt3crPgT0Ci_UVBT4gnI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qOt3crPgT0Ci_UVBT4gnI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MmdyhYFqTdeqzEMXh9F6o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MmdyhYFqTdeqzEMXh9F6o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MmdyhYFqTdeqzEMXh9F6o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MmdyhYFqTdeqzEMXh9F6o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MmdyhYFqTdeqzEMXh9F6o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MmdyhYFqTdeqzEMXh9F6o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qOt3crPgT0Ci_UVBT4gnI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Ot3crPgT0Ci_UVBT4gnI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qOt3crPgT0Ci_UVBT4gnI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YKmli8iQp6u0jOZoo580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YKmli8iQp6u0jOZoo580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pYKmli8iQp6u0jOZoo580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JGDihtF5TGCWX6o5PgsuG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YzQXwvujTk6S5SljX9RC0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YKmli8iQp6u0jOZoo580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RtmguLiIQbePXpeflLgGj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YSFoe4bTeC7mMC8anqLS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1UvsRkgLQzWa.AXrt.PIJ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2_Fk1aMASb.Tut_goLUIl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1r1xzSmSXmeRT.B2lV5k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u16.ID7h0iTP8qpTG.U3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2XyeJg8cQiyWz_8L5ruvP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ZH_LOWTSBqwAhaaV0cHm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1_C9zREQO.xL7ZeiJ0Pv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LY8E609GSji2WDduLaxSn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R1wcrT1Tte0aNC9TiY80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sXnwbdpsQA2EEotE1I02B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LDkXAM_mRNeLUH7bjBUxm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QkXdKzeqSuS9pQRrBfaea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DaLpZIyJR6eomt.oMmA.G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o.m5mpJSsOrdVk3zp9r4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srZaINUvQJKE9f_QhvB.q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2Ly_amFSYCmHd9DDq2E6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_uMAndUcRXygCwsV6cSC3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VCGAckQtR7iy3fMR67BJw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So3nfUKkQ6W1.YygJMw3g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apTAcfrRf62dh0lJVVa5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MmdyhYFqTdeqzEMXh9F6o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alJO3sU8TUu3H3zUhLCYx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3SuC.PzXSxGyi.X5f7F5x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_SnN3WP7TEW.4iW7z1DDc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9ubPEK9aRoKWZTM.luqSn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fAbY0QHrS_mH6SgQIio4T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tq66wtW9QEedJJp9vhLoP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8ND2qu_wSKmzEW_PxnFgT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zcpoh7BCSgKf8FkItZtgk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2XyeJg8cQiyWz_8L5ruvP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ZH_LOWTSBqwAhaaV0cHm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1_C9zREQO.xL7ZeiJ0Pv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LY8E609GSji2WDduLaxSn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2XyeJg8cQiyWz_8L5ruvP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ZH_LOWTSBqwAhaaV0cHm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1_C9zREQO.xL7ZeiJ0Pv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LY8E609GSji2WDduLaxSn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9ubPEK9aRoKWZTM.luqSn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oz1QmesTT92YOFK2vcg3p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alJO3sU8TUu3H3zUhLCYx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FTUgRuRuSO6sCJeOPogCW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alJO3sU8TUu3H3zUhLCYx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alJO3sU8TUu3H3zUhLCYx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KL7YiTg7UOARp8J4TnFs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EI9Uph1RcKser.MmLQZI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6GYjarARfyQFt8RNBFRkg"/>
</p:tagLst>
</file>

<file path=ppt/theme/theme1.xml><?xml version="1.0" encoding="utf-8"?>
<a:theme xmlns:a="http://schemas.openxmlformats.org/drawingml/2006/main" name="2_Custom Design">
  <a:themeElements>
    <a:clrScheme name="MSE Healthcare">
      <a:dk1>
        <a:srgbClr val="000000"/>
      </a:dk1>
      <a:lt1>
        <a:srgbClr val="FFFFFF"/>
      </a:lt1>
      <a:dk2>
        <a:srgbClr val="44546A"/>
      </a:dk2>
      <a:lt2>
        <a:srgbClr val="E7E6E6"/>
      </a:lt2>
      <a:accent1>
        <a:srgbClr val="5B2A7A"/>
      </a:accent1>
      <a:accent2>
        <a:srgbClr val="254C8F"/>
      </a:accent2>
      <a:accent3>
        <a:srgbClr val="417DB3"/>
      </a:accent3>
      <a:accent4>
        <a:srgbClr val="A1C83B"/>
      </a:accent4>
      <a:accent5>
        <a:srgbClr val="DADADA"/>
      </a:accent5>
      <a:accent6>
        <a:srgbClr val="000000"/>
      </a:accent6>
      <a:hlink>
        <a:srgbClr val="1376AE"/>
      </a:hlink>
      <a:folHlink>
        <a:srgbClr val="1376A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800" dirty="0" smtClean="0">
            <a:latin typeface="+mn-lt"/>
          </a:defRPr>
        </a:defPPr>
      </a:lstStyle>
    </a:txDef>
  </a:objectDefaults>
  <a:extraClrSchemeLst/>
  <a:extLst>
    <a:ext uri="{05A4C25C-085E-4340-85A3-A5531E510DB2}">
      <thm15:themeFamily xmlns:thm15="http://schemas.microsoft.com/office/thememl/2012/main" name="Presentation2" id="{CA97860A-D040-4B45-8AB8-72597BD5894B}" vid="{5B5E1188-5D25-8543-AD5B-8EB176C6EC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da729fa-87da-4884-b20c-a7179b3139f7">
      <UserInfo>
        <DisplayName>HANKEY, Claire (NHS MID AND SOUTH ESSEX ICB - 99E)</DisplayName>
        <AccountId>65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781FD953B45B42814AFC6DB25B24D4" ma:contentTypeVersion="8" ma:contentTypeDescription="Create a new document." ma:contentTypeScope="" ma:versionID="1b9e9b2b162db3339f1e0ac462f23036">
  <xsd:schema xmlns:xsd="http://www.w3.org/2001/XMLSchema" xmlns:xs="http://www.w3.org/2001/XMLSchema" xmlns:p="http://schemas.microsoft.com/office/2006/metadata/properties" xmlns:ns2="852d4175-2b36-478b-a9fc-77702a8271bc" xmlns:ns3="5da729fa-87da-4884-b20c-a7179b3139f7" targetNamespace="http://schemas.microsoft.com/office/2006/metadata/properties" ma:root="true" ma:fieldsID="6ff94a9932e4fc31941fc9c4e1f63bb8" ns2:_="" ns3:_="">
    <xsd:import namespace="852d4175-2b36-478b-a9fc-77702a8271bc"/>
    <xsd:import namespace="5da729fa-87da-4884-b20c-a7179b3139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d4175-2b36-478b-a9fc-77702a8271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a729fa-87da-4884-b20c-a7179b3139f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B8F5A1-CC4A-42DE-95A8-96F3A5670752}">
  <ds:schemaRefs>
    <ds:schemaRef ds:uri="http://schemas.microsoft.com/sharepoint/v3/contenttype/forms"/>
  </ds:schemaRefs>
</ds:datastoreItem>
</file>

<file path=customXml/itemProps2.xml><?xml version="1.0" encoding="utf-8"?>
<ds:datastoreItem xmlns:ds="http://schemas.openxmlformats.org/officeDocument/2006/customXml" ds:itemID="{23CA3742-2BF0-4041-B516-687A5F18A3E0}">
  <ds:schemaRefs>
    <ds:schemaRef ds:uri="http://schemas.microsoft.com/office/2006/metadata/properties"/>
    <ds:schemaRef ds:uri="http://schemas.microsoft.com/office/infopath/2007/PartnerControls"/>
    <ds:schemaRef ds:uri="5da729fa-87da-4884-b20c-a7179b3139f7"/>
  </ds:schemaRefs>
</ds:datastoreItem>
</file>

<file path=customXml/itemProps3.xml><?xml version="1.0" encoding="utf-8"?>
<ds:datastoreItem xmlns:ds="http://schemas.openxmlformats.org/officeDocument/2006/customXml" ds:itemID="{788E3044-D656-406B-B8D9-AFE138E075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d4175-2b36-478b-a9fc-77702a8271bc"/>
    <ds:schemaRef ds:uri="5da729fa-87da-4884-b20c-a7179b3139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14328</Words>
  <Application>Microsoft Office PowerPoint</Application>
  <PresentationFormat>Widescreen</PresentationFormat>
  <Paragraphs>1119</Paragraphs>
  <Slides>63</Slides>
  <Notes>10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2_Custom Design</vt:lpstr>
      <vt:lpstr>Setting the ‘North Star’</vt:lpstr>
      <vt:lpstr>Contents</vt:lpstr>
      <vt:lpstr>Executive Summary</vt:lpstr>
      <vt:lpstr>Setting the ‘North Star’ for Digital</vt:lpstr>
      <vt:lpstr>Introduction</vt:lpstr>
      <vt:lpstr>Our Area</vt:lpstr>
      <vt:lpstr>PowerPoint Presentation</vt:lpstr>
      <vt:lpstr>Our ICS and Digital Vision</vt:lpstr>
      <vt:lpstr>How digital will enable our ICS vision</vt:lpstr>
      <vt:lpstr>How digital will enable our ICS vision</vt:lpstr>
      <vt:lpstr>Background and Context</vt:lpstr>
      <vt:lpstr>How we developed this Strategy</vt:lpstr>
      <vt:lpstr>What do we mean by digital?</vt:lpstr>
      <vt:lpstr>Our MSE Digital Principles:</vt:lpstr>
      <vt:lpstr>Why do we need a digital strategy? (1/2)</vt:lpstr>
      <vt:lpstr>Why do we need a digital strategy? (2/2)</vt:lpstr>
      <vt:lpstr>Effective Leadership, strong Digital Governance and improved Partnership Working</vt:lpstr>
      <vt:lpstr>Digital Governance and Leadership</vt:lpstr>
      <vt:lpstr>Functions of our new Digital Governance (1/2)</vt:lpstr>
      <vt:lpstr>Functions of our new Digital Governance (2/2)</vt:lpstr>
      <vt:lpstr>How will we deliver this Digital Governance? (1/2)  </vt:lpstr>
      <vt:lpstr>How will we deliver this Digital Governance? (2/2) </vt:lpstr>
      <vt:lpstr>Digital Capabilities and Capacity </vt:lpstr>
      <vt:lpstr>Current Capacity and Capability</vt:lpstr>
      <vt:lpstr>Central Capacity</vt:lpstr>
      <vt:lpstr>Strengthening Clinical Input into Digital</vt:lpstr>
      <vt:lpstr>Workforce Capability</vt:lpstr>
      <vt:lpstr>Workforce Requirements (1/2)</vt:lpstr>
      <vt:lpstr>Workforce Requirements (2/2)</vt:lpstr>
      <vt:lpstr>Digital Services and Infrastructure</vt:lpstr>
      <vt:lpstr>Our infrastructure is  currently distributed and fragmented </vt:lpstr>
      <vt:lpstr>We need to move towards integrated systems to drive effective data sharing</vt:lpstr>
      <vt:lpstr>Developing our ICS Information Framework</vt:lpstr>
      <vt:lpstr>Our Information Framework Principles</vt:lpstr>
      <vt:lpstr>How we will apply these Principles (1/2)</vt:lpstr>
      <vt:lpstr>How we will apply these Principles (2/2)</vt:lpstr>
      <vt:lpstr>Our outline Target Operating Model (TOM)</vt:lpstr>
      <vt:lpstr>Applying the TOM in our area and beyond</vt:lpstr>
      <vt:lpstr>Priority ICS Applications and Infrastructure</vt:lpstr>
      <vt:lpstr>We will work together to establish architecture principles, target operating model and infrastructure</vt:lpstr>
      <vt:lpstr>Innovation and work with Third Parties</vt:lpstr>
      <vt:lpstr>Innovation across MSE is currently happening in parallel to broader digital developments</vt:lpstr>
      <vt:lpstr>Digitally enabled innovation is key to driving services fit for the future and to scaling sustainably</vt:lpstr>
      <vt:lpstr>Case Study: Outpatients Transformation</vt:lpstr>
      <vt:lpstr>Enabling staff: innovation case study,  identifying beneficial services and scaling</vt:lpstr>
      <vt:lpstr>Empowering Residents</vt:lpstr>
      <vt:lpstr>What Residents Want</vt:lpstr>
      <vt:lpstr>Empowered Residents: Current Position</vt:lpstr>
      <vt:lpstr>Empowered Residents: Ambition</vt:lpstr>
      <vt:lpstr>We will make services available and accessible, and we will drive awareness and usage </vt:lpstr>
      <vt:lpstr>Driving Digital Inclusion</vt:lpstr>
      <vt:lpstr>Empowered Residents: Actions</vt:lpstr>
      <vt:lpstr>Implications and Roadmap</vt:lpstr>
      <vt:lpstr>Developing our Roadmap</vt:lpstr>
      <vt:lpstr>TOM Implementation Roadmap (Draft)</vt:lpstr>
      <vt:lpstr>Proposed Roadmap to integrate digital as enabler of ICS Strategy</vt:lpstr>
      <vt:lpstr>Proposed Timelines for Strategy Delivery</vt:lpstr>
      <vt:lpstr>Accountabilities for Strategy Delivery</vt:lpstr>
      <vt:lpstr>Proposed Deliverables in the next 3 months</vt:lpstr>
      <vt:lpstr>What it will take to deliver our Digital Strategy</vt:lpstr>
      <vt:lpstr>Appendices</vt:lpstr>
      <vt:lpstr>List of interviews and other stakeholder engagement</vt:lpstr>
      <vt:lpstr>Glossary of Abbreviations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the ‘North Star’</dc:title>
  <dc:creator/>
  <cp:lastModifiedBy/>
  <cp:revision>2</cp:revision>
  <dcterms:created xsi:type="dcterms:W3CDTF">2021-03-23T14:29:11Z</dcterms:created>
  <dcterms:modified xsi:type="dcterms:W3CDTF">2023-02-10T11:44:45Z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0x0101007D781FD953B45B42814AFC6DB25B24D4</vt:lpwstr>
  </property>
</Properties>
</file>