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61" r:id="rId4"/>
    <p:sldMasterId id="2147483675" r:id="rId5"/>
    <p:sldMasterId id="2147483690" r:id="rId6"/>
    <p:sldMasterId id="2147483704" r:id="rId7"/>
  </p:sldMasterIdLst>
  <p:notesMasterIdLst>
    <p:notesMasterId r:id="rId11"/>
  </p:notesMasterIdLst>
  <p:sldIdLst>
    <p:sldId id="3706" r:id="rId8"/>
    <p:sldId id="256" r:id="rId9"/>
    <p:sldId id="373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72F7F99-85E9-474D-8A51-E1C8DB4B3E6D}">
          <p14:sldIdLst>
            <p14:sldId id="3706"/>
            <p14:sldId id="256"/>
            <p14:sldId id="373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HARRISON, Justina (NHS MID ESSEX CCG)" initials="HJ(MEC" lastIdx="30" clrIdx="6">
    <p:extLst>
      <p:ext uri="{19B8F6BF-5375-455C-9EA6-DF929625EA0E}">
        <p15:presenceInfo xmlns:p15="http://schemas.microsoft.com/office/powerpoint/2012/main" userId="S::justina.harrison1@nhs.net::f457f1b6-a579-4a36-9b7d-9274193afa4c" providerId="AD"/>
      </p:ext>
    </p:extLst>
  </p:cmAuthor>
  <p:cmAuthor id="1" name="TYLER, Joanne (NHS SOUTHEND CCG)" initials="TJ(SC" lastIdx="7" clrIdx="0"/>
  <p:cmAuthor id="8" name="MAYO, Stephen (NHS THURROCK CCG)" initials="MS(TC" lastIdx="56" clrIdx="7">
    <p:extLst>
      <p:ext uri="{19B8F6BF-5375-455C-9EA6-DF929625EA0E}">
        <p15:presenceInfo xmlns:p15="http://schemas.microsoft.com/office/powerpoint/2012/main" userId="S::stephen.mayo@nhs.net::77ea12d3-ba76-48a5-aaa2-e7a903f4f9e1" providerId="AD"/>
      </p:ext>
    </p:extLst>
  </p:cmAuthor>
  <p:cmAuthor id="2" name="LENNOX, Sarah (NHS CASTLE POINT AND ROCHFORD CCG)" initials="LS(CPARC" lastIdx="3" clrIdx="1">
    <p:extLst>
      <p:ext uri="{19B8F6BF-5375-455C-9EA6-DF929625EA0E}">
        <p15:presenceInfo xmlns:p15="http://schemas.microsoft.com/office/powerpoint/2012/main" userId="S-1-5-21-101132880-566332437-1595739349-9992" providerId="AD"/>
      </p:ext>
    </p:extLst>
  </p:cmAuthor>
  <p:cmAuthor id="9" name="MORLEY, Holly (NHS MID ESSEX CCG)" initials="MH(MEC" lastIdx="50" clrIdx="8">
    <p:extLst>
      <p:ext uri="{19B8F6BF-5375-455C-9EA6-DF929625EA0E}">
        <p15:presenceInfo xmlns:p15="http://schemas.microsoft.com/office/powerpoint/2012/main" userId="S::holly.morley5@nhs.net::5392a689-8449-4220-be39-989c496cf861" providerId="AD"/>
      </p:ext>
    </p:extLst>
  </p:cmAuthor>
  <p:cmAuthor id="3" name="PISARSKA, Karolina (NHS MID ESSEX CCG)" initials="PK(MEC" lastIdx="82" clrIdx="2">
    <p:extLst>
      <p:ext uri="{19B8F6BF-5375-455C-9EA6-DF929625EA0E}">
        <p15:presenceInfo xmlns:p15="http://schemas.microsoft.com/office/powerpoint/2012/main" userId="S::karolina.pisarska@nhs.net::ca76e7d4-8577-459e-a4eb-c5159f980a51" providerId="AD"/>
      </p:ext>
    </p:extLst>
  </p:cmAuthor>
  <p:cmAuthor id="10" name="LOW, Judith (NHS MID ESSEX CCG)" initials="LJ(MEC" lastIdx="3" clrIdx="9">
    <p:extLst>
      <p:ext uri="{19B8F6BF-5375-455C-9EA6-DF929625EA0E}">
        <p15:presenceInfo xmlns:p15="http://schemas.microsoft.com/office/powerpoint/2012/main" userId="S::j.low2@nhs.net::a2d1db8d-ea25-46f2-9253-01928334075f" providerId="AD"/>
      </p:ext>
    </p:extLst>
  </p:cmAuthor>
  <p:cmAuthor id="4" name="COLLIN, Joy (NHS MID ESSEX CCG)" initials="CJ(MEC" lastIdx="22" clrIdx="3">
    <p:extLst>
      <p:ext uri="{19B8F6BF-5375-455C-9EA6-DF929625EA0E}">
        <p15:presenceInfo xmlns:p15="http://schemas.microsoft.com/office/powerpoint/2012/main" userId="S::j.collin@nhs.net::143f1b94-e75a-4792-bcb6-8a970cd0538b" providerId="AD"/>
      </p:ext>
    </p:extLst>
  </p:cmAuthor>
  <p:cmAuthor id="5" name="HADLEY, Karen (NHS MID ESSEX CCG)" initials="HK(MEC" lastIdx="4" clrIdx="4">
    <p:extLst>
      <p:ext uri="{19B8F6BF-5375-455C-9EA6-DF929625EA0E}">
        <p15:presenceInfo xmlns:p15="http://schemas.microsoft.com/office/powerpoint/2012/main" userId="HADLEY, Karen (NHS MID ESSEX CCG)" providerId="None"/>
      </p:ext>
    </p:extLst>
  </p:cmAuthor>
  <p:cmAuthor id="6" name="ROBERTSON, Victoria (NHS MID ESSEX CCG)" initials="RV(MEC" lastIdx="33" clrIdx="5">
    <p:extLst>
      <p:ext uri="{19B8F6BF-5375-455C-9EA6-DF929625EA0E}">
        <p15:presenceInfo xmlns:p15="http://schemas.microsoft.com/office/powerpoint/2012/main" userId="S::victoria.robertson11@nhs.net::eea772a4-133e-471c-8cf1-59a205d12e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4172C4"/>
    <a:srgbClr val="00C7F5"/>
    <a:srgbClr val="4372C4"/>
    <a:srgbClr val="F018C2"/>
    <a:srgbClr val="38B5B6"/>
    <a:srgbClr val="9FFA29"/>
    <a:srgbClr val="007CD8"/>
    <a:srgbClr val="37B6B7"/>
    <a:srgbClr val="00F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outlineViewPr>
    <p:cViewPr>
      <p:scale>
        <a:sx n="33" d="100"/>
        <a:sy n="33" d="100"/>
      </p:scale>
      <p:origin x="0" y="-1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15A52-2FDA-4D73-9A7B-B7CC73860E54}" type="datetimeFigureOut">
              <a:rPr lang="en-GB" smtClean="0"/>
              <a:t>12/01/2023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16B5D-2922-4C4A-92D7-AB6D43440A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9875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774E1C-65AD-074E-99FD-D6D30A56A66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45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5885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E5D35-9A8F-CE44-B2D1-66CE192C5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F29A0C-C2C3-A546-B510-6BF93C3E9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76DF94-5ED2-41D1-84B8-71F29AD444F7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79F2D3-818D-440E-B0D0-E0BCCCA7AAC4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156895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8B7696-C7D1-6649-982F-22658B4EC8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02DA85-C7CF-DC49-BEF9-00859AE00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DB397F-D406-4E6A-9A85-2F115F9507CA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B85EEF-4731-4231-B996-09BA95A5BCB5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725403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3C534-23F7-5D44-93E2-ECC98EE62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6FA7E-155F-E841-B9A3-02F35D3A4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32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73982C0-87DB-6388-CB37-8C6A6533E0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6800" y="-43200"/>
            <a:ext cx="12345600" cy="694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27474DA-8E3C-5D1A-DC94-8356A69FB8CC}"/>
              </a:ext>
            </a:extLst>
          </p:cNvPr>
          <p:cNvSpPr txBox="1"/>
          <p:nvPr userDrawn="1"/>
        </p:nvSpPr>
        <p:spPr>
          <a:xfrm>
            <a:off x="8378691" y="6354978"/>
            <a:ext cx="3749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www.midandsouthessex.ics.nhs.uk</a:t>
            </a:r>
          </a:p>
        </p:txBody>
      </p:sp>
      <p:pic>
        <p:nvPicPr>
          <p:cNvPr id="8" name="Picture 7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1C9AC2D-396E-C5D5-7079-B243BA2FC89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518" y="503022"/>
            <a:ext cx="2991173" cy="718324"/>
          </a:xfrm>
          <a:prstGeom prst="rect">
            <a:avLst/>
          </a:prstGeom>
        </p:spPr>
      </p:pic>
      <p:pic>
        <p:nvPicPr>
          <p:cNvPr id="9" name="Picture 8" descr="Logo&#10;&#10;Description automatically generated with medium confidence">
            <a:extLst>
              <a:ext uri="{FF2B5EF4-FFF2-40B4-BE49-F238E27FC236}">
                <a16:creationId xmlns:a16="http://schemas.microsoft.com/office/drawing/2014/main" id="{DD18032F-B313-C1B6-28E0-F1ACF4ED2E3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0119" y="503022"/>
            <a:ext cx="2693532" cy="708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871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951C5-D1B8-470C-91B2-65C994139B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94FB88-BF53-44A6-8230-5353B3E7BD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1694C-AFFB-46CB-9F36-4A2C81AF8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4CA31-E507-4D3C-A380-7702418C3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FA531-57FA-4CCB-BAD7-8992E71BE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60B6-E3CC-428B-B845-A4B243C4FA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176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8C75241-4D24-4F1D-BD55-092803F05D41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1C8759-E97C-4AA8-B653-8CC89B3233A7}"/>
              </a:ext>
            </a:extLst>
          </p:cNvPr>
          <p:cNvSpPr txBox="1"/>
          <p:nvPr userDrawn="1"/>
        </p:nvSpPr>
        <p:spPr>
          <a:xfrm>
            <a:off x="4339322" y="10886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745511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448B1C7-5245-431E-A7A7-EABAA120E0D0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6D2FC7-6A92-4A61-A6DB-3E6D7DF6C934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355873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9773CB1-0B61-4755-BB71-99822978EF1E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554C93-1E9D-4EB2-B3BA-6C0EE297CFCA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41185725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F94F923-3D82-4548-A536-BB7DA394E9D2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5A5669-81A3-460A-B902-A8BCDE633F3B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702110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EB4D742-1990-4081-83F8-9942CC8C4218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206C9A-4EBD-436D-9405-ED24482173BC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0086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95297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96D51D-ABB0-42DC-B9B8-B81136D6C961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DA8F0B-3091-4FC6-8B17-05AAD0671766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841405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7FFF97-B0A7-47CA-9CB0-09CB1501B76F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FBB7A2-157D-4710-B65D-4736FE012CB2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3816453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C88C35A-E198-4EE1-8860-E8CA33D93CE7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8DB286-1C38-4F4E-A6E4-96ED0AB314AA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7337146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EC9D-4EF8-B54C-A1A0-4DCD39C8C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53EA35-0180-9F48-8676-3B8EC20F6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16B9B6-B165-A546-B668-D12AE4EF4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E99B5E-FA70-4CDC-B08D-601BEC7DC0BF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F9AD7A-F836-4808-B85C-6E245960EAC7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4334293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E5D35-9A8F-CE44-B2D1-66CE192C5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F29A0C-C2C3-A546-B510-6BF93C3E9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76DF94-5ED2-41D1-84B8-71F29AD444F7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79F2D3-818D-440E-B0D0-E0BCCCA7AAC4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0522526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8B7696-C7D1-6649-982F-22658B4EC8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02DA85-C7CF-DC49-BEF9-00859AE00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DB397F-D406-4E6A-9A85-2F115F9507CA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B85EEF-4731-4231-B996-09BA95A5BCB5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7238885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5C6BB-79EF-594F-A9D0-A5AB27078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1440416"/>
            <a:ext cx="9157252" cy="1655762"/>
          </a:xfrm>
        </p:spPr>
        <p:txBody>
          <a:bodyPr anchor="ctr" anchorCtr="0">
            <a:normAutofit/>
          </a:bodyPr>
          <a:lstStyle>
            <a:lvl1pPr algn="ctr">
              <a:defRPr sz="4800">
                <a:solidFill>
                  <a:srgbClr val="777776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3B80AD-8CD8-EE46-A512-E39C59393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35935"/>
            <a:ext cx="9144000" cy="665645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77777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463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3C534-23F7-5D44-93E2-ECC98EE62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6FA7E-155F-E841-B9A3-02F35D3A4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651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8C75241-4D24-4F1D-BD55-092803F05D41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898943-0602-4278-A280-5B9EB3435385}"/>
              </a:ext>
            </a:extLst>
          </p:cNvPr>
          <p:cNvSpPr txBox="1"/>
          <p:nvPr userDrawn="1"/>
        </p:nvSpPr>
        <p:spPr>
          <a:xfrm>
            <a:off x="-295546" y="6187849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1C8759-E97C-4AA8-B653-8CC89B3233A7}"/>
              </a:ext>
            </a:extLst>
          </p:cNvPr>
          <p:cNvSpPr txBox="1"/>
          <p:nvPr userDrawn="1"/>
        </p:nvSpPr>
        <p:spPr>
          <a:xfrm>
            <a:off x="4339322" y="10886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5358728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448B1C7-5245-431E-A7A7-EABAA120E0D0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C810D8-E1B4-4F1B-A731-1C26EF7E4A25}"/>
              </a:ext>
            </a:extLst>
          </p:cNvPr>
          <p:cNvSpPr txBox="1"/>
          <p:nvPr userDrawn="1"/>
        </p:nvSpPr>
        <p:spPr>
          <a:xfrm>
            <a:off x="-295546" y="6176963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6D2FC7-6A92-4A61-A6DB-3E6D7DF6C934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420145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71327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9773CB1-0B61-4755-BB71-99822978EF1E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52C417-41DF-488D-8967-D8F0E4F17202}"/>
              </a:ext>
            </a:extLst>
          </p:cNvPr>
          <p:cNvSpPr txBox="1"/>
          <p:nvPr userDrawn="1"/>
        </p:nvSpPr>
        <p:spPr>
          <a:xfrm>
            <a:off x="-295546" y="6176963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554C93-1E9D-4EB2-B3BA-6C0EE297CFCA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2319385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F94F923-3D82-4548-A536-BB7DA394E9D2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376099-352D-4C39-99D5-780C9672DDCC}"/>
              </a:ext>
            </a:extLst>
          </p:cNvPr>
          <p:cNvSpPr txBox="1"/>
          <p:nvPr userDrawn="1"/>
        </p:nvSpPr>
        <p:spPr>
          <a:xfrm>
            <a:off x="-295546" y="6176963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5A5669-81A3-460A-B902-A8BCDE633F3B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9252977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EB4D742-1990-4081-83F8-9942CC8C4218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6327AB-8BCB-4486-8EE2-ED4041BB52E3}"/>
              </a:ext>
            </a:extLst>
          </p:cNvPr>
          <p:cNvSpPr txBox="1"/>
          <p:nvPr userDrawn="1"/>
        </p:nvSpPr>
        <p:spPr>
          <a:xfrm>
            <a:off x="-295546" y="6176963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206C9A-4EBD-436D-9405-ED24482173BC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40502368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96D51D-ABB0-42DC-B9B8-B81136D6C961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0B2BF0-06E8-4255-AFCC-25F6BFD353BD}"/>
              </a:ext>
            </a:extLst>
          </p:cNvPr>
          <p:cNvSpPr txBox="1"/>
          <p:nvPr userDrawn="1"/>
        </p:nvSpPr>
        <p:spPr>
          <a:xfrm>
            <a:off x="-295546" y="6176963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DA8F0B-3091-4FC6-8B17-05AAD0671766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9657863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7FFF97-B0A7-47CA-9CB0-09CB1501B76F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F8B409-57A9-4F44-A0A7-B544E5B4E570}"/>
              </a:ext>
            </a:extLst>
          </p:cNvPr>
          <p:cNvSpPr txBox="1"/>
          <p:nvPr userDrawn="1"/>
        </p:nvSpPr>
        <p:spPr>
          <a:xfrm>
            <a:off x="-295546" y="6176963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FBB7A2-157D-4710-B65D-4736FE012CB2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6350303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C88C35A-E198-4EE1-8860-E8CA33D93CE7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293247-0F21-4658-B189-CB732A1DC0AA}"/>
              </a:ext>
            </a:extLst>
          </p:cNvPr>
          <p:cNvSpPr txBox="1"/>
          <p:nvPr userDrawn="1"/>
        </p:nvSpPr>
        <p:spPr>
          <a:xfrm>
            <a:off x="-295546" y="6176963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8DB286-1C38-4F4E-A6E4-96ED0AB314AA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9391103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EC9D-4EF8-B54C-A1A0-4DCD39C8C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53EA35-0180-9F48-8676-3B8EC20F6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16B9B6-B165-A546-B668-D12AE4EF4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E99B5E-FA70-4CDC-B08D-601BEC7DC0BF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5C7403-463B-4B3A-8C97-FAE01F53256A}"/>
              </a:ext>
            </a:extLst>
          </p:cNvPr>
          <p:cNvSpPr txBox="1"/>
          <p:nvPr userDrawn="1"/>
        </p:nvSpPr>
        <p:spPr>
          <a:xfrm>
            <a:off x="-295546" y="6176963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F9AD7A-F836-4808-B85C-6E245960EAC7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0522958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E5D35-9A8F-CE44-B2D1-66CE192C5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F29A0C-C2C3-A546-B510-6BF93C3E9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76DF94-5ED2-41D1-84B8-71F29AD444F7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049F9F-2EBB-4995-AA31-4E5AA30139CA}"/>
              </a:ext>
            </a:extLst>
          </p:cNvPr>
          <p:cNvSpPr txBox="1"/>
          <p:nvPr userDrawn="1"/>
        </p:nvSpPr>
        <p:spPr>
          <a:xfrm>
            <a:off x="-295546" y="6176963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79F2D3-818D-440E-B0D0-E0BCCCA7AAC4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8443381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8B7696-C7D1-6649-982F-22658B4EC8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02DA85-C7CF-DC49-BEF9-00859AE00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DB397F-D406-4E6A-9A85-2F115F9507CA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102133-D663-45F4-8554-C9EBDFE14667}"/>
              </a:ext>
            </a:extLst>
          </p:cNvPr>
          <p:cNvSpPr txBox="1"/>
          <p:nvPr userDrawn="1"/>
        </p:nvSpPr>
        <p:spPr>
          <a:xfrm>
            <a:off x="-295546" y="6176963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B85EEF-4731-4231-B996-09BA95A5BCB5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7370608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8C75241-4D24-4F1D-BD55-092803F05D41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1C8759-E97C-4AA8-B653-8CC89B3233A7}"/>
              </a:ext>
            </a:extLst>
          </p:cNvPr>
          <p:cNvSpPr txBox="1"/>
          <p:nvPr userDrawn="1"/>
        </p:nvSpPr>
        <p:spPr>
          <a:xfrm>
            <a:off x="4339322" y="10886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17053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F94F923-3D82-4548-A536-BB7DA394E9D2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5A5669-81A3-460A-B902-A8BCDE633F3B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94906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448B1C7-5245-431E-A7A7-EABAA120E0D0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6D2FC7-6A92-4A61-A6DB-3E6D7DF6C934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3934984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9773CB1-0B61-4755-BB71-99822978EF1E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554C93-1E9D-4EB2-B3BA-6C0EE297CFCA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3119262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F94F923-3D82-4548-A536-BB7DA394E9D2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5A5669-81A3-460A-B902-A8BCDE633F3B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6976924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EB4D742-1990-4081-83F8-9942CC8C4218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206C9A-4EBD-436D-9405-ED24482173BC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4909253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96D51D-ABB0-42DC-B9B8-B81136D6C961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DA8F0B-3091-4FC6-8B17-05AAD0671766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3207782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7FFF97-B0A7-47CA-9CB0-09CB1501B76F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FBB7A2-157D-4710-B65D-4736FE012CB2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0295391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C88C35A-E198-4EE1-8860-E8CA33D93CE7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8DB286-1C38-4F4E-A6E4-96ED0AB314AA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8588580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EC9D-4EF8-B54C-A1A0-4DCD39C8C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53EA35-0180-9F48-8676-3B8EC20F6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16B9B6-B165-A546-B668-D12AE4EF4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E99B5E-FA70-4CDC-B08D-601BEC7DC0BF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F9AD7A-F836-4808-B85C-6E245960EAC7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4662636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E5D35-9A8F-CE44-B2D1-66CE192C5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F29A0C-C2C3-A546-B510-6BF93C3E9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76DF94-5ED2-41D1-84B8-71F29AD444F7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79F2D3-818D-440E-B0D0-E0BCCCA7AAC4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9255867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8B7696-C7D1-6649-982F-22658B4EC8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02DA85-C7CF-DC49-BEF9-00859AE00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DB397F-D406-4E6A-9A85-2F115F9507CA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B85EEF-4731-4231-B996-09BA95A5BCB5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68372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EB4D742-1990-4081-83F8-9942CC8C4218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206C9A-4EBD-436D-9405-ED24482173BC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0146515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3C534-23F7-5D44-93E2-ECC98EE62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6FA7E-155F-E841-B9A3-02F35D3A4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481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5C6BB-79EF-594F-A9D0-A5AB27078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1440416"/>
            <a:ext cx="9157252" cy="1655762"/>
          </a:xfrm>
        </p:spPr>
        <p:txBody>
          <a:bodyPr anchor="ctr" anchorCtr="0">
            <a:normAutofit/>
          </a:bodyPr>
          <a:lstStyle>
            <a:lvl1pPr algn="ctr">
              <a:defRPr sz="4800">
                <a:solidFill>
                  <a:srgbClr val="777776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3B80AD-8CD8-EE46-A512-E39C59393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35935"/>
            <a:ext cx="9144000" cy="665645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77777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5189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6C810D8-E1B4-4F1B-A731-1C26EF7E4A25}"/>
              </a:ext>
            </a:extLst>
          </p:cNvPr>
          <p:cNvSpPr txBox="1"/>
          <p:nvPr userDrawn="1"/>
        </p:nvSpPr>
        <p:spPr>
          <a:xfrm>
            <a:off x="-295546" y="6176963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6D2FC7-6A92-4A61-A6DB-3E6D7DF6C934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936179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96D51D-ABB0-42DC-B9B8-B81136D6C961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DA8F0B-3091-4FC6-8B17-05AAD0671766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38858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7FFF97-B0A7-47CA-9CB0-09CB1501B76F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FBB7A2-157D-4710-B65D-4736FE012CB2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719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507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EC9D-4EF8-B54C-A1A0-4DCD39C8C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53EA35-0180-9F48-8676-3B8EC20F6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16B9B6-B165-A546-B668-D12AE4EF4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E99B5E-FA70-4CDC-B08D-601BEC7DC0BF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F9AD7A-F836-4808-B85C-6E245960EAC7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16438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C16A38-784A-B54B-AAAC-205371B33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A81BE-FCA1-EB4F-8E02-76E2B6FBA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1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721" r:id="rId13"/>
    <p:sldLayoutId id="214748372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777776">
              <a:alpha val="22000"/>
            </a:srgbClr>
          </a:solidFill>
          <a:latin typeface="Comforta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777776"/>
          </a:solidFill>
          <a:latin typeface="Comforta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777776"/>
          </a:solidFill>
          <a:latin typeface="Comforta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77776"/>
          </a:solidFill>
          <a:latin typeface="Comforta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77776"/>
          </a:solidFill>
          <a:latin typeface="Comforta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77776"/>
          </a:solidFill>
          <a:latin typeface="Comforta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C16A38-784A-B54B-AAAC-205371B33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A81BE-FCA1-EB4F-8E02-76E2B6FBA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B7956D-8FB3-41D1-BEDE-D124FE1EDECD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BC3EF-FB5A-4D73-9171-8DFC45E343BE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83422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8" r:id="rId12"/>
    <p:sldLayoutId id="214748371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777776">
              <a:alpha val="22000"/>
            </a:srgbClr>
          </a:solidFill>
          <a:latin typeface="Comforta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777776"/>
          </a:solidFill>
          <a:latin typeface="Comforta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777776"/>
          </a:solidFill>
          <a:latin typeface="Comforta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77776"/>
          </a:solidFill>
          <a:latin typeface="Comforta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77776"/>
          </a:solidFill>
          <a:latin typeface="Comforta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77776"/>
          </a:solidFill>
          <a:latin typeface="Comforta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C16A38-784A-B54B-AAAC-205371B33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A81BE-FCA1-EB4F-8E02-76E2B6FBA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B7956D-8FB3-41D1-BEDE-D124FE1EDECD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F5054F-8773-4B21-87E7-64924D2B221C}"/>
              </a:ext>
            </a:extLst>
          </p:cNvPr>
          <p:cNvSpPr txBox="1"/>
          <p:nvPr userDrawn="1"/>
        </p:nvSpPr>
        <p:spPr>
          <a:xfrm>
            <a:off x="-295546" y="6176963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BC3EF-FB5A-4D73-9171-8DFC45E343BE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prstClr val="black">
                    <a:lumMod val="50000"/>
                    <a:lumOff val="50000"/>
                    <a:alpha val="21000"/>
                  </a:prst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04273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777776">
              <a:alpha val="22000"/>
            </a:srgbClr>
          </a:solidFill>
          <a:latin typeface="Comforta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777776"/>
          </a:solidFill>
          <a:latin typeface="Comforta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777776"/>
          </a:solidFill>
          <a:latin typeface="Comforta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77776"/>
          </a:solidFill>
          <a:latin typeface="Comforta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77776"/>
          </a:solidFill>
          <a:latin typeface="Comforta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77776"/>
          </a:solidFill>
          <a:latin typeface="Comforta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C16A38-784A-B54B-AAAC-205371B33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A81BE-FCA1-EB4F-8E02-76E2B6FBA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B7956D-8FB3-41D1-BEDE-D124FE1EDECD}"/>
              </a:ext>
            </a:extLst>
          </p:cNvPr>
          <p:cNvSpPr txBox="1"/>
          <p:nvPr userDrawn="1"/>
        </p:nvSpPr>
        <p:spPr>
          <a:xfrm rot="19564013">
            <a:off x="2345440" y="2082916"/>
            <a:ext cx="77056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  <a:p>
            <a:pPr algn="ctr"/>
            <a:r>
              <a:rPr lang="en-GB" sz="80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DRAFT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BC3EF-FB5A-4D73-9171-8DFC45E343BE}"/>
              </a:ext>
            </a:extLst>
          </p:cNvPr>
          <p:cNvSpPr txBox="1"/>
          <p:nvPr userDrawn="1"/>
        </p:nvSpPr>
        <p:spPr>
          <a:xfrm>
            <a:off x="4339322" y="0"/>
            <a:ext cx="3717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>
                    <a:lumMod val="50000"/>
                    <a:lumOff val="50000"/>
                    <a:alpha val="21000"/>
                  </a:schemeClr>
                </a:solidFill>
                <a:latin typeface="Bahnschrift" panose="020B0502040204020203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52854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777776">
              <a:alpha val="22000"/>
            </a:srgbClr>
          </a:solidFill>
          <a:latin typeface="Comforta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777776"/>
          </a:solidFill>
          <a:latin typeface="Comforta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777776"/>
          </a:solidFill>
          <a:latin typeface="Comforta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77776"/>
          </a:solidFill>
          <a:latin typeface="Comforta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77776"/>
          </a:solidFill>
          <a:latin typeface="Comforta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77776"/>
          </a:solidFill>
          <a:latin typeface="Comforta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 idx="4294967295"/>
          </p:nvPr>
        </p:nvSpPr>
        <p:spPr>
          <a:xfrm>
            <a:off x="3080552" y="2494300"/>
            <a:ext cx="6169980" cy="193899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Structure chart</a:t>
            </a:r>
            <a:b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GB" sz="6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06 January 2023</a:t>
            </a:r>
          </a:p>
        </p:txBody>
      </p:sp>
    </p:spTree>
    <p:extLst>
      <p:ext uri="{BB962C8B-B14F-4D97-AF65-F5344CB8AC3E}">
        <p14:creationId xmlns:p14="http://schemas.microsoft.com/office/powerpoint/2010/main" val="311758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DA5D25A-E7CE-4C39-AE2A-72ABCFAC3C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809" y="1209733"/>
          <a:ext cx="11982381" cy="5108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Worksheet" r:id="rId3" imgW="18605623" imgH="7931099" progId="Excel.Sheet.12">
                  <p:embed/>
                </p:oleObj>
              </mc:Choice>
              <mc:Fallback>
                <p:oleObj name="Worksheet" r:id="rId3" imgW="18605623" imgH="7931099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DA5D25A-E7CE-4C39-AE2A-72ABCFAC3C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809" y="1209733"/>
                        <a:ext cx="11982381" cy="51088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BB2DF9B5-08CC-458F-8D57-FE59A5581B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8157" y="0"/>
            <a:ext cx="4067314" cy="12097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09A1576-EDAA-48B0-BCDC-DC56E6B65F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806" y="6399365"/>
            <a:ext cx="11898385" cy="3082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FA4FAEF-1F3C-4646-A69E-96F9945C8F59}"/>
              </a:ext>
            </a:extLst>
          </p:cNvPr>
          <p:cNvSpPr txBox="1"/>
          <p:nvPr/>
        </p:nvSpPr>
        <p:spPr>
          <a:xfrm>
            <a:off x="7308157" y="1028860"/>
            <a:ext cx="35065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en-GB" sz="1100" baseline="30000" dirty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 January 2023</a:t>
            </a:r>
          </a:p>
        </p:txBody>
      </p:sp>
    </p:spTree>
    <p:extLst>
      <p:ext uri="{BB962C8B-B14F-4D97-AF65-F5344CB8AC3E}">
        <p14:creationId xmlns:p14="http://schemas.microsoft.com/office/powerpoint/2010/main" val="409494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8BE96E28-8A3B-4622-85A6-77CA17FD34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641385"/>
              </p:ext>
            </p:extLst>
          </p:nvPr>
        </p:nvGraphicFramePr>
        <p:xfrm>
          <a:off x="5159339" y="83890"/>
          <a:ext cx="1228164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082">
                  <a:extLst>
                    <a:ext uri="{9D8B030D-6E8A-4147-A177-3AD203B41FA5}">
                      <a16:colId xmlns:a16="http://schemas.microsoft.com/office/drawing/2014/main" val="3553919028"/>
                    </a:ext>
                  </a:extLst>
                </a:gridCol>
                <a:gridCol w="614082">
                  <a:extLst>
                    <a:ext uri="{9D8B030D-6E8A-4147-A177-3AD203B41FA5}">
                      <a16:colId xmlns:a16="http://schemas.microsoft.com/office/drawing/2014/main" val="1620812635"/>
                    </a:ext>
                  </a:extLst>
                </a:gridCol>
              </a:tblGrid>
              <a:tr h="262156">
                <a:tc gridSpan="2">
                  <a:txBody>
                    <a:bodyPr/>
                    <a:lstStyle/>
                    <a:p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Corporate / Chief Executive / Board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169984"/>
                  </a:ext>
                </a:extLst>
              </a:tr>
              <a:tr h="166826">
                <a:tc>
                  <a:txBody>
                    <a:bodyPr/>
                    <a:lstStyle/>
                    <a:p>
                      <a:r>
                        <a:rPr lang="en-GB" sz="800" b="1" dirty="0"/>
                        <a:t>Band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WTE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271782"/>
                  </a:ext>
                </a:extLst>
              </a:tr>
              <a:tr h="166826">
                <a:tc>
                  <a:txBody>
                    <a:bodyPr/>
                    <a:lstStyle/>
                    <a:p>
                      <a:r>
                        <a:rPr lang="en-GB" sz="800" dirty="0"/>
                        <a:t>VSM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601793"/>
                  </a:ext>
                </a:extLst>
              </a:tr>
              <a:tr h="166826">
                <a:tc>
                  <a:txBody>
                    <a:bodyPr/>
                    <a:lstStyle/>
                    <a:p>
                      <a:r>
                        <a:rPr lang="en-GB" sz="800" dirty="0"/>
                        <a:t>Medical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0.6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145781"/>
                  </a:ext>
                </a:extLst>
              </a:tr>
              <a:tr h="166826">
                <a:tc>
                  <a:txBody>
                    <a:bodyPr/>
                    <a:lstStyle/>
                    <a:p>
                      <a:r>
                        <a:rPr lang="en-GB" sz="800" dirty="0"/>
                        <a:t>Band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457952"/>
                  </a:ext>
                </a:extLst>
              </a:tr>
              <a:tr h="166826">
                <a:tc>
                  <a:txBody>
                    <a:bodyPr/>
                    <a:lstStyle/>
                    <a:p>
                      <a:r>
                        <a:rPr lang="en-GB" sz="800" dirty="0"/>
                        <a:t>Band 8d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723565"/>
                  </a:ext>
                </a:extLst>
              </a:tr>
              <a:tr h="166826">
                <a:tc>
                  <a:txBody>
                    <a:bodyPr/>
                    <a:lstStyle/>
                    <a:p>
                      <a:r>
                        <a:rPr lang="en-GB" sz="800" dirty="0"/>
                        <a:t>Band 8b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513330"/>
                  </a:ext>
                </a:extLst>
              </a:tr>
              <a:tr h="166826">
                <a:tc>
                  <a:txBody>
                    <a:bodyPr/>
                    <a:lstStyle/>
                    <a:p>
                      <a:r>
                        <a:rPr lang="en-GB" sz="800" dirty="0"/>
                        <a:t>Band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202741"/>
                  </a:ext>
                </a:extLst>
              </a:tr>
              <a:tr h="166826">
                <a:tc>
                  <a:txBody>
                    <a:bodyPr/>
                    <a:lstStyle/>
                    <a:p>
                      <a:r>
                        <a:rPr lang="en-GB" sz="800" dirty="0"/>
                        <a:t>Band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8870365"/>
                  </a:ext>
                </a:extLst>
              </a:tr>
              <a:tr h="166826">
                <a:tc>
                  <a:txBody>
                    <a:bodyPr/>
                    <a:lstStyle/>
                    <a:p>
                      <a:r>
                        <a:rPr lang="en-GB" sz="800" dirty="0"/>
                        <a:t>Band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981743"/>
                  </a:ext>
                </a:extLst>
              </a:tr>
              <a:tr h="166826">
                <a:tc>
                  <a:txBody>
                    <a:bodyPr/>
                    <a:lstStyle/>
                    <a:p>
                      <a:r>
                        <a:rPr lang="en-GB" sz="800" dirty="0"/>
                        <a:t>Band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477437"/>
                  </a:ext>
                </a:extLst>
              </a:tr>
              <a:tr h="166826">
                <a:tc>
                  <a:txBody>
                    <a:bodyPr/>
                    <a:lstStyle/>
                    <a:p>
                      <a:r>
                        <a:rPr lang="en-GB" sz="800" b="1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20.6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7268505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C381735-BBE3-4B0E-9AEF-88F9975D4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870551"/>
              </p:ext>
            </p:extLst>
          </p:nvPr>
        </p:nvGraphicFramePr>
        <p:xfrm>
          <a:off x="768416" y="3146519"/>
          <a:ext cx="1068178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737">
                  <a:extLst>
                    <a:ext uri="{9D8B030D-6E8A-4147-A177-3AD203B41FA5}">
                      <a16:colId xmlns:a16="http://schemas.microsoft.com/office/drawing/2014/main" val="3553919028"/>
                    </a:ext>
                  </a:extLst>
                </a:gridCol>
                <a:gridCol w="451441">
                  <a:extLst>
                    <a:ext uri="{9D8B030D-6E8A-4147-A177-3AD203B41FA5}">
                      <a16:colId xmlns:a16="http://schemas.microsoft.com/office/drawing/2014/main" val="1620812635"/>
                    </a:ext>
                  </a:extLst>
                </a:gridCol>
              </a:tblGrid>
              <a:tr h="3321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Clinical and Professional Leadership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739199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Band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WTE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271782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Medical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10.8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757735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Clinical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4.3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139134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3.6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632586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8d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457952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8c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723565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8b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513330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8a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385817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202741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8870365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981743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477437"/>
                  </a:ext>
                </a:extLst>
              </a:tr>
              <a:tr h="154988"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68.7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10462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B21EAC8-C764-416E-A6F7-9B429702FA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951181"/>
              </p:ext>
            </p:extLst>
          </p:nvPr>
        </p:nvGraphicFramePr>
        <p:xfrm>
          <a:off x="2080691" y="3138128"/>
          <a:ext cx="1068179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727">
                  <a:extLst>
                    <a:ext uri="{9D8B030D-6E8A-4147-A177-3AD203B41FA5}">
                      <a16:colId xmlns:a16="http://schemas.microsoft.com/office/drawing/2014/main" val="3553919028"/>
                    </a:ext>
                  </a:extLst>
                </a:gridCol>
                <a:gridCol w="487452">
                  <a:extLst>
                    <a:ext uri="{9D8B030D-6E8A-4147-A177-3AD203B41FA5}">
                      <a16:colId xmlns:a16="http://schemas.microsoft.com/office/drawing/2014/main" val="1620812635"/>
                    </a:ext>
                  </a:extLst>
                </a:gridCol>
              </a:tblGrid>
              <a:tr h="162418">
                <a:tc gridSpan="2">
                  <a:txBody>
                    <a:bodyPr/>
                    <a:lstStyle/>
                    <a:p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People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413851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Band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WTE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271782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457952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8c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723565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8b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513330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8a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10.8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385817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202741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8870365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981743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477437"/>
                  </a:ext>
                </a:extLst>
              </a:tr>
              <a:tr h="162418"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36.8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610924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36CCD3FE-A590-4EE7-918E-252F7F54CB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711434"/>
              </p:ext>
            </p:extLst>
          </p:nvPr>
        </p:nvGraphicFramePr>
        <p:xfrm>
          <a:off x="3389152" y="3138129"/>
          <a:ext cx="107199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347">
                  <a:extLst>
                    <a:ext uri="{9D8B030D-6E8A-4147-A177-3AD203B41FA5}">
                      <a16:colId xmlns:a16="http://schemas.microsoft.com/office/drawing/2014/main" val="3553919028"/>
                    </a:ext>
                  </a:extLst>
                </a:gridCol>
                <a:gridCol w="481647">
                  <a:extLst>
                    <a:ext uri="{9D8B030D-6E8A-4147-A177-3AD203B41FA5}">
                      <a16:colId xmlns:a16="http://schemas.microsoft.com/office/drawing/2014/main" val="1620812635"/>
                    </a:ext>
                  </a:extLst>
                </a:gridCol>
              </a:tblGrid>
              <a:tr h="25310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Strategy and Partnerships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2382"/>
                  </a:ext>
                </a:extLst>
              </a:tr>
              <a:tr h="161066">
                <a:tc>
                  <a:txBody>
                    <a:bodyPr/>
                    <a:lstStyle/>
                    <a:p>
                      <a:r>
                        <a:rPr lang="en-GB" sz="800" b="1" dirty="0"/>
                        <a:t>Band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WTE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271782"/>
                  </a:ext>
                </a:extLst>
              </a:tr>
              <a:tr h="161066">
                <a:tc>
                  <a:txBody>
                    <a:bodyPr/>
                    <a:lstStyle/>
                    <a:p>
                      <a:r>
                        <a:rPr lang="en-GB" sz="800" dirty="0"/>
                        <a:t>Band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632586"/>
                  </a:ext>
                </a:extLst>
              </a:tr>
              <a:tr h="161066">
                <a:tc>
                  <a:txBody>
                    <a:bodyPr/>
                    <a:lstStyle/>
                    <a:p>
                      <a:r>
                        <a:rPr lang="en-GB" sz="800" dirty="0"/>
                        <a:t>Band 8d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457952"/>
                  </a:ext>
                </a:extLst>
              </a:tr>
              <a:tr h="161066">
                <a:tc>
                  <a:txBody>
                    <a:bodyPr/>
                    <a:lstStyle/>
                    <a:p>
                      <a:r>
                        <a:rPr lang="en-GB" sz="800" dirty="0"/>
                        <a:t>Band 8c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723565"/>
                  </a:ext>
                </a:extLst>
              </a:tr>
              <a:tr h="161066">
                <a:tc>
                  <a:txBody>
                    <a:bodyPr/>
                    <a:lstStyle/>
                    <a:p>
                      <a:r>
                        <a:rPr lang="en-GB" sz="800" dirty="0"/>
                        <a:t>Band 8b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513330"/>
                  </a:ext>
                </a:extLst>
              </a:tr>
              <a:tr h="161066">
                <a:tc>
                  <a:txBody>
                    <a:bodyPr/>
                    <a:lstStyle/>
                    <a:p>
                      <a:r>
                        <a:rPr lang="en-GB" sz="800" dirty="0"/>
                        <a:t>Band 8a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385817"/>
                  </a:ext>
                </a:extLst>
              </a:tr>
              <a:tr h="161066">
                <a:tc>
                  <a:txBody>
                    <a:bodyPr/>
                    <a:lstStyle/>
                    <a:p>
                      <a:r>
                        <a:rPr lang="en-GB" sz="800" dirty="0"/>
                        <a:t>Band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879444"/>
                  </a:ext>
                </a:extLst>
              </a:tr>
              <a:tr h="161066">
                <a:tc>
                  <a:txBody>
                    <a:bodyPr/>
                    <a:lstStyle/>
                    <a:p>
                      <a:r>
                        <a:rPr lang="en-GB" sz="800" dirty="0"/>
                        <a:t>Band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202741"/>
                  </a:ext>
                </a:extLst>
              </a:tr>
              <a:tr h="161066">
                <a:tc>
                  <a:txBody>
                    <a:bodyPr/>
                    <a:lstStyle/>
                    <a:p>
                      <a:r>
                        <a:rPr lang="en-GB" sz="800" dirty="0"/>
                        <a:t>Band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10.4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8870365"/>
                  </a:ext>
                </a:extLst>
              </a:tr>
              <a:tr h="161066">
                <a:tc>
                  <a:txBody>
                    <a:bodyPr/>
                    <a:lstStyle/>
                    <a:p>
                      <a:r>
                        <a:rPr lang="en-GB" sz="800" dirty="0"/>
                        <a:t>Band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981743"/>
                  </a:ext>
                </a:extLst>
              </a:tr>
              <a:tr h="161066">
                <a:tc>
                  <a:txBody>
                    <a:bodyPr/>
                    <a:lstStyle/>
                    <a:p>
                      <a:r>
                        <a:rPr lang="en-GB" sz="800" dirty="0"/>
                        <a:t>Band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477437"/>
                  </a:ext>
                </a:extLst>
              </a:tr>
              <a:tr h="161066">
                <a:tc>
                  <a:txBody>
                    <a:bodyPr/>
                    <a:lstStyle/>
                    <a:p>
                      <a:r>
                        <a:rPr lang="en-GB" sz="800" dirty="0"/>
                        <a:t>Band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5960315"/>
                  </a:ext>
                </a:extLst>
              </a:tr>
              <a:tr h="161066">
                <a:tc>
                  <a:txBody>
                    <a:bodyPr/>
                    <a:lstStyle/>
                    <a:p>
                      <a:r>
                        <a:rPr lang="en-GB" sz="800" b="1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51.4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15866"/>
                  </a:ext>
                </a:extLst>
              </a:tr>
            </a:tbl>
          </a:graphicData>
        </a:graphic>
      </p:graphicFrame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B9B9AE5D-B5CA-4ECE-9F09-1F72AABE1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420803"/>
              </p:ext>
            </p:extLst>
          </p:nvPr>
        </p:nvGraphicFramePr>
        <p:xfrm>
          <a:off x="4706224" y="3138128"/>
          <a:ext cx="1067197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47">
                  <a:extLst>
                    <a:ext uri="{9D8B030D-6E8A-4147-A177-3AD203B41FA5}">
                      <a16:colId xmlns:a16="http://schemas.microsoft.com/office/drawing/2014/main" val="3553919028"/>
                    </a:ext>
                  </a:extLst>
                </a:gridCol>
                <a:gridCol w="419450">
                  <a:extLst>
                    <a:ext uri="{9D8B030D-6E8A-4147-A177-3AD203B41FA5}">
                      <a16:colId xmlns:a16="http://schemas.microsoft.com/office/drawing/2014/main" val="1620812635"/>
                    </a:ext>
                  </a:extLst>
                </a:gridCol>
              </a:tblGrid>
              <a:tr h="245857">
                <a:tc gridSpan="2">
                  <a:txBody>
                    <a:bodyPr/>
                    <a:lstStyle/>
                    <a:p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Oversight, Assurance and Delivery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672296"/>
                  </a:ext>
                </a:extLst>
              </a:tr>
              <a:tr h="156454"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Band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WTE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271782"/>
                  </a:ext>
                </a:extLst>
              </a:tr>
              <a:tr h="156454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Medical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830868"/>
                  </a:ext>
                </a:extLst>
              </a:tr>
              <a:tr h="156454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632586"/>
                  </a:ext>
                </a:extLst>
              </a:tr>
              <a:tr h="156454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8d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457952"/>
                  </a:ext>
                </a:extLst>
              </a:tr>
              <a:tr h="156454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8c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723565"/>
                  </a:ext>
                </a:extLst>
              </a:tr>
              <a:tr h="156454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8b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513330"/>
                  </a:ext>
                </a:extLst>
              </a:tr>
              <a:tr h="156454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8a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13.2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385817"/>
                  </a:ext>
                </a:extLst>
              </a:tr>
              <a:tr h="156454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879444"/>
                  </a:ext>
                </a:extLst>
              </a:tr>
              <a:tr h="156454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5.5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202741"/>
                  </a:ext>
                </a:extLst>
              </a:tr>
              <a:tr h="156454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8870365"/>
                  </a:ext>
                </a:extLst>
              </a:tr>
              <a:tr h="156454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981743"/>
                  </a:ext>
                </a:extLst>
              </a:tr>
              <a:tr h="156454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3.2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477437"/>
                  </a:ext>
                </a:extLst>
              </a:tr>
              <a:tr h="156454"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55.4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426682"/>
                  </a:ext>
                </a:extLst>
              </a:tr>
            </a:tbl>
          </a:graphicData>
        </a:graphic>
      </p:graphicFrame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6707E607-2E44-4F25-BA36-1F53D89092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043588"/>
              </p:ext>
            </p:extLst>
          </p:nvPr>
        </p:nvGraphicFramePr>
        <p:xfrm>
          <a:off x="6017518" y="3141150"/>
          <a:ext cx="1068178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668">
                  <a:extLst>
                    <a:ext uri="{9D8B030D-6E8A-4147-A177-3AD203B41FA5}">
                      <a16:colId xmlns:a16="http://schemas.microsoft.com/office/drawing/2014/main" val="3553919028"/>
                    </a:ext>
                  </a:extLst>
                </a:gridCol>
                <a:gridCol w="459510">
                  <a:extLst>
                    <a:ext uri="{9D8B030D-6E8A-4147-A177-3AD203B41FA5}">
                      <a16:colId xmlns:a16="http://schemas.microsoft.com/office/drawing/2014/main" val="1620812635"/>
                    </a:ext>
                  </a:extLst>
                </a:gridCol>
              </a:tblGrid>
              <a:tr h="173897">
                <a:tc gridSpan="2">
                  <a:txBody>
                    <a:bodyPr/>
                    <a:lstStyle/>
                    <a:p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Alliances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686715"/>
                  </a:ext>
                </a:extLst>
              </a:tr>
              <a:tr h="173897"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Band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WTE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271782"/>
                  </a:ext>
                </a:extLst>
              </a:tr>
              <a:tr h="173897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8d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457952"/>
                  </a:ext>
                </a:extLst>
              </a:tr>
              <a:tr h="173897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8c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723565"/>
                  </a:ext>
                </a:extLst>
              </a:tr>
              <a:tr h="173897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8b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513330"/>
                  </a:ext>
                </a:extLst>
              </a:tr>
              <a:tr h="173897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8a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385817"/>
                  </a:ext>
                </a:extLst>
              </a:tr>
              <a:tr h="173897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202741"/>
                  </a:ext>
                </a:extLst>
              </a:tr>
              <a:tr h="173897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981743"/>
                  </a:ext>
                </a:extLst>
              </a:tr>
              <a:tr h="173897"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55765"/>
                  </a:ext>
                </a:extLst>
              </a:tr>
            </a:tbl>
          </a:graphicData>
        </a:graphic>
      </p:graphicFrame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6F023080-2F2E-4177-A653-61DD45F0C6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781735"/>
              </p:ext>
            </p:extLst>
          </p:nvPr>
        </p:nvGraphicFramePr>
        <p:xfrm>
          <a:off x="7346688" y="3138128"/>
          <a:ext cx="1068179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056">
                  <a:extLst>
                    <a:ext uri="{9D8B030D-6E8A-4147-A177-3AD203B41FA5}">
                      <a16:colId xmlns:a16="http://schemas.microsoft.com/office/drawing/2014/main" val="3553919028"/>
                    </a:ext>
                  </a:extLst>
                </a:gridCol>
                <a:gridCol w="503123">
                  <a:extLst>
                    <a:ext uri="{9D8B030D-6E8A-4147-A177-3AD203B41FA5}">
                      <a16:colId xmlns:a16="http://schemas.microsoft.com/office/drawing/2014/main" val="1620812635"/>
                    </a:ext>
                  </a:extLst>
                </a:gridCol>
              </a:tblGrid>
              <a:tr h="167640">
                <a:tc gridSpan="2">
                  <a:txBody>
                    <a:bodyPr/>
                    <a:lstStyle/>
                    <a:p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Nursing and Quality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339409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GB" sz="800" b="1" dirty="0"/>
                        <a:t>Band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WTE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27178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GB" sz="800" dirty="0"/>
                        <a:t>Medical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18.59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21873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GB" sz="800" dirty="0"/>
                        <a:t>Band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632586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GB" sz="800" dirty="0"/>
                        <a:t>Band 8d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45795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GB" sz="800" dirty="0"/>
                        <a:t>Band 8c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723565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GB" sz="800" dirty="0"/>
                        <a:t>Band 8b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513330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GB" sz="800" dirty="0"/>
                        <a:t>Band 8a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38581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GB" sz="800" dirty="0"/>
                        <a:t>Band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37.01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87944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GB" sz="800" dirty="0"/>
                        <a:t>Band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55.8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202741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GB" sz="800" dirty="0"/>
                        <a:t>Band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8870365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GB" sz="800" dirty="0"/>
                        <a:t>Band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36.5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98174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GB" sz="800" dirty="0"/>
                        <a:t>Band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47743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GB" sz="800" b="1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197.9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895073"/>
                  </a:ext>
                </a:extLst>
              </a:tr>
            </a:tbl>
          </a:graphicData>
        </a:graphic>
      </p:graphicFrame>
      <p:graphicFrame>
        <p:nvGraphicFramePr>
          <p:cNvPr id="9" name="Table 3">
            <a:extLst>
              <a:ext uri="{FF2B5EF4-FFF2-40B4-BE49-F238E27FC236}">
                <a16:creationId xmlns:a16="http://schemas.microsoft.com/office/drawing/2014/main" id="{931C7185-F11C-4ACB-A499-CD9D56A7E6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426797"/>
              </p:ext>
            </p:extLst>
          </p:nvPr>
        </p:nvGraphicFramePr>
        <p:xfrm>
          <a:off x="8718227" y="3138129"/>
          <a:ext cx="1121783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693">
                  <a:extLst>
                    <a:ext uri="{9D8B030D-6E8A-4147-A177-3AD203B41FA5}">
                      <a16:colId xmlns:a16="http://schemas.microsoft.com/office/drawing/2014/main" val="3553919028"/>
                    </a:ext>
                  </a:extLst>
                </a:gridCol>
                <a:gridCol w="534090">
                  <a:extLst>
                    <a:ext uri="{9D8B030D-6E8A-4147-A177-3AD203B41FA5}">
                      <a16:colId xmlns:a16="http://schemas.microsoft.com/office/drawing/2014/main" val="1620812635"/>
                    </a:ext>
                  </a:extLst>
                </a:gridCol>
              </a:tblGrid>
              <a:tr h="180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System Resources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9142794"/>
                  </a:ext>
                </a:extLst>
              </a:tr>
              <a:tr h="180535"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Band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WTE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271782"/>
                  </a:ext>
                </a:extLst>
              </a:tr>
              <a:tr h="180535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632586"/>
                  </a:ext>
                </a:extLst>
              </a:tr>
              <a:tr h="180535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8d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457952"/>
                  </a:ext>
                </a:extLst>
              </a:tr>
              <a:tr h="180535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8c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723565"/>
                  </a:ext>
                </a:extLst>
              </a:tr>
              <a:tr h="180535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8b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513330"/>
                  </a:ext>
                </a:extLst>
              </a:tr>
              <a:tr h="180535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8a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385817"/>
                  </a:ext>
                </a:extLst>
              </a:tr>
              <a:tr h="180535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16.54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879444"/>
                  </a:ext>
                </a:extLst>
              </a:tr>
              <a:tr h="180535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10.31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202741"/>
                  </a:ext>
                </a:extLst>
              </a:tr>
              <a:tr h="180535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8870365"/>
                  </a:ext>
                </a:extLst>
              </a:tr>
              <a:tr h="180535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981743"/>
                  </a:ext>
                </a:extLst>
              </a:tr>
              <a:tr h="180535"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Band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5960315"/>
                  </a:ext>
                </a:extLst>
              </a:tr>
              <a:tr h="180535"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75.85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6264689"/>
                  </a:ext>
                </a:extLst>
              </a:tr>
            </a:tbl>
          </a:graphicData>
        </a:graphic>
      </p:graphicFrame>
      <p:graphicFrame>
        <p:nvGraphicFramePr>
          <p:cNvPr id="10" name="Table 3">
            <a:extLst>
              <a:ext uri="{FF2B5EF4-FFF2-40B4-BE49-F238E27FC236}">
                <a16:creationId xmlns:a16="http://schemas.microsoft.com/office/drawing/2014/main" id="{04E834BA-1F95-4162-A386-FC7F1F016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311811"/>
              </p:ext>
            </p:extLst>
          </p:nvPr>
        </p:nvGraphicFramePr>
        <p:xfrm>
          <a:off x="10089769" y="3138128"/>
          <a:ext cx="1127444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722">
                  <a:extLst>
                    <a:ext uri="{9D8B030D-6E8A-4147-A177-3AD203B41FA5}">
                      <a16:colId xmlns:a16="http://schemas.microsoft.com/office/drawing/2014/main" val="3553919028"/>
                    </a:ext>
                  </a:extLst>
                </a:gridCol>
                <a:gridCol w="563722">
                  <a:extLst>
                    <a:ext uri="{9D8B030D-6E8A-4147-A177-3AD203B41FA5}">
                      <a16:colId xmlns:a16="http://schemas.microsoft.com/office/drawing/2014/main" val="1620812635"/>
                    </a:ext>
                  </a:extLst>
                </a:gridCol>
              </a:tblGrid>
              <a:tr h="173538">
                <a:tc gridSpan="2">
                  <a:txBody>
                    <a:bodyPr/>
                    <a:lstStyle/>
                    <a:p>
                      <a:r>
                        <a:rPr lang="en-GB" sz="800" b="0" dirty="0">
                          <a:solidFill>
                            <a:schemeClr val="tx1"/>
                          </a:solidFill>
                        </a:rPr>
                        <a:t>Digital and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627720"/>
                  </a:ext>
                </a:extLst>
              </a:tr>
              <a:tr h="173538">
                <a:tc>
                  <a:txBody>
                    <a:bodyPr/>
                    <a:lstStyle/>
                    <a:p>
                      <a:r>
                        <a:rPr lang="en-GB" sz="800" b="1" dirty="0"/>
                        <a:t>Band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WTE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271782"/>
                  </a:ext>
                </a:extLst>
              </a:tr>
              <a:tr h="173538">
                <a:tc>
                  <a:txBody>
                    <a:bodyPr/>
                    <a:lstStyle/>
                    <a:p>
                      <a:r>
                        <a:rPr lang="en-GB" sz="800" dirty="0"/>
                        <a:t>Medical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0.5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433065"/>
                  </a:ext>
                </a:extLst>
              </a:tr>
              <a:tr h="173538">
                <a:tc>
                  <a:txBody>
                    <a:bodyPr/>
                    <a:lstStyle/>
                    <a:p>
                      <a:r>
                        <a:rPr lang="en-GB" sz="800" dirty="0"/>
                        <a:t>Band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632586"/>
                  </a:ext>
                </a:extLst>
              </a:tr>
              <a:tr h="173538">
                <a:tc>
                  <a:txBody>
                    <a:bodyPr/>
                    <a:lstStyle/>
                    <a:p>
                      <a:r>
                        <a:rPr lang="en-GB" sz="800" dirty="0"/>
                        <a:t>Band 8d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457952"/>
                  </a:ext>
                </a:extLst>
              </a:tr>
              <a:tr h="173538">
                <a:tc>
                  <a:txBody>
                    <a:bodyPr/>
                    <a:lstStyle/>
                    <a:p>
                      <a:r>
                        <a:rPr lang="en-GB" sz="800" dirty="0"/>
                        <a:t>Band 8c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723565"/>
                  </a:ext>
                </a:extLst>
              </a:tr>
              <a:tr h="173538">
                <a:tc>
                  <a:txBody>
                    <a:bodyPr/>
                    <a:lstStyle/>
                    <a:p>
                      <a:r>
                        <a:rPr lang="en-GB" sz="800" dirty="0"/>
                        <a:t>Band 8b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513330"/>
                  </a:ext>
                </a:extLst>
              </a:tr>
              <a:tr h="173538">
                <a:tc>
                  <a:txBody>
                    <a:bodyPr/>
                    <a:lstStyle/>
                    <a:p>
                      <a:r>
                        <a:rPr lang="en-GB" sz="800" dirty="0"/>
                        <a:t>Band 8a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385817"/>
                  </a:ext>
                </a:extLst>
              </a:tr>
              <a:tr h="173538">
                <a:tc>
                  <a:txBody>
                    <a:bodyPr/>
                    <a:lstStyle/>
                    <a:p>
                      <a:r>
                        <a:rPr lang="en-GB" sz="800" dirty="0"/>
                        <a:t>Band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879444"/>
                  </a:ext>
                </a:extLst>
              </a:tr>
              <a:tr h="173538">
                <a:tc>
                  <a:txBody>
                    <a:bodyPr/>
                    <a:lstStyle/>
                    <a:p>
                      <a:r>
                        <a:rPr lang="en-GB" sz="800" dirty="0"/>
                        <a:t>Band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202741"/>
                  </a:ext>
                </a:extLst>
              </a:tr>
              <a:tr h="173538">
                <a:tc>
                  <a:txBody>
                    <a:bodyPr/>
                    <a:lstStyle/>
                    <a:p>
                      <a:r>
                        <a:rPr lang="en-GB" sz="800" dirty="0"/>
                        <a:t>Band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8870365"/>
                  </a:ext>
                </a:extLst>
              </a:tr>
              <a:tr h="173538">
                <a:tc>
                  <a:txBody>
                    <a:bodyPr/>
                    <a:lstStyle/>
                    <a:p>
                      <a:r>
                        <a:rPr lang="en-GB" sz="800" dirty="0"/>
                        <a:t>Band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981743"/>
                  </a:ext>
                </a:extLst>
              </a:tr>
              <a:tr h="173538">
                <a:tc>
                  <a:txBody>
                    <a:bodyPr/>
                    <a:lstStyle/>
                    <a:p>
                      <a:r>
                        <a:rPr lang="en-GB" sz="800" b="1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43.5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389253"/>
                  </a:ext>
                </a:extLst>
              </a:tr>
            </a:tbl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238E20-F40E-4A2C-BF24-B2C8D2BAE5B1}"/>
              </a:ext>
            </a:extLst>
          </p:cNvPr>
          <p:cNvCxnSpPr>
            <a:cxnSpLocks/>
          </p:cNvCxnSpPr>
          <p:nvPr/>
        </p:nvCxnSpPr>
        <p:spPr>
          <a:xfrm>
            <a:off x="1302505" y="2895041"/>
            <a:ext cx="93509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775494F-4747-425C-9358-D9CF648D7C87}"/>
              </a:ext>
            </a:extLst>
          </p:cNvPr>
          <p:cNvCxnSpPr/>
          <p:nvPr/>
        </p:nvCxnSpPr>
        <p:spPr>
          <a:xfrm>
            <a:off x="5773421" y="2735650"/>
            <a:ext cx="0" cy="159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2FF969D-89FE-40B2-8C9D-A23A796D30AA}"/>
              </a:ext>
            </a:extLst>
          </p:cNvPr>
          <p:cNvCxnSpPr>
            <a:cxnSpLocks/>
            <a:endCxn id="3" idx="0"/>
          </p:cNvCxnSpPr>
          <p:nvPr/>
        </p:nvCxnSpPr>
        <p:spPr>
          <a:xfrm>
            <a:off x="1302505" y="2895041"/>
            <a:ext cx="0" cy="2514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4C732A0-F1DB-4623-B118-480281680EFA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2614780" y="2895041"/>
            <a:ext cx="0" cy="243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E988A57-032E-4508-8F76-67517F67195C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3925149" y="2895041"/>
            <a:ext cx="1907" cy="243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174150A-D442-48F9-932B-E14522EF2D15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5239332" y="2895041"/>
            <a:ext cx="490" cy="243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717232D-3001-466C-9508-351B1F5C1530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6551607" y="2895041"/>
            <a:ext cx="0" cy="246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817DD09-13CF-48D4-B4C5-A68337556E82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7880777" y="2895041"/>
            <a:ext cx="0" cy="243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3246452-B470-4B67-9F79-57A2D29032F0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9279118" y="2895041"/>
            <a:ext cx="0" cy="243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1FEDCB7-6682-4297-85F1-B46A5D32B627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10653491" y="2895041"/>
            <a:ext cx="0" cy="243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22752"/>
      </p:ext>
    </p:extLst>
  </p:cSld>
  <p:clrMapOvr>
    <a:masterClrMapping/>
  </p:clrMapOvr>
</p:sld>
</file>

<file path=ppt/theme/theme1.xml><?xml version="1.0" encoding="utf-8"?>
<a:theme xmlns:a="http://schemas.openxmlformats.org/drawingml/2006/main" name="M+SEH+CP Template 0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+SEH+CP Template 0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M+SEH+CP Template 0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M+SEH+CP Template 0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880CD67CB7AD419F5E38FCF5919228" ma:contentTypeVersion="8" ma:contentTypeDescription="Create a new document." ma:contentTypeScope="" ma:versionID="73c03f2a58ca468f6a903079d9ba3770">
  <xsd:schema xmlns:xsd="http://www.w3.org/2001/XMLSchema" xmlns:xs="http://www.w3.org/2001/XMLSchema" xmlns:p="http://schemas.microsoft.com/office/2006/metadata/properties" xmlns:ns2="1ad95487-2609-410e-9e53-c66ab2639129" targetNamespace="http://schemas.microsoft.com/office/2006/metadata/properties" ma:root="true" ma:fieldsID="601045bbeff3ef7c795c9d8c9bdab0c1" ns2:_="">
    <xsd:import namespace="1ad95487-2609-410e-9e53-c66ab26391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d95487-2609-410e-9e53-c66ab26391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A4E1A9-536F-4B57-A1C8-D7B0A52B4E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d95487-2609-410e-9e53-c66ab26391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2A4BEF-3AFA-47A0-9B63-2409B14079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3D6761-3E58-4A3F-A8DF-CDF09529C32D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1ad95487-2609-410e-9e53-c66ab2639129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125113</TotalTime>
  <Words>328</Words>
  <Application>Microsoft Office PowerPoint</Application>
  <PresentationFormat>Widescreen</PresentationFormat>
  <Paragraphs>222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Bahnschrift</vt:lpstr>
      <vt:lpstr>Calibri</vt:lpstr>
      <vt:lpstr>Comfortaa</vt:lpstr>
      <vt:lpstr>M+SEH+CP Template 01</vt:lpstr>
      <vt:lpstr>1_M+SEH+CP Template 01</vt:lpstr>
      <vt:lpstr>2_M+SEH+CP Template 01</vt:lpstr>
      <vt:lpstr>3_M+SEH+CP Template 01</vt:lpstr>
      <vt:lpstr>Worksheet</vt:lpstr>
      <vt:lpstr>Structure chart 06 January 2023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WILSON, James (NHS MID ESSEX CCG)</dc:creator>
  <cp:lastModifiedBy>MORLEY, Holly (NHS MID AND SOUTH ESSEX ICB - 06Q)</cp:lastModifiedBy>
  <cp:revision>2020</cp:revision>
  <dcterms:created xsi:type="dcterms:W3CDTF">2020-10-18T19:37:39Z</dcterms:created>
  <dcterms:modified xsi:type="dcterms:W3CDTF">2023-01-12T10:12:58Z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0x010100FC880CD67CB7AD419F5E38FCF5919228</vt:lpwstr>
  </property>
</Properties>
</file>